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60" r:id="rId4"/>
    <p:sldId id="257" r:id="rId5"/>
    <p:sldId id="263" r:id="rId6"/>
    <p:sldId id="264" r:id="rId7"/>
    <p:sldId id="267" r:id="rId8"/>
    <p:sldId id="265" r:id="rId9"/>
    <p:sldId id="266" r:id="rId10"/>
    <p:sldId id="268" r:id="rId11"/>
    <p:sldId id="293" r:id="rId12"/>
    <p:sldId id="314" r:id="rId13"/>
    <p:sldId id="286" r:id="rId14"/>
    <p:sldId id="270" r:id="rId15"/>
    <p:sldId id="271" r:id="rId16"/>
    <p:sldId id="274" r:id="rId17"/>
    <p:sldId id="312" r:id="rId18"/>
    <p:sldId id="313" r:id="rId19"/>
    <p:sldId id="275" r:id="rId20"/>
    <p:sldId id="276" r:id="rId21"/>
    <p:sldId id="311" r:id="rId22"/>
    <p:sldId id="277" r:id="rId23"/>
    <p:sldId id="279" r:id="rId24"/>
    <p:sldId id="281" r:id="rId25"/>
    <p:sldId id="282" r:id="rId26"/>
    <p:sldId id="283" r:id="rId27"/>
    <p:sldId id="292" r:id="rId28"/>
    <p:sldId id="289" r:id="rId29"/>
    <p:sldId id="310" r:id="rId30"/>
    <p:sldId id="294" r:id="rId31"/>
    <p:sldId id="291" r:id="rId32"/>
    <p:sldId id="308" r:id="rId33"/>
    <p:sldId id="290" r:id="rId34"/>
    <p:sldId id="297" r:id="rId35"/>
    <p:sldId id="298" r:id="rId36"/>
    <p:sldId id="299" r:id="rId37"/>
    <p:sldId id="300" r:id="rId38"/>
    <p:sldId id="301" r:id="rId39"/>
    <p:sldId id="302" r:id="rId40"/>
    <p:sldId id="309" r:id="rId41"/>
    <p:sldId id="303" r:id="rId42"/>
    <p:sldId id="304" r:id="rId43"/>
    <p:sldId id="315" r:id="rId44"/>
    <p:sldId id="307" r:id="rId45"/>
    <p:sldId id="318" r:id="rId46"/>
    <p:sldId id="316" r:id="rId47"/>
    <p:sldId id="305" r:id="rId48"/>
    <p:sldId id="306" r:id="rId49"/>
    <p:sldId id="296" r:id="rId50"/>
    <p:sldId id="317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0" autoAdjust="0"/>
    <p:restoredTop sz="96975" autoAdjust="0"/>
  </p:normalViewPr>
  <p:slideViewPr>
    <p:cSldViewPr>
      <p:cViewPr>
        <p:scale>
          <a:sx n="75" d="100"/>
          <a:sy n="75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F286AA-E967-4A55-8CB5-277E81878C38}" type="datetimeFigureOut">
              <a:rPr lang="pl-PL" smtClean="0"/>
              <a:pPr/>
              <a:t>18.01.2017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B6749E-9A22-4266-A624-BAFB7AAED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Podsumowanie programu „Trzymaj formę” </a:t>
            </a:r>
            <a:br>
              <a:rPr lang="pl-PL" sz="4800" b="1" dirty="0" smtClean="0"/>
            </a:br>
            <a:r>
              <a:rPr lang="pl-PL" sz="4800" b="1" dirty="0" smtClean="0"/>
              <a:t>w roku szkolnym 2015/2016</a:t>
            </a:r>
            <a:br>
              <a:rPr lang="pl-PL" sz="4800" b="1" dirty="0" smtClean="0"/>
            </a:br>
            <a:r>
              <a:rPr lang="pl-PL" sz="4800" b="1" dirty="0" smtClean="0"/>
              <a:t>w Zespole Szkół w Ostrówku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293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zgrane dokumenty\śniadanie daje moc\_DSC0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2" y="816999"/>
            <a:ext cx="7992888" cy="532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127" y="116632"/>
            <a:ext cx="8075432" cy="562672"/>
          </a:xfrm>
        </p:spPr>
        <p:txBody>
          <a:bodyPr>
            <a:normAutofit/>
          </a:bodyPr>
          <a:lstStyle/>
          <a:p>
            <a:pPr algn="ctr"/>
            <a:r>
              <a:rPr lang="pl-PL" u="sng" dirty="0">
                <a:solidFill>
                  <a:schemeClr val="tx1"/>
                </a:solidFill>
              </a:rPr>
              <a:t>Wspólne zdjęcie uczestników akcji</a:t>
            </a:r>
          </a:p>
        </p:txBody>
      </p:sp>
    </p:spTree>
    <p:extLst>
      <p:ext uri="{BB962C8B-B14F-4D97-AF65-F5344CB8AC3E}">
        <p14:creationId xmlns="" xmlns:p14="http://schemas.microsoft.com/office/powerpoint/2010/main" val="23486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algn="ctr"/>
            <a:r>
              <a:rPr lang="pl-PL" sz="2400" u="sng" dirty="0" smtClean="0"/>
              <a:t>Uczestnicy programu </a:t>
            </a:r>
            <a:br>
              <a:rPr lang="pl-PL" sz="2400" u="sng" dirty="0" smtClean="0"/>
            </a:br>
            <a:r>
              <a:rPr lang="pl-PL" sz="2400" u="sng" dirty="0" smtClean="0"/>
              <a:t>„Śniadanie </a:t>
            </a:r>
            <a:r>
              <a:rPr lang="pl-PL" sz="2400" u="sng" dirty="0"/>
              <a:t>Daje </a:t>
            </a:r>
            <a:r>
              <a:rPr lang="pl-PL" sz="2400" u="sng" dirty="0" smtClean="0"/>
              <a:t>Moc”</a:t>
            </a:r>
            <a:br>
              <a:rPr lang="pl-PL" sz="2400" u="sng" dirty="0" smtClean="0"/>
            </a:br>
            <a:r>
              <a:rPr lang="pl-PL" sz="2400" u="sng" dirty="0" smtClean="0"/>
              <a:t>odnieśli </a:t>
            </a:r>
            <a:r>
              <a:rPr lang="pl-PL" sz="2400" u="sng" dirty="0"/>
              <a:t>światowy sukces </a:t>
            </a:r>
            <a:r>
              <a:rPr lang="pl-PL" sz="2400" u="sng" dirty="0" smtClean="0"/>
              <a:t>i </a:t>
            </a:r>
            <a:r>
              <a:rPr lang="pl-PL" sz="2400" u="sng" dirty="0"/>
              <a:t>trafili do </a:t>
            </a:r>
            <a:r>
              <a:rPr lang="pl-PL" sz="2400" u="sng" dirty="0" smtClean="0"/>
              <a:t/>
            </a:r>
            <a:br>
              <a:rPr lang="pl-PL" sz="2400" u="sng" dirty="0" smtClean="0"/>
            </a:br>
            <a:r>
              <a:rPr lang="pl-PL" sz="2400" u="sng" dirty="0" smtClean="0"/>
              <a:t>Księgi Rekordów </a:t>
            </a:r>
            <a:r>
              <a:rPr lang="pl-PL" sz="2400" u="sng" dirty="0"/>
              <a:t>Guinnessa</a:t>
            </a:r>
            <a:r>
              <a:rPr lang="pl-PL" sz="2400" u="sng" dirty="0" smtClean="0"/>
              <a:t>!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000" dirty="0"/>
              <a:t>6778 uczestników – to nowy Rekord Guinnessa w największej lekcji gotowania zdrowego śniadania, ustanowiony w ramach programu Śniadanie Daje Moc. Ten niesamowity wyczyn należy do polskich uczniów ze szkół podstawowych, które 6 listopada 2015 roku, w Dniu Śniadanie Daje Moc, pokazały całemu światu swój ogromny entuzjazm dla zdrowego odżywiania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codziennego jedzenia śniadania. Komisja Rekordów Guinnessa w Wielkiej Brytanii oficjalnie potwierdziła ustanowienie nowego rekordu, a polski wynik jest lepszy od poprzedniego o 444 uczestników! </a:t>
            </a:r>
          </a:p>
        </p:txBody>
      </p:sp>
    </p:spTree>
    <p:extLst>
      <p:ext uri="{BB962C8B-B14F-4D97-AF65-F5344CB8AC3E}">
        <p14:creationId xmlns="" xmlns:p14="http://schemas.microsoft.com/office/powerpoint/2010/main" val="3400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Nauczyciel\AppData\Local\Microsoft\Windows\INetCache\Content.Word\20161128_11492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7367" y="1376495"/>
            <a:ext cx="6048710" cy="381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3095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pl-PL" sz="3200" u="sng" dirty="0" smtClean="0"/>
              <a:t>III miejsce w </a:t>
            </a:r>
            <a:br>
              <a:rPr lang="pl-PL" sz="3200" u="sng" dirty="0" smtClean="0"/>
            </a:br>
            <a:r>
              <a:rPr lang="pl-PL" sz="3200" u="sng" dirty="0" smtClean="0"/>
              <a:t>Powiatowej Olimpiadzie Zdrowia </a:t>
            </a:r>
            <a:br>
              <a:rPr lang="pl-PL" sz="3200" u="sng" dirty="0" smtClean="0"/>
            </a:br>
            <a:r>
              <a:rPr lang="pl-PL" sz="3200" u="sng" dirty="0" smtClean="0"/>
              <a:t>w Wołominie</a:t>
            </a:r>
            <a:endParaRPr lang="pl-PL" sz="3200" u="sng" dirty="0"/>
          </a:p>
        </p:txBody>
      </p:sp>
      <p:pic>
        <p:nvPicPr>
          <p:cNvPr id="3" name="Obraz 2" descr="http://zsostrowek.klembow.pl/strona/miniatura.php?img=033_turniej_zdrowie/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" y="1988840"/>
            <a:ext cx="329773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33_turniej_zdrowie/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46" y="1988840"/>
            <a:ext cx="30243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33_turniej_zdrowie/0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168352" cy="225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20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u="sng" dirty="0" smtClean="0"/>
              <a:t>Udział w akcji </a:t>
            </a:r>
            <a:br>
              <a:rPr lang="pl-PL" sz="2800" u="sng" dirty="0" smtClean="0"/>
            </a:br>
            <a:r>
              <a:rPr lang="pl-PL" sz="2800" u="sng" dirty="0" smtClean="0"/>
              <a:t>„Owoce i warzywa w szkole”</a:t>
            </a:r>
            <a:endParaRPr lang="pl-PL" sz="2800" u="sng" dirty="0"/>
          </a:p>
        </p:txBody>
      </p:sp>
      <p:pic>
        <p:nvPicPr>
          <p:cNvPr id="3" name="Obraz 2" descr="C:\Users\Nauczyciel\AppData\Local\Temp\Temp1_PD_Warzywa_i_owoce_w_szkole.zip\zdj─Öcie 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9" y="1664806"/>
            <a:ext cx="280831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C:\Users\Nauczyciel\AppData\Local\Temp\Temp1_PD_Warzywa_i_owoce_w_szkole.zip\zdj─Öcie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7823" y="1700809"/>
            <a:ext cx="2808314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C:\Users\Nauczyciel\AppData\Local\Temp\Temp1_PD_Warzywa_i_owoce_w_szkole.zip\zdj─Öcie 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4127" y="1700810"/>
            <a:ext cx="280831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C:\Users\Nauczyciel\AppData\Local\Temp\Temp1_PD_Warzywa_i_owoce_w_szkole.zip\zdj─Öcie 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0058" y="4553514"/>
            <a:ext cx="2568575" cy="198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C:\Users\Nauczyciel\AppData\Local\Temp\Temp1_PD_Warzywa_i_owoce_w_szkole.zip\zdj─Öcie 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6453" y="4532721"/>
            <a:ext cx="2602108" cy="203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896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Propagujemy picie mleka i wody</a:t>
            </a:r>
            <a:endParaRPr lang="pl-PL" sz="3200" u="sng" dirty="0"/>
          </a:p>
        </p:txBody>
      </p:sp>
      <p:pic>
        <p:nvPicPr>
          <p:cNvPr id="3" name="Obraz 2" descr="C:\Users\Nauczyciel\AppData\Local\Temp\Temp1_Zalaczniki_2016_11_28_1901.zip\WP_2016112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268760"/>
            <a:ext cx="41044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C:\Users\Nauczyciel\AppData\Local\Temp\Temp1_Zalaczniki_2016_11_28_1901.zip\WP_20161128_0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1324501"/>
            <a:ext cx="3888472" cy="255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C:\Users\Nauczyciel\AppData\Local\Temp\Temp1_Zalaczniki_2016_11_28_1901.zip\WP_20161128_00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4221088"/>
            <a:ext cx="4032448" cy="248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752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Nauczyciel\AppData\Local\Microsoft\Windows\INetCache\Content.Word\20150521_09354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032" y="4351127"/>
            <a:ext cx="2599727" cy="198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u="sng" dirty="0" smtClean="0"/>
              <a:t>Uczniowie różnych klas bardzo lubią lekcje wspólnego przygotowywania </a:t>
            </a:r>
            <a:br>
              <a:rPr lang="pl-PL" sz="2800" u="sng" dirty="0" smtClean="0"/>
            </a:br>
            <a:r>
              <a:rPr lang="pl-PL" sz="2800" u="sng" dirty="0" smtClean="0"/>
              <a:t>pysznych sałatek i surówek</a:t>
            </a:r>
            <a:endParaRPr lang="pl-PL" sz="2800" u="sng" dirty="0"/>
          </a:p>
        </p:txBody>
      </p:sp>
      <p:pic>
        <p:nvPicPr>
          <p:cNvPr id="3" name="Obraz 2" descr="C:\Users\Nauczyciel\AppData\Local\Microsoft\Windows\INetCache\Content.Word\20150603_1008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2911" y="1507165"/>
            <a:ext cx="2721471" cy="195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C:\Users\Nauczyciel\AppData\Local\Microsoft\Windows\INetCache\Content.Word\20150521_09363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68" y="1936980"/>
            <a:ext cx="2848611" cy="208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C:\Users\Nauczyciel\AppData\Local\Microsoft\Windows\INetCache\Content.Word\20150521_09361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9552" y="4300222"/>
            <a:ext cx="280139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C:\Users\Nauczyciel\AppData\Local\Microsoft\Windows\INetCache\Content.Word\20150603_10085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1710" y="1434852"/>
            <a:ext cx="2639293" cy="1958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C:\Users\Nauczyciel\AppData\Local\Temp\Temp1_Zalaczniki_2016_11_27_1951.zip\WP_20160922_00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5" y="8786514"/>
            <a:ext cx="4309745" cy="241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079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Nauczyciel\AppData\Local\Temp\Temp1_Zalaczniki_2016_11_27_1951.zip\WP_20160922_0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331236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C:\Users\Nauczyciel\AppData\Local\Temp\Temp1_Zalaczniki_2016_11_27_1951.zip\WP_20160922_0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32547" y="548680"/>
            <a:ext cx="34563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C:\Users\Nauczyciel\AppData\Local\Temp\Temp1_Zalaczniki_2016_11_27_1951.zip\WP_20160922_01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4069" y="3731332"/>
            <a:ext cx="3093887" cy="226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651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marL="109728" indent="0" algn="ctr"/>
            <a:r>
              <a:rPr lang="pl-PL" sz="2400" u="sng" dirty="0" smtClean="0"/>
              <a:t/>
            </a:r>
            <a:br>
              <a:rPr lang="pl-PL" sz="2400" u="sng" dirty="0" smtClean="0"/>
            </a:br>
            <a:r>
              <a:rPr lang="pl-PL" sz="2400" u="sng" dirty="0" smtClean="0"/>
              <a:t>Smakowity i zdrowy Dzień Mamy – przygotowanie zdrowego poczęstunku przez dzieci wspólnie z mamami. </a:t>
            </a:r>
            <a:endParaRPr lang="pl-PL" sz="2400" u="sng" dirty="0"/>
          </a:p>
        </p:txBody>
      </p:sp>
      <p:pic>
        <p:nvPicPr>
          <p:cNvPr id="2050" name="Picture 2" descr="http://zsostrowek.klembow.pl/strona/miniatura.php?img=063_mama/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7" y="1052736"/>
            <a:ext cx="2400265" cy="179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zsostrowek.klembow.pl/strona/miniatura.php?img=063_mama/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10431"/>
            <a:ext cx="2425428" cy="181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zsostrowek.klembow.pl/strona/miniatura.php?img=063_mama/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22" y="1412776"/>
            <a:ext cx="2418432" cy="180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://zsostrowek.klembow.pl/strona/miniatura.php?img=063_mama/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7" y="3049484"/>
            <a:ext cx="2397685" cy="179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://zsostrowek.klembow.pl/strona/miniatura.php?img=063_mama/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3397"/>
            <a:ext cx="2425429" cy="181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://zsostrowek.klembow.pl/strona/miniatura.php?img=063_mama/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13" y="3573016"/>
            <a:ext cx="2533650" cy="189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 descr="http://zsostrowek.klembow.pl/strona/miniatura.php?img=063_mama/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5043486"/>
            <a:ext cx="2425429" cy="181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http://zsostrowek.klembow.pl/strona/miniatura.php?img=063_mama/0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7" y="4962524"/>
            <a:ext cx="2397685" cy="179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79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Users\Nauczyciel\Desktop\Nowy folder (2)\20161128_0938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952329" cy="168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Konkurs plastyczny na folder</a:t>
            </a:r>
            <a:br>
              <a:rPr lang="pl-PL" sz="3200" u="sng" dirty="0" smtClean="0"/>
            </a:br>
            <a:r>
              <a:rPr lang="pl-PL" sz="3200" u="sng" dirty="0" smtClean="0"/>
              <a:t>„Co wiem o witaminach”</a:t>
            </a:r>
            <a:endParaRPr lang="pl-PL" sz="3200" u="sng" dirty="0"/>
          </a:p>
        </p:txBody>
      </p:sp>
      <p:pic>
        <p:nvPicPr>
          <p:cNvPr id="1026" name="Picture 2" descr="C:\Users\Nauczyciel\Desktop\Nowy folder (2)\20161128_093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5107" y="1484965"/>
            <a:ext cx="2881223" cy="172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Obraz 3" descr="C:\Users\Nauczyciel\Desktop\Nowy folder (2)\20161128_0936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" y="1340768"/>
            <a:ext cx="2232247" cy="17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C:\Users\Nauczyciel\Desktop\Nowy folder (2)\20161128_09372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82" y="5112089"/>
            <a:ext cx="2664296" cy="164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C:\Users\Nauczyciel\Desktop\Nowy folder (2)\20161128_093739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29" y="1404727"/>
            <a:ext cx="271213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C:\Users\Nauczyciel\AppData\Local\Microsoft\Windows\INetCache\Content.Word\20161128_09361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6881" y="4484931"/>
            <a:ext cx="2817676" cy="172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C:\Users\Nauczyciel\AppData\Local\Microsoft\Windows\INetCache\Content.Word\20161128_093827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9493" y="3655523"/>
            <a:ext cx="2550059" cy="1952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8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620688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  <a:p>
            <a:pPr algn="ctr"/>
            <a:r>
              <a:rPr lang="pl-PL" sz="3200" b="1" dirty="0"/>
              <a:t>Edukacja zdrowotna </a:t>
            </a:r>
            <a:endParaRPr lang="pl-PL" sz="3200" b="1" dirty="0" smtClean="0"/>
          </a:p>
          <a:p>
            <a:pPr algn="ctr"/>
            <a:r>
              <a:rPr lang="pl-PL" sz="3200" b="1" dirty="0" smtClean="0"/>
              <a:t>w </a:t>
            </a:r>
            <a:r>
              <a:rPr lang="pl-PL" sz="3200" b="1" dirty="0"/>
              <a:t>Zespole </a:t>
            </a:r>
            <a:r>
              <a:rPr lang="pl-PL" sz="3200" b="1" dirty="0" smtClean="0"/>
              <a:t>Szkół </a:t>
            </a:r>
            <a:r>
              <a:rPr lang="pl-PL" sz="3200" b="1" dirty="0"/>
              <a:t>w Ostrówku </a:t>
            </a:r>
            <a:r>
              <a:rPr lang="pl-PL" sz="3200" b="1" dirty="0" smtClean="0"/>
              <a:t>jest </a:t>
            </a:r>
            <a:r>
              <a:rPr lang="pl-PL" sz="3200" b="1" dirty="0"/>
              <a:t>jednym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z </a:t>
            </a:r>
            <a:r>
              <a:rPr lang="pl-PL" sz="3200" b="1" dirty="0"/>
              <a:t>podstawowych i bardzo ważnych elementów nauczania i wychowania. </a:t>
            </a:r>
          </a:p>
          <a:p>
            <a:pPr algn="ctr"/>
            <a:r>
              <a:rPr lang="pl-PL" sz="3200" b="1" dirty="0"/>
              <a:t>Działania skierowane na edukację prozdrowotną, ekologiczny styl życia, bezpieczeństwo </a:t>
            </a:r>
            <a:r>
              <a:rPr lang="pl-PL" sz="3200" b="1" dirty="0" smtClean="0"/>
              <a:t>oraz aktywność fizyczną pozwoliły </a:t>
            </a:r>
            <a:r>
              <a:rPr lang="pl-PL" sz="3200" b="1" dirty="0"/>
              <a:t>uzyskać w 2013 roku </a:t>
            </a:r>
            <a:r>
              <a:rPr lang="pl-PL" sz="3600" b="1" u="sng" dirty="0"/>
              <a:t>Wojewódzki Certyfikat </a:t>
            </a:r>
            <a:endParaRPr lang="pl-PL" sz="3600" b="1" u="sng" dirty="0" smtClean="0"/>
          </a:p>
          <a:p>
            <a:pPr algn="ctr"/>
            <a:r>
              <a:rPr lang="pl-PL" sz="3600" b="1" u="sng" dirty="0" smtClean="0"/>
              <a:t>Szkoły </a:t>
            </a:r>
            <a:r>
              <a:rPr lang="pl-PL" sz="3600" b="1" u="sng" dirty="0"/>
              <a:t>Promującej Zdrowie.</a:t>
            </a:r>
          </a:p>
        </p:txBody>
      </p:sp>
    </p:spTree>
    <p:extLst>
      <p:ext uri="{BB962C8B-B14F-4D97-AF65-F5344CB8AC3E}">
        <p14:creationId xmlns="" xmlns:p14="http://schemas.microsoft.com/office/powerpoint/2010/main" val="31291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6623" y="1484784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09728" indent="0" algn="ctr">
              <a:buNone/>
            </a:pPr>
            <a:r>
              <a:rPr lang="pl-PL" sz="2800" u="sng" dirty="0" smtClean="0"/>
              <a:t>Gazetka programu „Trzymaj formę</a:t>
            </a:r>
            <a:r>
              <a:rPr lang="pl-PL" sz="2800" dirty="0" smtClean="0"/>
              <a:t>”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Wykonanie „Piramidy zdrowia”</a:t>
            </a:r>
            <a:endParaRPr lang="pl-PL" sz="3200" u="sng" dirty="0"/>
          </a:p>
        </p:txBody>
      </p:sp>
      <p:pic>
        <p:nvPicPr>
          <p:cNvPr id="3" name="Obraz 2" descr="C:\Users\Nauczyciel\AppData\Local\Microsoft\Windows\INetCache\Content.Word\20160226_102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94" y="1268760"/>
            <a:ext cx="321352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C:\Users\Nauczyciel\AppData\Local\Microsoft\Windows\INetCache\Content.Word\20150602_00333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22" y="4467225"/>
            <a:ext cx="2991061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74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Wspólne śniadanie w szkole</a:t>
            </a:r>
            <a:endParaRPr lang="pl-PL" sz="3200" u="sng" dirty="0"/>
          </a:p>
        </p:txBody>
      </p:sp>
      <p:pic>
        <p:nvPicPr>
          <p:cNvPr id="4" name="Obraz 3" descr="C:\Users\Nauczyciel\AppData\Local\Temp\Temp1_Zalaczniki_2016_11_27_1951.zip\WP_20160922_0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92708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Nauczyciel\AppData\Local\Temp\Temp1_Zalaczniki_2016_11_28_1901.zip\WP_20161128_0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5224" y="3789040"/>
            <a:ext cx="5196195" cy="263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249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09728" indent="0" algn="ctr">
              <a:buNone/>
            </a:pP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kucharze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u="sng" dirty="0" smtClean="0">
                <a:effectLst/>
              </a:rPr>
              <a:t>„</a:t>
            </a:r>
            <a:r>
              <a:rPr lang="pl-PL" sz="3600" u="sng" dirty="0" smtClean="0">
                <a:effectLst/>
              </a:rPr>
              <a:t>Chłopcy </a:t>
            </a:r>
            <a:r>
              <a:rPr lang="pl-PL" sz="3600" u="sng" dirty="0">
                <a:effectLst/>
              </a:rPr>
              <a:t>i dziewczynki , </a:t>
            </a:r>
            <a:r>
              <a:rPr lang="pl-PL" sz="3600" u="sng" dirty="0" smtClean="0">
                <a:effectLst/>
              </a:rPr>
              <a:t>jedzcie witaminki”  </a:t>
            </a:r>
            <a:br>
              <a:rPr lang="pl-PL" sz="3600" u="sng" dirty="0" smtClean="0">
                <a:effectLst/>
              </a:rPr>
            </a:br>
            <a:r>
              <a:rPr lang="pl-PL" sz="3600" u="sng" dirty="0" smtClean="0">
                <a:effectLst/>
              </a:rPr>
              <a:t>zajęcia kulinarne w przedszkolu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2" descr="http://zsostrowek.klembow.pl/strona/miniatura.php?img=p035_witaminki/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8" y="1340768"/>
            <a:ext cx="30179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p035_witaminki/0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28" y="1340768"/>
            <a:ext cx="3116064" cy="213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http://zsostrowek.klembow.pl/strona/miniatura.php?img=p026_kucharze/0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9" y="4365104"/>
            <a:ext cx="3186189" cy="22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http://zsostrowek.klembow.pl/strona/miniatura.php?img=p026_kucharze/0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84" y="4365104"/>
            <a:ext cx="3233223" cy="217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781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3427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3200" u="sng" dirty="0" smtClean="0"/>
              <a:t>Przedszkolaki z wizytą w piekarni</a:t>
            </a:r>
            <a:endParaRPr lang="pl-PL" sz="3200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l-PL" sz="3200" u="sng" dirty="0" smtClean="0"/>
              <a:t>Prelekcje na temat zdrowego odżywiania</a:t>
            </a:r>
            <a:endParaRPr lang="pl-PL" sz="3200" u="sng" dirty="0"/>
          </a:p>
        </p:txBody>
      </p:sp>
      <p:pic>
        <p:nvPicPr>
          <p:cNvPr id="3" name="Obraz 2" descr="http://zsostrowek.klembow.pl/strona/miniatura.php?img=p009_zdrowe_odzywianie/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6" y="908720"/>
            <a:ext cx="34563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p009_zdrowe_odzywianie/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0" y="921296"/>
            <a:ext cx="3456384" cy="250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http://zsostrowek.klembow.pl/strona/miniatura.php?img=p027_piekarnia/0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500264" cy="2298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http://zsostrowek.klembow.pl/strona/miniatura.php?img=p027_piekarnia/0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0" y="4337178"/>
            <a:ext cx="3528392" cy="227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721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u="sng" dirty="0" smtClean="0"/>
              <a:t>Gazetki o zdrowym odżywianiu</a:t>
            </a:r>
            <a:endParaRPr lang="pl-PL" sz="3600" u="sng" dirty="0"/>
          </a:p>
        </p:txBody>
      </p:sp>
      <p:pic>
        <p:nvPicPr>
          <p:cNvPr id="3" name="Picture 5" descr="E:\Zdjęcia wszystkie\nowy folder mama\S530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8" y="1308337"/>
            <a:ext cx="2961286" cy="222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Zdjęcia wszystkie\zdjęcia do SZ.P.Zdr\S53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30833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Zdjęcia wszystkie\nowy folder mama\S530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08337"/>
            <a:ext cx="2827550" cy="212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E:\Zdjęcia wszystkie\Nowy folder (2)\S5300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778590"/>
            <a:ext cx="2719775" cy="203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E:\Zdjęcia wszystkie\Nowy folder (3)\100_0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7625" y="3746154"/>
            <a:ext cx="2762525" cy="207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E:\Zdjęcia wszystkie\zdjęcia do SZ.P.Zdr\S53007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0307" y="3739617"/>
            <a:ext cx="2771738" cy="207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435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u="sng" dirty="0" smtClean="0"/>
              <a:t>Udział w programie – </a:t>
            </a:r>
            <a:br>
              <a:rPr lang="pl-PL" sz="3600" u="sng" dirty="0" smtClean="0"/>
            </a:br>
            <a:r>
              <a:rPr lang="pl-PL" sz="3600" u="sng" dirty="0" smtClean="0"/>
              <a:t>„Koniecznie – bezpiecznie” –</a:t>
            </a:r>
            <a:br>
              <a:rPr lang="pl-PL" sz="3600" u="sng" dirty="0" smtClean="0"/>
            </a:br>
            <a:r>
              <a:rPr lang="pl-PL" sz="3600" u="sng" dirty="0" smtClean="0"/>
              <a:t> zasady zachowania na jezdni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4" name="Picture 2" descr="http://zsostrowek.klembow.pl/strona/miniatura.php?img=115_bezpiecznie/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" y="1732327"/>
            <a:ext cx="3161057" cy="2352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zsostrowek.klembow.pl/strona/miniatura.php?img=115_bezpiecznie/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59" y="1732327"/>
            <a:ext cx="3367033" cy="2240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zsostrowek.klembow.pl/strona/miniatura.php?img=115_bezpiecznie/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" y="4509120"/>
            <a:ext cx="3182942" cy="211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zsostrowek.klembow.pl/strona/miniatura.php?img=115_bezpiecznie/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4" y="4458496"/>
            <a:ext cx="3182942" cy="211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396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500" u="sng" dirty="0" smtClean="0"/>
              <a:t>Udział w programach  </a:t>
            </a:r>
            <a:br>
              <a:rPr lang="pl-PL" sz="2500" u="sng" dirty="0" smtClean="0"/>
            </a:br>
            <a:r>
              <a:rPr lang="pl-PL" sz="2500" u="sng" dirty="0" smtClean="0"/>
              <a:t>„Zdrowy uśmiech” i „Dzieciństwo bez próchnicy”</a:t>
            </a:r>
            <a:endParaRPr lang="pl-PL" sz="2500" u="sng" dirty="0"/>
          </a:p>
        </p:txBody>
      </p:sp>
      <p:pic>
        <p:nvPicPr>
          <p:cNvPr id="3" name="Obraz 2" descr="http://zsostrowek.klembow.pl/strona/miniatura.php?img=p103_usmiech/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359397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p103_usmiech/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295232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p103_usmiech/0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27636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7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616624"/>
          </a:xfrm>
        </p:spPr>
        <p:txBody>
          <a:bodyPr/>
          <a:lstStyle/>
          <a:p>
            <a:pPr marL="109728" indent="0" algn="ctr">
              <a:buNone/>
            </a:pPr>
            <a:r>
              <a:rPr lang="pl-PL" b="1" u="sng" dirty="0" smtClean="0"/>
              <a:t>Na godzinach wychowawczych w klasach IV-VI </a:t>
            </a:r>
            <a:br>
              <a:rPr lang="pl-PL" b="1" u="sng" dirty="0" smtClean="0"/>
            </a:br>
            <a:r>
              <a:rPr lang="pl-PL" b="1" u="sng" dirty="0" smtClean="0"/>
              <a:t>i I-III gimnazjum zrealizowano tematy: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„Jak się odżywiam?”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„Od czego zależą potrzeby pokarmowe człowieka?”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„Czy wiesz, co jesz?”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„Żywność i zdrowie”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„Etykieta źródłem informacji-sprawdź, czy wiesz </a:t>
            </a:r>
            <a:br>
              <a:rPr lang="pl-PL" dirty="0" smtClean="0"/>
            </a:br>
            <a:r>
              <a:rPr lang="pl-PL" dirty="0" smtClean="0"/>
              <a:t>co kupujesz”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„Obliczanie BMI”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„Piramida żywienia”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75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Działania profilaktyczne</a:t>
            </a:r>
            <a:br>
              <a:rPr lang="pl-PL" sz="3200" u="sng" dirty="0" smtClean="0"/>
            </a:br>
            <a:r>
              <a:rPr lang="pl-PL" sz="3200" u="sng" dirty="0" smtClean="0"/>
              <a:t>Program „Zachowaj Trzeźwy Umysł”</a:t>
            </a:r>
            <a:endParaRPr lang="pl-PL" sz="3200" u="sng" dirty="0"/>
          </a:p>
        </p:txBody>
      </p:sp>
      <p:pic>
        <p:nvPicPr>
          <p:cNvPr id="3" name="Obraz 2" descr="C:\Users\Nauczyciel\AppData\Local\Microsoft\Windows\INetCache\Content.Word\20150602_0034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5283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C:\Users\Nauczyciel\AppData\Local\Microsoft\Windows\INetCache\Content.Word\20150602_00352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34" y="1340768"/>
            <a:ext cx="36004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C:\Users\Nauczyciel\AppData\Local\Microsoft\Windows\INetCache\Content.Word\20151117_11134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9028"/>
            <a:ext cx="3672408" cy="232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Nauczyciel\AppData\Local\Microsoft\Windows\INetCache\Content.Word\20150602_00354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34" y="4122147"/>
            <a:ext cx="3600400" cy="239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4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Nauka udzielania pierwszej pomocy</a:t>
            </a:r>
            <a:endParaRPr lang="pl-PL" sz="3200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0" y="1052736"/>
            <a:ext cx="4497388" cy="5489624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 smtClean="0"/>
              <a:t>Pogadanki z ratownikiem medycznym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391471" cy="5472608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 smtClean="0"/>
              <a:t>Udzielanie pierwszej pomocy na Pikniku Naukowym</a:t>
            </a:r>
            <a:endParaRPr lang="pl-PL" dirty="0"/>
          </a:p>
        </p:txBody>
      </p:sp>
      <p:pic>
        <p:nvPicPr>
          <p:cNvPr id="7" name="Obraz 6" descr="http://zsostrowek.klembow.pl/strona/miniatura.php?img=p034_ratownik/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66429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http://zsostrowek.klembow.pl/strona/miniatura.php?img=p034_ratownik/0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32584"/>
            <a:ext cx="2736304" cy="169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http://zsostrowek.klembow.pl/strona/miniatura.php?img=p034_ratownik/0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2806428" cy="179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http://zsostrowek.klembow.pl/strona/miniatura.php?img=067_piknik/00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98564"/>
            <a:ext cx="2540000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http://zsostrowek.klembow.pl/strona/miniatura.php?img=067_piknik/0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40000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288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zsostrowek.klembow.pl/promocja_zdrowia/certyfikat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04" y="116632"/>
            <a:ext cx="4320479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zsostrowek.klembow.pl/promocja_zdrowia/zdrow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" y="3267173"/>
            <a:ext cx="2511353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zsostrowek.klembow.pl/zasoby/buttony/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0" y="620688"/>
            <a:ext cx="2785047" cy="2209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11560" y="5805264"/>
            <a:ext cx="7782632" cy="7920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Kolejnym naszym wyzwaniem jest zdobycie </a:t>
            </a:r>
          </a:p>
          <a:p>
            <a:pPr algn="ctr"/>
            <a:r>
              <a:rPr lang="pl-PL" sz="2000" b="1" dirty="0" smtClean="0"/>
              <a:t>Krajowego Certyfikatu Szkoły Promującej Zdrowie</a:t>
            </a:r>
            <a:endParaRPr lang="pl-PL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056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93" y="2332037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09728" indent="0" algn="ctr">
              <a:buNone/>
            </a:pPr>
            <a:r>
              <a:rPr lang="pl-PL" sz="2000" dirty="0" smtClean="0"/>
              <a:t>Dzieci z klas pierwszych zbierały zakrętki na wózki inwalidzkie dla chorych dzieci.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pl-PL" sz="3200" b="0" u="sng" dirty="0" smtClean="0"/>
              <a:t>Współpraca z Fundacją </a:t>
            </a:r>
            <a:br>
              <a:rPr lang="pl-PL" sz="3200" b="0" u="sng" dirty="0" smtClean="0"/>
            </a:br>
            <a:r>
              <a:rPr lang="pl-PL" sz="3200" b="0" u="sng" dirty="0" smtClean="0"/>
              <a:t>„Słyszę, mówię, czuję”</a:t>
            </a:r>
            <a:endParaRPr lang="pl-PL" sz="3200" b="0" u="sng" dirty="0"/>
          </a:p>
        </p:txBody>
      </p:sp>
      <p:pic>
        <p:nvPicPr>
          <p:cNvPr id="4" name="Obraz 3" descr="http://zsostrowek.klembow.pl/strona/miniatura.php?img=073_nakretki_1ab/0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093"/>
            <a:ext cx="302433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73_nakretki_1ab/0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42" y="1521093"/>
            <a:ext cx="2867713" cy="208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http://zsostrowek.klembow.pl/strona/miniatura.php?img=073_nakretki_1ab/6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309634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http://zsostrowek.klembow.pl/strona/miniatura.php?img=073_nakretki_1ab/0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19" y="4721130"/>
            <a:ext cx="1600766" cy="212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http://zsostrowek.klembow.pl/strona/miniatura.php?img=073_nakretki_1ab/0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1" y="4721130"/>
            <a:ext cx="1584176" cy="215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71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1328"/>
            <a:ext cx="9036496" cy="4525963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Przeprowadzenie na godzinach wychowawczych 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 w klasach IV–VI i I-III gimnazjum cyklu zajęć: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 smtClean="0"/>
              <a:t>„Zagrożenie dla zdrowia wynikające z palenia  </a:t>
            </a:r>
            <a:br>
              <a:rPr lang="pl-PL" sz="2800" dirty="0" smtClean="0"/>
            </a:br>
            <a:r>
              <a:rPr lang="pl-PL" sz="2800" dirty="0" smtClean="0"/>
              <a:t> papierosów”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 smtClean="0"/>
              <a:t>„Palić, czy nie – zdecyduj sam”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 smtClean="0"/>
              <a:t>Dziękuję nie palę – wybrałem inny styl życia”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 smtClean="0"/>
              <a:t>„Żyj zdrowo – nie pal”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Edukacja antynikotynowa</a:t>
            </a:r>
            <a:endParaRPr lang="pl-PL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2732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sz="3200" dirty="0"/>
              <a:t>Aktywność fizyczna jest niezbędnym czynnikiem warunkującym zdrowie </a:t>
            </a:r>
            <a:r>
              <a:rPr lang="pl-PL" sz="3200" dirty="0" smtClean="0"/>
              <a:t>i </a:t>
            </a:r>
            <a:r>
              <a:rPr lang="pl-PL" sz="3200" dirty="0"/>
              <a:t>prawidłowe funkcjonowanie organizmu człowieka. Dzięki </a:t>
            </a:r>
            <a:r>
              <a:rPr lang="pl-PL" sz="3200" dirty="0" smtClean="0"/>
              <a:t>bogatej </a:t>
            </a:r>
            <a:r>
              <a:rPr lang="pl-PL" sz="3200" dirty="0"/>
              <a:t>bazie </a:t>
            </a:r>
            <a:r>
              <a:rPr lang="pl-PL" sz="3200" dirty="0" smtClean="0"/>
              <a:t>sportowej – sala gimnastyczna, siłownia, zespół boisk „Orlik” -  nasi </a:t>
            </a:r>
            <a:r>
              <a:rPr lang="pl-PL" sz="3200" dirty="0"/>
              <a:t>uczniowie osiągają coraz lepsze wyniki sportowe. 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u="sng" dirty="0"/>
              <a:t>Aktywność fizyczna</a:t>
            </a:r>
            <a:endParaRPr lang="pl-PL" sz="3600" dirty="0"/>
          </a:p>
        </p:txBody>
      </p:sp>
    </p:spTree>
    <p:extLst>
      <p:ext uri="{BB962C8B-B14F-4D97-AF65-F5344CB8AC3E}">
        <p14:creationId xmlns="" xmlns:p14="http://schemas.microsoft.com/office/powerpoint/2010/main" val="15485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336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200" b="1" u="sng" dirty="0" smtClean="0"/>
              <a:t>Do kalendarza imprez sportowych organizowanych przez naszą placówkę wpisały się: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Powiatowy Turniej Piłki Koszykowej o Puchar </a:t>
            </a:r>
            <a:r>
              <a:rPr lang="pl-PL" sz="2200" dirty="0"/>
              <a:t>Starosty </a:t>
            </a:r>
            <a:r>
              <a:rPr lang="pl-PL" sz="2200" dirty="0" smtClean="0"/>
              <a:t> </a:t>
            </a:r>
            <a:br>
              <a:rPr lang="pl-PL" sz="2200" dirty="0" smtClean="0"/>
            </a:br>
            <a:r>
              <a:rPr lang="pl-PL" sz="2200" dirty="0" smtClean="0"/>
              <a:t>Wołomińskiego;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Gminny </a:t>
            </a:r>
            <a:r>
              <a:rPr lang="pl-PL" sz="2200" dirty="0"/>
              <a:t>Turniej Halowej Piłki </a:t>
            </a:r>
            <a:r>
              <a:rPr lang="pl-PL" sz="2200" dirty="0" smtClean="0"/>
              <a:t>Nożnej o Puchar Wójta Gminy</a:t>
            </a:r>
            <a:br>
              <a:rPr lang="pl-PL" sz="2200" dirty="0" smtClean="0"/>
            </a:br>
            <a:r>
              <a:rPr lang="pl-PL" sz="2200" dirty="0" smtClean="0"/>
              <a:t>Klembów;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Gminny Turniej Tenisa Stołowego;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Zawody sportowe różnego szczebla na Orliku</a:t>
            </a:r>
          </a:p>
          <a:p>
            <a:pPr marL="109728" indent="0">
              <a:buNone/>
            </a:pPr>
            <a:r>
              <a:rPr lang="pl-PL" sz="2200" b="1" u="sng" dirty="0" smtClean="0"/>
              <a:t>Nasi uczniowie co roku uczestniczą 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gimnazjalnych  </a:t>
            </a:r>
            <a:r>
              <a:rPr lang="pl-PL" sz="2200" dirty="0"/>
              <a:t>biegach ulicznych ;</a:t>
            </a:r>
            <a:endParaRPr lang="pl-PL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rejsach  po Jeziorach Mazurskich;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nauce pływania;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wyjazdach na </a:t>
            </a:r>
            <a:r>
              <a:rPr lang="pl-PL" sz="2200" dirty="0"/>
              <a:t>z</a:t>
            </a:r>
            <a:r>
              <a:rPr lang="pl-PL" sz="2200" dirty="0" smtClean="0"/>
              <a:t>ielone szkoły, gdzie aktywnie spędzają czas;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wycieczkach i rajdach rowerowych;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 licznych zawodach sportowych.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/>
              <a:t>p</a:t>
            </a:r>
            <a:r>
              <a:rPr lang="pl-PL" sz="2200" dirty="0" smtClean="0"/>
              <a:t>rogramach i projektach związanych z aktywnością fizyczną.</a:t>
            </a:r>
          </a:p>
          <a:p>
            <a:pPr marL="109728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71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u="sng" dirty="0" smtClean="0"/>
              <a:t>Powiatowy </a:t>
            </a:r>
            <a:r>
              <a:rPr lang="pl-PL" sz="3100" u="sng" dirty="0"/>
              <a:t>Turniej Piłki Koszykowej o Puchar </a:t>
            </a:r>
            <a:br>
              <a:rPr lang="pl-PL" sz="3100" u="sng" dirty="0"/>
            </a:br>
            <a:r>
              <a:rPr lang="pl-PL" sz="3100" u="sng" dirty="0"/>
              <a:t> Starosty </a:t>
            </a:r>
            <a:r>
              <a:rPr lang="pl-PL" sz="3100" u="sng" dirty="0" smtClean="0"/>
              <a:t>Wołomińskiego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4" name="Obraz 3" descr="http://zsostrowek.klembow.pl/strona/miniatura.php?img=061_turniej_kosz/0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6" y="1504685"/>
            <a:ext cx="3384376" cy="246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61_turniej_kosz/0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60" y="1440656"/>
            <a:ext cx="3527648" cy="253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http://zsostrowek.klembow.pl/strona/miniatura.php?img=061_turniej_kosz/00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528392" cy="21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http://zsostrowek.klembow.pl/strona/miniatura.php?img=061_turniej_kosz/0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52" y="4166021"/>
            <a:ext cx="3402012" cy="231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89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zsostrowek.klembow.pl/strona/miniatura.php?img=047_turniej_ferie/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20" y="5013176"/>
            <a:ext cx="2581169" cy="1717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u="sng" dirty="0"/>
              <a:t/>
            </a:r>
            <a:br>
              <a:rPr lang="pl-PL" sz="3600" u="sng" dirty="0"/>
            </a:br>
            <a:r>
              <a:rPr lang="pl-PL" sz="3600" u="sng" dirty="0" smtClean="0"/>
              <a:t>Gminny </a:t>
            </a:r>
            <a:r>
              <a:rPr lang="pl-PL" sz="3600" u="sng" dirty="0"/>
              <a:t>Turniej Halowej Piłki Nożnej </a:t>
            </a:r>
            <a:r>
              <a:rPr lang="pl-PL" sz="3600" u="sng" dirty="0" smtClean="0"/>
              <a:t/>
            </a:r>
            <a:br>
              <a:rPr lang="pl-PL" sz="3600" u="sng" dirty="0" smtClean="0"/>
            </a:br>
            <a:r>
              <a:rPr lang="pl-PL" sz="3600" u="sng" dirty="0" smtClean="0"/>
              <a:t>o </a:t>
            </a:r>
            <a:r>
              <a:rPr lang="pl-PL" sz="3600" u="sng" dirty="0"/>
              <a:t>Puchar Wójta </a:t>
            </a:r>
            <a:r>
              <a:rPr lang="pl-PL" sz="3600" u="sng" dirty="0" smtClean="0"/>
              <a:t>Gminy Klembów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2050" name="Picture 2" descr="http://zsostrowek.klembow.pl/strona/miniatura.php?img=047_turniej_ferie/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3677307"/>
            <a:ext cx="3157320" cy="210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zsostrowek.klembow.pl/strona/miniatura.php?img=047_turniej_ferie/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966512" cy="197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zsostrowek.klembow.pl/strona/miniatura.php?img=047_turniej_ferie/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0" y="3677307"/>
            <a:ext cx="2966512" cy="196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://zsostrowek.klembow.pl/strona/miniatura.php?img=047_turniej_ferie/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77628"/>
            <a:ext cx="2879913" cy="197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152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u="sng" dirty="0"/>
              <a:t>Gminny Turniej Tenisa Stołowego</a:t>
            </a:r>
          </a:p>
        </p:txBody>
      </p:sp>
      <p:pic>
        <p:nvPicPr>
          <p:cNvPr id="3" name="Obraz 2" descr="http://zsostrowek.klembow.pl/strona/miniatura.php?img=051_stolowy_wolomin/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0" y="1412776"/>
            <a:ext cx="3257624" cy="225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50_stolowy_gmina/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37706" cy="225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zsostrowek.klembow.pl/strona/miniatura.php?img=050_stolowy_gmina/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90"/>
            <a:ext cx="3181722" cy="238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zsostrowek.klembow.pl/strona/miniatura.php?img=050_stolowy_gmina/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12" y="4213657"/>
            <a:ext cx="3140372" cy="234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9528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u="sng" dirty="0" smtClean="0"/>
              <a:t>Zawody </a:t>
            </a:r>
            <a:r>
              <a:rPr lang="pl-PL" sz="3600" u="sng" dirty="0"/>
              <a:t>sportowe różnego szczebla </a:t>
            </a:r>
            <a:r>
              <a:rPr lang="pl-PL" sz="3600" u="sng" dirty="0" smtClean="0"/>
              <a:t>na „Orliku”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3" name="Obraz 2" descr="http://zsostrowek.klembow.pl/strona/miniatura.php?img=056_coca_cup_2016/0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013720" cy="223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56_coca_cup_2016/0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6312"/>
            <a:ext cx="3096344" cy="223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56_coca_cup_2016/00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64" y="3936776"/>
            <a:ext cx="315121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9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3600" u="sng" dirty="0" smtClean="0"/>
              <a:t>Udział gimnazjalistów w </a:t>
            </a:r>
            <a:r>
              <a:rPr lang="pl-PL" sz="3600" u="sng" dirty="0"/>
              <a:t>biegu ulicznym </a:t>
            </a:r>
            <a:r>
              <a:rPr lang="pl-PL" sz="3600" u="sng" dirty="0" smtClean="0"/>
              <a:t/>
            </a:r>
            <a:br>
              <a:rPr lang="pl-PL" sz="3600" u="sng" dirty="0" smtClean="0"/>
            </a:br>
            <a:r>
              <a:rPr lang="pl-PL" sz="3600" u="sng" dirty="0" smtClean="0"/>
              <a:t>Ostrówek - Klembów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6" name="Obraz 5" descr="http://zsostrowek.klembow.pl/strona/miniatura.php?img=065_bieg_gim/0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4" y="1727560"/>
            <a:ext cx="3168352" cy="21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http://zsostrowek.klembow.pl/strona/miniatura.php?img=065_bieg_gim/0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28" y="1700808"/>
            <a:ext cx="3057004" cy="21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http://zsostrowek.klembow.pl/strona/miniatura.php?img=065_bieg_gim/01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0" y="4149080"/>
            <a:ext cx="3290044" cy="21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http://zsostrowek.klembow.pl/strona/miniatura.php?img=065_bieg_gim/0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20" y="4159510"/>
            <a:ext cx="3201020" cy="2186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237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u="sng" dirty="0" smtClean="0"/>
              <a:t/>
            </a:r>
            <a:br>
              <a:rPr lang="pl-PL" sz="3600" u="sng" dirty="0" smtClean="0"/>
            </a:br>
            <a:r>
              <a:rPr lang="pl-PL" sz="3600" u="sng" dirty="0" smtClean="0"/>
              <a:t>Nasze rejsy po </a:t>
            </a:r>
            <a:r>
              <a:rPr lang="pl-PL" sz="3600" u="sng" dirty="0"/>
              <a:t>Jeziorach Mazurskich;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3" name="Obraz 2" descr="http://zsostrowek.klembow.pl/strona/miniatura.php?img=070_rejs/01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024336" cy="218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70_rejs/0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3089920" cy="218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70_rejs/00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240360" cy="2247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zsostrowek.klembow.pl/strona/miniatura.php?img=070_rejs/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9092"/>
            <a:ext cx="3024336" cy="226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254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20688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u="sng" dirty="0" smtClean="0"/>
              <a:t> Program ”Trzymaj formę”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dirty="0"/>
              <a:t> </a:t>
            </a:r>
          </a:p>
          <a:p>
            <a:pPr algn="ctr"/>
            <a:r>
              <a:rPr lang="pl-PL" sz="3200" b="1" dirty="0" smtClean="0"/>
              <a:t>Celem głównym </a:t>
            </a:r>
            <a:r>
              <a:rPr lang="pl-PL" sz="3200" b="1" dirty="0"/>
              <a:t>programu jest edukacja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 </a:t>
            </a:r>
            <a:r>
              <a:rPr lang="pl-PL" sz="3200" b="1" dirty="0"/>
              <a:t>zakresie trwałego kształtowania prozdrowotnych nawyków wśród młodzieży szkolnej i ich rodzin poprzez promocję zasad </a:t>
            </a:r>
            <a:r>
              <a:rPr lang="pl-PL" sz="3200" b="1" dirty="0" smtClean="0"/>
              <a:t>aktywności fizycznej oraz prawidłowego </a:t>
            </a:r>
            <a:r>
              <a:rPr lang="pl-PL" sz="3200" b="1" dirty="0"/>
              <a:t>sposobu odżywiania się dzieci i </a:t>
            </a:r>
            <a:r>
              <a:rPr lang="pl-PL" sz="3200" b="1" dirty="0" smtClean="0"/>
              <a:t>młodzieży.</a:t>
            </a:r>
            <a:endParaRPr lang="pl-PL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791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l-PL" sz="2800" u="sng" dirty="0" smtClean="0"/>
              <a:t> </a:t>
            </a:r>
            <a:r>
              <a:rPr lang="pl-PL" sz="2800" u="sng" dirty="0"/>
              <a:t>W</a:t>
            </a:r>
            <a:r>
              <a:rPr lang="pl-PL" sz="2800" u="sng" dirty="0" smtClean="0"/>
              <a:t>yjazdy na zimowy Stadion Narodowy</a:t>
            </a:r>
            <a:endParaRPr lang="pl-PL" sz="2800" u="sng" dirty="0"/>
          </a:p>
        </p:txBody>
      </p:sp>
      <p:pic>
        <p:nvPicPr>
          <p:cNvPr id="9218" name="Picture 2" descr="http://zsostrowek.klembow.pl/strona/miniatura.php?img=048_lyzwy_6a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8" y="1412776"/>
            <a:ext cx="308522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zsostrowek.klembow.pl/strona/miniatura.php?img=048_lyzwy_6a/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31" y="2933452"/>
            <a:ext cx="3441166" cy="192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http://zsostrowek.klembow.pl/strona/miniatura.php?img=048_lyzwy_6a/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2" y="1476673"/>
            <a:ext cx="2984574" cy="167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http://zsostrowek.klembow.pl/strona/miniatura.php?img=048_lyzwy_6a/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" y="4869160"/>
            <a:ext cx="3304957" cy="185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http://zsostrowek.klembow.pl/strona/miniatura.php?img=048_lyzwy_6a/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18" y="4869160"/>
            <a:ext cx="3304957" cy="185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820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3100" u="sng" dirty="0" smtClean="0"/>
              <a:t>Udział w </a:t>
            </a:r>
            <a:r>
              <a:rPr lang="pl-PL" sz="3100" u="sng" dirty="0"/>
              <a:t>nauce </a:t>
            </a:r>
            <a:r>
              <a:rPr lang="pl-PL" sz="3100" u="sng" dirty="0" smtClean="0"/>
              <a:t>pływania i systematyczne wyjazdy na basen do Jachranki 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3" name="Obraz 2" descr="http://zsostrowek.klembow.pl/strona/miniatura.php?img=026_basen_5b/0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55679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26_basen_5b/0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17" y="1556792"/>
            <a:ext cx="324036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zsostrowek.klembow.pl/strona/miniatura.php?img=019_jachranka/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6" y="4509120"/>
            <a:ext cx="3176406" cy="1779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zsostrowek.klembow.pl/strona/miniatura.php?img=019_jachranka/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94" y="4491208"/>
            <a:ext cx="3208383" cy="1797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6664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u="sng" dirty="0" smtClean="0"/>
              <a:t/>
            </a:r>
            <a:br>
              <a:rPr lang="pl-PL" sz="3600" u="sng" dirty="0" smtClean="0"/>
            </a:br>
            <a:r>
              <a:rPr lang="pl-PL" sz="3600" u="sng" dirty="0" smtClean="0"/>
              <a:t>Wyjazdy </a:t>
            </a:r>
            <a:r>
              <a:rPr lang="pl-PL" sz="3600" u="sng" dirty="0"/>
              <a:t>na zielone szkoły, gdzie </a:t>
            </a:r>
            <a:r>
              <a:rPr lang="pl-PL" sz="3600" u="sng" dirty="0" smtClean="0"/>
              <a:t>uczniowie aktywnie spędzają czas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pic>
        <p:nvPicPr>
          <p:cNvPr id="3" name="Obraz 2" descr="http://zsostrowek.klembow.pl/strona/miniatura.php?img=071_chris/000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484784"/>
            <a:ext cx="33123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71_chris/000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0" y="1556792"/>
            <a:ext cx="33843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71_chris/003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528392" cy="233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http://zsostrowek.klembow.pl/strona/miniatura.php?img=071_chris/002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72" y="4214068"/>
            <a:ext cx="338437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723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Wycieczki szkolne na sportowo</a:t>
            </a:r>
            <a:endParaRPr lang="pl-PL" sz="3200" u="sng" dirty="0"/>
          </a:p>
        </p:txBody>
      </p:sp>
      <p:pic>
        <p:nvPicPr>
          <p:cNvPr id="3074" name="Picture 2" descr="http://zsostrowek.klembow.pl/strona/miniatura.php?img=076_park_linowy/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1428"/>
            <a:ext cx="2702657" cy="202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zsostrowek.klembow.pl/strona/miniatura.php?img=076_park_linowy/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8072"/>
            <a:ext cx="2658161" cy="198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zsostrowek.klembow.pl/strona/miniatura.php?img=076_park_linowy/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83" y="1501428"/>
            <a:ext cx="2658161" cy="198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zsostrowek.klembow.pl/strona/miniatura.php?img=076_park_linowy/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678113" cy="200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zsostrowek.klembow.pl/strona/miniatura.php?img=076_park_linowy/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40" y="4105635"/>
            <a:ext cx="2702487" cy="202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0768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l-PL" sz="3200" u="sng" dirty="0" smtClean="0"/>
              <a:t>Udział w Finale Wojewódzkim  Turnieju o Puchar Premiera RP w Radomiu</a:t>
            </a:r>
            <a:endParaRPr lang="pl-PL" sz="3200" u="sng" dirty="0"/>
          </a:p>
        </p:txBody>
      </p:sp>
      <p:pic>
        <p:nvPicPr>
          <p:cNvPr id="8194" name="Picture 2" descr="http://zsostrowek.klembow.pl/strona/miniatura.php?img=009_noga_4/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28392" cy="238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zsostrowek.klembow.pl/strona/miniatura.php?img=009_noga_4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96" y="1628800"/>
            <a:ext cx="3325271" cy="238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zsostrowek.klembow.pl/strona/miniatura.php?img=009_noga_4/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3172"/>
            <a:ext cx="3528392" cy="243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http://zsostrowek.klembow.pl/strona/miniatura.php?img=009_noga_4/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0" y="4271552"/>
            <a:ext cx="3350715" cy="237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715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u="sng" dirty="0" smtClean="0"/>
              <a:t>Systematyczne zabawy na świeżym powietrzu</a:t>
            </a:r>
            <a:endParaRPr lang="pl-PL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2097545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u="sng" dirty="0" smtClean="0"/>
              <a:t>Sekcja karate – Mikołajkowy Turniej Karate </a:t>
            </a:r>
            <a:br>
              <a:rPr lang="pl-PL" sz="2800" u="sng" dirty="0" smtClean="0"/>
            </a:br>
            <a:r>
              <a:rPr lang="pl-PL" sz="2800" u="sng" dirty="0" smtClean="0"/>
              <a:t>o Puchar Wójta Gminy Dąbrówka</a:t>
            </a:r>
            <a:endParaRPr lang="pl-PL" sz="2800" u="sng" dirty="0"/>
          </a:p>
        </p:txBody>
      </p:sp>
      <p:pic>
        <p:nvPicPr>
          <p:cNvPr id="5122" name="Picture 2" descr="http://zsostrowek.klembow.pl/strona/miniatura.php?img=032_karate/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290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://zsostrowek.klembow.pl/strona/miniatura.php?img=032_karate/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87" y="3645024"/>
            <a:ext cx="3692705" cy="235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685989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Działalność sportowa, organizacja i udział w zawodach sportowych, organizacja sportowych imprez masowych przyczyniły się do uzyskania Certyfikatu „Szkoła w Ruchu”</a:t>
            </a:r>
            <a:endParaRPr lang="pl-PL" sz="2400" dirty="0"/>
          </a:p>
        </p:txBody>
      </p:sp>
      <p:pic>
        <p:nvPicPr>
          <p:cNvPr id="6148" name="Picture 4" descr="http://zsostrowek.klembow.pl/sport/sw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4683"/>
            <a:ext cx="6552728" cy="4982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6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o</a:t>
            </a:r>
            <a:r>
              <a:rPr lang="pl-PL" sz="2400" dirty="0" smtClean="0"/>
              <a:t>raz Certyfikatu „Szkoła Aktywna Ruchowo”</a:t>
            </a:r>
            <a:endParaRPr lang="pl-PL" sz="2400" dirty="0"/>
          </a:p>
        </p:txBody>
      </p:sp>
      <p:pic>
        <p:nvPicPr>
          <p:cNvPr id="7170" name="Picture 2" descr="http://zsostrowek.klembow.pl/sport/certyfika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93333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1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pl-PL" dirty="0"/>
              <a:t>Wszystkie przedsięwzięcia organizowane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ramach programu Szkoła Promująca </a:t>
            </a:r>
            <a:r>
              <a:rPr lang="pl-PL" b="1" dirty="0" smtClean="0"/>
              <a:t>Zdrowie </a:t>
            </a:r>
            <a:br>
              <a:rPr lang="pl-PL" b="1" dirty="0" smtClean="0"/>
            </a:br>
            <a:r>
              <a:rPr lang="pl-PL" b="1" dirty="0" smtClean="0"/>
              <a:t>i projektu </a:t>
            </a:r>
            <a:r>
              <a:rPr lang="pl-PL" b="1" dirty="0"/>
              <a:t>,,Trzymaj Formę” cieszyły się dużym zainteresowaniem uczniów. W zmaganiach konkursowych, wykazali się dużą wiedzą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umiejętnościami w zakresie tematyki prozdrowotnej. </a:t>
            </a:r>
            <a:r>
              <a:rPr lang="pl-PL" b="1" dirty="0" smtClean="0"/>
              <a:t>To tylko niektóre przykłady działań zdrowotnych w naszej placówce.</a:t>
            </a:r>
          </a:p>
          <a:p>
            <a:pPr marL="109728" indent="0" algn="ctr">
              <a:buNone/>
            </a:pPr>
            <a:r>
              <a:rPr lang="pl-PL" b="1" dirty="0" smtClean="0"/>
              <a:t> W bieżącym roku szkolnym </a:t>
            </a:r>
            <a:r>
              <a:rPr lang="pl-PL" b="1" dirty="0"/>
              <a:t>roku szkolnym </a:t>
            </a:r>
            <a:r>
              <a:rPr lang="pl-PL" b="1" dirty="0" smtClean="0"/>
              <a:t>kontynuujemy </a:t>
            </a:r>
            <a:r>
              <a:rPr lang="pl-PL" b="1" dirty="0"/>
              <a:t>  projekt ,,Trzymaj Formę”, bo przecież ZDROWIE je</a:t>
            </a:r>
            <a:r>
              <a:rPr lang="pl-PL" dirty="0"/>
              <a:t>st ponad wszystko.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Podsumowanie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170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pl-PL" sz="4400" b="1" dirty="0"/>
              <a:t>Działania dotyczące zdrowego </a:t>
            </a:r>
            <a:r>
              <a:rPr lang="pl-PL" sz="4400" b="1" dirty="0" smtClean="0"/>
              <a:t>odżywiania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pl-PL" sz="4400" b="1" dirty="0"/>
              <a:t>w</a:t>
            </a:r>
            <a:r>
              <a:rPr lang="pl-PL" sz="4400" b="1" dirty="0" smtClean="0"/>
              <a:t> Zespole Szkół w Ostrówku </a:t>
            </a:r>
            <a:br>
              <a:rPr lang="pl-PL" sz="4400" b="1" dirty="0" smtClean="0"/>
            </a:br>
            <a:r>
              <a:rPr lang="pl-PL" sz="4400" b="1" dirty="0" smtClean="0"/>
              <a:t>w </a:t>
            </a:r>
            <a:r>
              <a:rPr lang="pl-PL" sz="4400" b="1" dirty="0"/>
              <a:t>roku </a:t>
            </a:r>
            <a:r>
              <a:rPr lang="pl-PL" sz="4400" b="1" dirty="0" smtClean="0"/>
              <a:t>szkolnym  </a:t>
            </a:r>
            <a:r>
              <a:rPr lang="pl-PL" sz="4400" b="1" dirty="0"/>
              <a:t>2015/2016</a:t>
            </a:r>
          </a:p>
        </p:txBody>
      </p:sp>
    </p:spTree>
    <p:extLst>
      <p:ext uri="{BB962C8B-B14F-4D97-AF65-F5344CB8AC3E}">
        <p14:creationId xmlns="" xmlns:p14="http://schemas.microsoft.com/office/powerpoint/2010/main" val="68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Dziękuję za uwagę.</a:t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2800" dirty="0" smtClean="0"/>
              <a:t>Prezentację przygotowała Hanna Stańczyk – </a:t>
            </a:r>
            <a:br>
              <a:rPr lang="pl-PL" sz="2800" dirty="0" smtClean="0"/>
            </a:br>
            <a:r>
              <a:rPr lang="pl-PL" sz="2800" dirty="0" smtClean="0"/>
              <a:t>szkolny koordynator projektów prozdrowotnych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228886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pl-PL" sz="6000" u="sng" dirty="0"/>
              <a:t>Etap I </a:t>
            </a:r>
          </a:p>
          <a:p>
            <a:pPr lvl="0"/>
            <a:r>
              <a:rPr lang="pl-PL" sz="6000" dirty="0"/>
              <a:t> Zapoznanie się z projektem „Śniadanie daje </a:t>
            </a:r>
            <a:r>
              <a:rPr lang="pl-PL" sz="6000" dirty="0" smtClean="0"/>
              <a:t>moc” i </a:t>
            </a:r>
            <a:r>
              <a:rPr lang="pl-PL" sz="6000" dirty="0"/>
              <a:t>zasadami bicia rekordu Guinnessa – największej lekcji gotowania zdrowego śniadania.</a:t>
            </a:r>
          </a:p>
          <a:p>
            <a:pPr marL="109728" indent="0">
              <a:buNone/>
            </a:pPr>
            <a:r>
              <a:rPr lang="pl-PL" sz="6000" u="sng" dirty="0"/>
              <a:t>Etap II </a:t>
            </a:r>
          </a:p>
          <a:p>
            <a:pPr lvl="0"/>
            <a:r>
              <a:rPr lang="pl-PL" sz="6000" dirty="0"/>
              <a:t>Pozyskanie sojuszników do współpracy – dyrekcja szkoły,  nauczyciele nauczania zintegrowanego, rodzice dzieci.</a:t>
            </a:r>
          </a:p>
          <a:p>
            <a:pPr lvl="0"/>
            <a:r>
              <a:rPr lang="pl-PL" sz="6000" dirty="0"/>
              <a:t>Zebranie niezależnych świadków oraz niezależnych stewardów.</a:t>
            </a:r>
          </a:p>
          <a:p>
            <a:pPr lvl="0"/>
            <a:r>
              <a:rPr lang="pl-PL" sz="6000" dirty="0"/>
              <a:t>Zgromadzenie potrzebnej dokumentacji.</a:t>
            </a:r>
          </a:p>
          <a:p>
            <a:pPr lvl="0"/>
            <a:r>
              <a:rPr lang="pl-PL" sz="6000" dirty="0"/>
              <a:t>Organizacja kamerzysty oraz osoby przygotowującą </a:t>
            </a:r>
            <a:r>
              <a:rPr lang="pl-PL" sz="6000" dirty="0" smtClean="0"/>
              <a:t>dokumentację </a:t>
            </a:r>
            <a:r>
              <a:rPr lang="pl-PL" sz="6000" dirty="0"/>
              <a:t>fotograficzną.</a:t>
            </a:r>
          </a:p>
          <a:p>
            <a:pPr marL="109728" indent="0">
              <a:buNone/>
            </a:pPr>
            <a:r>
              <a:rPr lang="pl-PL" sz="6000" u="sng" dirty="0"/>
              <a:t>Etap III</a:t>
            </a:r>
          </a:p>
          <a:p>
            <a:pPr lvl="0"/>
            <a:r>
              <a:rPr lang="pl-PL" sz="6000" dirty="0"/>
              <a:t>Zakup potrzebnych produktów do przygotowywania zdrowego </a:t>
            </a:r>
            <a:r>
              <a:rPr lang="pl-PL" sz="6000" dirty="0" smtClean="0"/>
              <a:t>śniadania.</a:t>
            </a:r>
            <a:endParaRPr lang="pl-PL" sz="6000" dirty="0"/>
          </a:p>
          <a:p>
            <a:pPr lvl="0"/>
            <a:r>
              <a:rPr lang="pl-PL" sz="6000" dirty="0"/>
              <a:t>Organizacja akcji na sali gimnastycznej – stoliki dla wszystkich uczestników (171 uczestników), dekoracja sali.</a:t>
            </a:r>
          </a:p>
          <a:p>
            <a:pPr lvl="0"/>
            <a:r>
              <a:rPr lang="pl-PL" sz="6000" dirty="0"/>
              <a:t>Prowadzenie akcji, przygotowywanie potrzebnej dokumentacji filmowej i fotograficznej.</a:t>
            </a:r>
          </a:p>
          <a:p>
            <a:pPr lvl="0"/>
            <a:r>
              <a:rPr lang="pl-PL" sz="6000" dirty="0"/>
              <a:t>Przygotowywanie śniadania przez dzieci, nauczycieli i rodziców.</a:t>
            </a:r>
          </a:p>
          <a:p>
            <a:pPr lvl="0"/>
            <a:r>
              <a:rPr lang="pl-PL" sz="6000" dirty="0"/>
              <a:t>Wspólne jedzenia zdrowego śniadania.</a:t>
            </a:r>
          </a:p>
          <a:p>
            <a:pPr lvl="0"/>
            <a:r>
              <a:rPr lang="pl-PL" sz="6000" dirty="0"/>
              <a:t>Wykonanie wspólnego zdjęcia.</a:t>
            </a:r>
          </a:p>
          <a:p>
            <a:pPr marL="109728" indent="0">
              <a:buNone/>
            </a:pPr>
            <a:r>
              <a:rPr lang="pl-PL" sz="6000" u="sng" dirty="0"/>
              <a:t>Etap IV</a:t>
            </a:r>
          </a:p>
          <a:p>
            <a:pPr lvl="0"/>
            <a:r>
              <a:rPr lang="pl-PL" sz="6000" dirty="0"/>
              <a:t>Podsumowanie akcji</a:t>
            </a:r>
            <a:r>
              <a:rPr lang="pl-PL" sz="6000" dirty="0" smtClean="0"/>
              <a:t>.</a:t>
            </a:r>
            <a:endParaRPr lang="pl-PL" sz="6000" dirty="0"/>
          </a:p>
          <a:p>
            <a:pPr lvl="0"/>
            <a:r>
              <a:rPr lang="pl-PL" sz="6000" dirty="0"/>
              <a:t>Przygotowanie dokumentacji </a:t>
            </a:r>
            <a:r>
              <a:rPr lang="pl-PL" sz="6000" dirty="0" smtClean="0"/>
              <a:t> </a:t>
            </a:r>
            <a:r>
              <a:rPr lang="pl-PL" sz="6000" dirty="0"/>
              <a:t>w języku polskim i angielskim.</a:t>
            </a:r>
          </a:p>
          <a:p>
            <a:pPr lvl="0"/>
            <a:r>
              <a:rPr lang="pl-PL" sz="6000" dirty="0"/>
              <a:t>Wysłanie dokumentacji do biura projektu.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543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200" u="sng" dirty="0" smtClean="0"/>
              <a:t>Próba bicia rekordu Guinnessa </a:t>
            </a:r>
            <a:br>
              <a:rPr lang="pl-PL" sz="2200" u="sng" dirty="0" smtClean="0"/>
            </a:br>
            <a:r>
              <a:rPr lang="pl-PL" sz="2200" u="sng" dirty="0" smtClean="0"/>
              <a:t>      w największej lekcji gotowania zdrowego śniadania </a:t>
            </a:r>
            <a:br>
              <a:rPr lang="pl-PL" sz="2200" u="sng" dirty="0" smtClean="0"/>
            </a:br>
            <a:r>
              <a:rPr lang="pl-PL" sz="2200" u="sng" dirty="0" smtClean="0"/>
              <a:t>w ramach programu „Śniadanie daje moc”</a:t>
            </a:r>
            <a:endParaRPr lang="pl-PL" sz="2200" u="sng" dirty="0"/>
          </a:p>
        </p:txBody>
      </p:sp>
      <p:pic>
        <p:nvPicPr>
          <p:cNvPr id="5" name="Obraz 4" descr="http://sniadaniedajemoc.pl/content/uploads/2016/05/rg_logo.jpg"/>
          <p:cNvPicPr/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76350" cy="127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00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zsostrowek.klembow.pl/strona/miniatura.php?img=018_rekord_guinnessa/0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5691"/>
            <a:ext cx="38164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http://zsostrowek.klembow.pl/strona/miniatura.php?img=018_rekord_guinnessa/0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21088"/>
            <a:ext cx="3534041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18_rekord_guinnessa/0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18" y="4178099"/>
            <a:ext cx="3352564" cy="2328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u="sng" dirty="0" smtClean="0"/>
              <a:t>Próba bicia rekordu Guinnessa była obserwowana przez  niezależnych</a:t>
            </a:r>
            <a:br>
              <a:rPr lang="pl-PL" sz="3200" u="sng" dirty="0" smtClean="0"/>
            </a:br>
            <a:r>
              <a:rPr lang="pl-PL" sz="3200" u="sng" dirty="0" smtClean="0"/>
              <a:t> świadków i stewardów</a:t>
            </a:r>
            <a:endParaRPr lang="pl-PL" sz="3200" u="sng" dirty="0"/>
          </a:p>
        </p:txBody>
      </p:sp>
      <p:pic>
        <p:nvPicPr>
          <p:cNvPr id="1026" name="Picture 2" descr="C:\Users\Nauczyciel\Desktop\Nowy folder\20151105_154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96" y="1616799"/>
            <a:ext cx="278431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4882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zsostrowek.klembow.pl/strona/miniatura.php?img=018_rekord_guinnessa/01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1236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18_rekord_guinnessa/00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15" y="1484784"/>
            <a:ext cx="305060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zsostrowek.klembow.pl/strona/miniatura.php?img=018_rekord_guinnessa/01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36491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u="sng" dirty="0" smtClean="0"/>
              <a:t> </a:t>
            </a:r>
            <a:r>
              <a:rPr lang="pl-PL" sz="2800" u="sng" dirty="0"/>
              <a:t>Z</a:t>
            </a:r>
            <a:r>
              <a:rPr lang="pl-PL" sz="2800" u="sng" dirty="0" smtClean="0"/>
              <a:t>robiliśmy twarożkowe rzeźby, kolorowe kanapki oraz owocowe szaszłyki</a:t>
            </a:r>
            <a:endParaRPr lang="pl-PL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13106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zsostrowek.klembow.pl/strona/miniatura.php?img=018_rekord_guinnessa/02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724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http://zsostrowek.klembow.pl/strona/miniatura.php?img=018_rekord_guinnessa/0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47" y="1323434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http://zsostrowek.klembow.pl/strona/miniatura.php?img=018_rekord_guinnessa/02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528392" cy="248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u="sng" dirty="0" smtClean="0"/>
              <a:t>Wspólnie zjedliśmy pyszne i zdrowe śniadanie</a:t>
            </a:r>
            <a:endParaRPr lang="pl-PL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3560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436</Words>
  <Application>Microsoft Office PowerPoint</Application>
  <PresentationFormat>Pokaz na ekranie (4:3)</PresentationFormat>
  <Paragraphs>119</Paragraphs>
  <Slides>50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Hol</vt:lpstr>
      <vt:lpstr>Podsumowanie programu „Trzymaj formę”  w roku szkolnym 2015/2016 w Zespole Szkół w Ostrówku </vt:lpstr>
      <vt:lpstr>Slajd 2</vt:lpstr>
      <vt:lpstr>Slajd 3</vt:lpstr>
      <vt:lpstr>Slajd 4</vt:lpstr>
      <vt:lpstr>Slajd 5</vt:lpstr>
      <vt:lpstr>Próba bicia rekordu Guinnessa        w największej lekcji gotowania zdrowego śniadania  w ramach programu „Śniadanie daje moc”</vt:lpstr>
      <vt:lpstr>Próba bicia rekordu Guinnessa była obserwowana przez  niezależnych  świadków i stewardów</vt:lpstr>
      <vt:lpstr> Zrobiliśmy twarożkowe rzeźby, kolorowe kanapki oraz owocowe szaszłyki</vt:lpstr>
      <vt:lpstr>Wspólnie zjedliśmy pyszne i zdrowe śniadanie</vt:lpstr>
      <vt:lpstr>Wspólne zdjęcie uczestników akcji</vt:lpstr>
      <vt:lpstr>Uczestnicy programu  „Śniadanie Daje Moc” odnieśli światowy sukces i trafili do  Księgi Rekordów Guinnessa!  6778 uczestników – to nowy Rekord Guinnessa w największej lekcji gotowania zdrowego śniadania, ustanowiony w ramach programu Śniadanie Daje Moc. Ten niesamowity wyczyn należy do polskich uczniów ze szkół podstawowych, które 6 listopada 2015 roku, w Dniu Śniadanie Daje Moc, pokazały całemu światu swój ogromny entuzjazm dla zdrowego odżywiania  i codziennego jedzenia śniadania. Komisja Rekordów Guinnessa w Wielkiej Brytanii oficjalnie potwierdziła ustanowienie nowego rekordu, a polski wynik jest lepszy od poprzedniego o 444 uczestników! </vt:lpstr>
      <vt:lpstr>Slajd 12</vt:lpstr>
      <vt:lpstr>III miejsce w  Powiatowej Olimpiadzie Zdrowia  w Wołominie</vt:lpstr>
      <vt:lpstr>Udział w akcji  „Owoce i warzywa w szkole”</vt:lpstr>
      <vt:lpstr>Propagujemy picie mleka i wody</vt:lpstr>
      <vt:lpstr>Uczniowie różnych klas bardzo lubią lekcje wspólnego przygotowywania  pysznych sałatek i surówek</vt:lpstr>
      <vt:lpstr>Slajd 17</vt:lpstr>
      <vt:lpstr> Smakowity i zdrowy Dzień Mamy – przygotowanie zdrowego poczęstunku przez dzieci wspólnie z mamami. </vt:lpstr>
      <vt:lpstr>Konkurs plastyczny na folder „Co wiem o witaminach”</vt:lpstr>
      <vt:lpstr>Wykonanie „Piramidy zdrowia”</vt:lpstr>
      <vt:lpstr>Wspólne śniadanie w szkole</vt:lpstr>
      <vt:lpstr> „Chłopcy i dziewczynki , jedzcie witaminki”   zajęcia kulinarne w przedszkolu </vt:lpstr>
      <vt:lpstr>Prelekcje na temat zdrowego odżywiania</vt:lpstr>
      <vt:lpstr>Gazetki o zdrowym odżywianiu</vt:lpstr>
      <vt:lpstr>Udział w programie –  „Koniecznie – bezpiecznie” –  zasady zachowania na jezdni </vt:lpstr>
      <vt:lpstr>Udział w programach   „Zdrowy uśmiech” i „Dzieciństwo bez próchnicy”</vt:lpstr>
      <vt:lpstr>Slajd 27</vt:lpstr>
      <vt:lpstr>Działania profilaktyczne Program „Zachowaj Trzeźwy Umysł”</vt:lpstr>
      <vt:lpstr>Nauka udzielania pierwszej pomocy</vt:lpstr>
      <vt:lpstr>Współpraca z Fundacją  „Słyszę, mówię, czuję”</vt:lpstr>
      <vt:lpstr>Edukacja antynikotynowa</vt:lpstr>
      <vt:lpstr>Aktywność fizyczna</vt:lpstr>
      <vt:lpstr>Slajd 33</vt:lpstr>
      <vt:lpstr> Powiatowy Turniej Piłki Koszykowej o Puchar   Starosty Wołomińskiego </vt:lpstr>
      <vt:lpstr>  Gminny Turniej Halowej Piłki Nożnej  o Puchar Wójta Gminy Klembów </vt:lpstr>
      <vt:lpstr>Gminny Turniej Tenisa Stołowego</vt:lpstr>
      <vt:lpstr> Zawody sportowe różnego szczebla na „Orliku” </vt:lpstr>
      <vt:lpstr> Udział gimnazjalistów w biegu ulicznym  Ostrówek - Klembów </vt:lpstr>
      <vt:lpstr> Nasze rejsy po Jeziorach Mazurskich; </vt:lpstr>
      <vt:lpstr> Wyjazdy na zimowy Stadion Narodowy</vt:lpstr>
      <vt:lpstr> Udział w nauce pływania i systematyczne wyjazdy na basen do Jachranki  </vt:lpstr>
      <vt:lpstr> Wyjazdy na zielone szkoły, gdzie uczniowie aktywnie spędzają czas </vt:lpstr>
      <vt:lpstr>Wycieczki szkolne na sportowo</vt:lpstr>
      <vt:lpstr>Udział w Finale Wojewódzkim  Turnieju o Puchar Premiera RP w Radomiu</vt:lpstr>
      <vt:lpstr>Systematyczne zabawy na świeżym powietrzu</vt:lpstr>
      <vt:lpstr>Sekcja karate – Mikołajkowy Turniej Karate  o Puchar Wójta Gminy Dąbrówka</vt:lpstr>
      <vt:lpstr>Działalność sportowa, organizacja i udział w zawodach sportowych, organizacja sportowych imprez masowych przyczyniły się do uzyskania Certyfikatu „Szkoła w Ruchu”</vt:lpstr>
      <vt:lpstr>oraz Certyfikatu „Szkoła Aktywna Ruchowo”</vt:lpstr>
      <vt:lpstr>Podsumowanie</vt:lpstr>
      <vt:lpstr>Dziękuję za uwagę.  Prezentację przygotowała Hanna Stańczyk –  szkolny koordynator projektów prozdrowotnych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programu „Trzymaj formę”  w roku szkolnym 2015/2016 w Zespole Szkół w Ostrówku</dc:title>
  <dc:creator>Nauczyciel</dc:creator>
  <cp:lastModifiedBy>Kasia</cp:lastModifiedBy>
  <cp:revision>71</cp:revision>
  <dcterms:created xsi:type="dcterms:W3CDTF">2016-11-24T21:40:51Z</dcterms:created>
  <dcterms:modified xsi:type="dcterms:W3CDTF">2017-01-18T07:59:16Z</dcterms:modified>
</cp:coreProperties>
</file>