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69" r:id="rId10"/>
    <p:sldId id="288" r:id="rId11"/>
    <p:sldId id="287" r:id="rId12"/>
    <p:sldId id="285" r:id="rId13"/>
    <p:sldId id="298" r:id="rId14"/>
    <p:sldId id="289" r:id="rId15"/>
    <p:sldId id="299" r:id="rId16"/>
    <p:sldId id="294" r:id="rId17"/>
    <p:sldId id="300" r:id="rId18"/>
    <p:sldId id="293" r:id="rId19"/>
    <p:sldId id="292" r:id="rId20"/>
    <p:sldId id="301" r:id="rId21"/>
    <p:sldId id="291" r:id="rId22"/>
    <p:sldId id="286" r:id="rId23"/>
    <p:sldId id="290" r:id="rId24"/>
    <p:sldId id="296" r:id="rId25"/>
    <p:sldId id="295" r:id="rId26"/>
    <p:sldId id="304" r:id="rId27"/>
    <p:sldId id="297" r:id="rId28"/>
    <p:sldId id="308" r:id="rId29"/>
    <p:sldId id="311" r:id="rId30"/>
    <p:sldId id="310" r:id="rId31"/>
    <p:sldId id="309" r:id="rId32"/>
    <p:sldId id="312" r:id="rId33"/>
    <p:sldId id="307" r:id="rId34"/>
    <p:sldId id="314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510" y="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388C2-9739-420A-BF43-144B791BD1D6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CAB36-CEE4-44CA-AE18-C59D10F54C7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CAB36-CEE4-44CA-AE18-C59D10F54C7C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CAB36-CEE4-44CA-AE18-C59D10F54C7C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CAB36-CEE4-44CA-AE18-C59D10F54C7C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2021-02-03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584"/>
            <a:ext cx="9144000" cy="690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51520" y="260648"/>
            <a:ext cx="93479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Pedagogika Marii </a:t>
            </a:r>
            <a:r>
              <a:rPr lang="pl-PL" sz="5400" b="1" cap="all" spc="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montessori</a:t>
            </a:r>
            <a:r>
              <a:rPr lang="pl-PL" sz="5400" b="1" cap="all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pl-PL" sz="5400" b="1" cap="all" spc="0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http://www.montessori.edu/ch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3195963" cy="367322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4283968" y="2996952"/>
            <a:ext cx="4680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dirty="0" smtClean="0">
                <a:solidFill>
                  <a:schemeClr val="tx2">
                    <a:lumMod val="75000"/>
                  </a:schemeClr>
                </a:solidFill>
              </a:rPr>
              <a:t>Kochać dziecko , to znaczy służyć mu jak tylko to możliwe.</a:t>
            </a:r>
          </a:p>
          <a:p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</a:rPr>
              <a:t>M. Montessori </a:t>
            </a:r>
            <a:endParaRPr lang="pl-PL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8596" y="578645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pPr algn="ctr"/>
            <a:r>
              <a:rPr lang="pl-PL" b="1" dirty="0" smtClean="0"/>
              <a:t>(1870-1952)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457200" y="274638"/>
            <a:ext cx="7571184" cy="243428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Dzieci muszą mieć zapewnioną wolność do pracy, ale jednocześnie umieć podążać według wyznaczonych zasad, które pozwalają na pracę jako część grupy.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DSC04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714620"/>
            <a:ext cx="2427734" cy="32369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Obraz 9" descr="DSC047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714752"/>
            <a:ext cx="3707904" cy="278092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899592" y="404664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Dzieciom powinno się zapewnić przystosowane dla nich materiały, które wspierają odkrywanie świata i umożliwiają im rozwój niezbędnych umiejętności.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Obraz 7" descr="DSC06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00438"/>
            <a:ext cx="2355726" cy="314096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Obraz 9" descr="DSC064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852936"/>
            <a:ext cx="3003798" cy="400506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Obraz 8" descr="DSC064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357298"/>
            <a:ext cx="4211960" cy="315897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0696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142976" y="214290"/>
            <a:ext cx="71847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Materiały Marii </a:t>
            </a:r>
            <a:r>
              <a:rPr lang="pl-PL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montessori</a:t>
            </a:r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00034" y="1214422"/>
            <a:ext cx="3850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3200" b="1" u="sng" cap="none" spc="0" dirty="0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Edukacja sensoryczna</a:t>
            </a:r>
            <a:endParaRPr lang="pl-PL" sz="3200" b="1" u="sng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28596" y="1785926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Grupę tworzą materiały, które służą rozwijaniu zmysłów. Praca z tym materiałem pozwala dziecku wysubtelnić wrażliwość wszystkich zmysłów (wzroku, słuchu, węchu, dotyku, smaku). Pomaga w rozpoznawaniu, różnicowaniu, porządkowaniu bogactwa wrażeń dostarczanych przez otoczenie.</a:t>
            </a:r>
            <a:endParaRPr lang="pl-PL" dirty="0"/>
          </a:p>
        </p:txBody>
      </p:sp>
      <p:pic>
        <p:nvPicPr>
          <p:cNvPr id="10" name="Obraz 1" descr="DSC049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714752"/>
            <a:ext cx="3334092" cy="250030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21" descr="E:\Beata\prezentacja Łódź 2009\edukacja sensoryczna\DSC05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214414" y="3571876"/>
            <a:ext cx="3619493" cy="271462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SC05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85728"/>
            <a:ext cx="3563888" cy="2672916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Obraz 8" descr="DSC053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286124"/>
            <a:ext cx="2283718" cy="3044957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4786314" y="1142984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Praca z trójkątami konstrukcyjnymi</a:t>
            </a:r>
            <a:endParaRPr lang="pl-PL" sz="28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786314" y="4071942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Praca z kolorowymi tabliczkami </a:t>
            </a:r>
            <a:endParaRPr lang="pl-P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14282" y="142852"/>
            <a:ext cx="30648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3200" b="1" u="sng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Praktyczne</a:t>
            </a:r>
            <a:r>
              <a:rPr lang="pl-PL" sz="3200" b="1" u="sng" dirty="0" smtClean="0">
                <a:ln/>
                <a:solidFill>
                  <a:schemeClr val="tx2">
                    <a:lumMod val="75000"/>
                  </a:schemeClr>
                </a:solidFill>
              </a:rPr>
              <a:t> życie</a:t>
            </a:r>
            <a:endParaRPr lang="pl-PL" sz="3200" b="1" u="sng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5" name="Obraz 3" descr="DSC049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214818"/>
            <a:ext cx="2167100" cy="288842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Obraz 1" descr="DSC0493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3492499" cy="261976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14282" y="785794"/>
            <a:ext cx="8286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Pomoce do praktycznych ćwiczeń dnia codziennego przyciągają uwagę małego dziecka ze względu na ich lekkość, estetyczną formę, a nie duże rozmiary ułatwiają samodzielne posługiwanie się nimi. Prace z ich wykorzystaniem służą z jednej strony koordynacji i harmonii ruchów oraz opanowaniu praktycznych umiejętności potrzebnych w życiu codziennym, z drugiej strony prowadzą do psychicznego rozwoju dziecka. Pomoce te wychodzą naprzeciw naturalnej potrzebie ruchu i aktywnego działania.  </a:t>
            </a:r>
          </a:p>
          <a:p>
            <a:r>
              <a:rPr lang="pl-PL" b="1" dirty="0" smtClean="0"/>
              <a:t>Dzięki nim dzieci uczą się: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/>
              <a:t> dbać o otaczające środowisko( sprzątanie, czyszczenie, przenoszenie przedmiotów i materiałów)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/>
              <a:t> dbać o siebie( mycie rąk, twarzy, zębów, czynności samoobsługowe i higieniczne, spożywanie posiłków)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/>
              <a:t> zachowania w kontaktach z innymi osobami( powitania, pozdrawiania, poczęstunku, nawiązywania kontaktu słownego) 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0696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DSC047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3708400" cy="27813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14" descr="E:\Beata\prezentacja Łódź 2009\praktyczne życie\DSC05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3888432" cy="291632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15" descr="E:\Beata\prezentacja Łódź 2009\praktyczne życie\DSC02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176464" cy="313234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Obraz 9" descr="DSC051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3786190"/>
            <a:ext cx="3264363" cy="244827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Obraz 7" descr="DSC05193.JPG"/>
          <p:cNvPicPr>
            <a:picLocks noChangeAspect="1"/>
          </p:cNvPicPr>
          <p:nvPr/>
        </p:nvPicPr>
        <p:blipFill>
          <a:blip r:embed="rId7" cstate="print"/>
          <a:srcRect r="17344"/>
          <a:stretch>
            <a:fillRect/>
          </a:stretch>
        </p:blipFill>
        <p:spPr>
          <a:xfrm>
            <a:off x="3286116" y="1071546"/>
            <a:ext cx="2304256" cy="371703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643174" y="0"/>
            <a:ext cx="39695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u="sng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Edukacja </a:t>
            </a:r>
            <a:r>
              <a:rPr lang="pl-PL" sz="3600" b="1" u="sng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kosmiczna</a:t>
            </a:r>
            <a:endParaRPr lang="pl-PL" sz="36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 descr="DSC04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4323330" cy="32424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357158" y="1000108"/>
            <a:ext cx="3786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Jest oryginalną próbą całościowego spojrzenia na świat i ludzkość  z perspektywy planu kosmicznego, czyli </a:t>
            </a:r>
            <a:r>
              <a:rPr lang="pl-PL" i="1" dirty="0" smtClean="0"/>
              <a:t>„planu natury”. </a:t>
            </a:r>
            <a:r>
              <a:rPr lang="pl-PL" dirty="0" smtClean="0"/>
              <a:t>Atrybut </a:t>
            </a:r>
            <a:r>
              <a:rPr lang="pl-PL" i="1" dirty="0" smtClean="0"/>
              <a:t>„kosmiczna” </a:t>
            </a:r>
            <a:r>
              <a:rPr lang="pl-PL" dirty="0" smtClean="0"/>
              <a:t>(grecki) oznacza ład i porządek, w którym żyjemy. Grupę tworzą materiały do poznania środowiska przyrodniczego( szafka botaniczna, globusy, mapy, kontynenty). Dzięki temu dzieci mogą rozwijać swoje zainteresowania otaczającym światem, pogłębiać wiedzę i rozumienie zjawisk zachodzących w przyrodzie  i życiu społecznym. Poznawać to co jest bliskie doświadczeniom dziecka, ale również odległe w czasie i przestrzeni.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E:\zdjęcia_z_przedszkola\do prezentacji w Łodzi 2009\DSC02957.JPG"/>
          <p:cNvPicPr>
            <a:picLocks noChangeAspect="1" noChangeArrowheads="1"/>
          </p:cNvPicPr>
          <p:nvPr/>
        </p:nvPicPr>
        <p:blipFill>
          <a:blip r:embed="rId3" cstate="print"/>
          <a:srcRect b="11801"/>
          <a:stretch>
            <a:fillRect/>
          </a:stretch>
        </p:blipFill>
        <p:spPr bwMode="auto">
          <a:xfrm>
            <a:off x="500034" y="285728"/>
            <a:ext cx="3887836" cy="257176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Picture 11" descr="E:\Beata\prezentacja Łódź 2009\edukacja kosmiczna\DSC03214.JPG"/>
          <p:cNvPicPr>
            <a:picLocks noChangeAspect="1" noChangeArrowheads="1"/>
          </p:cNvPicPr>
          <p:nvPr/>
        </p:nvPicPr>
        <p:blipFill>
          <a:blip r:embed="rId4" cstate="print"/>
          <a:srcRect l="10516"/>
          <a:stretch>
            <a:fillRect/>
          </a:stretch>
        </p:blipFill>
        <p:spPr bwMode="auto">
          <a:xfrm>
            <a:off x="857224" y="3071810"/>
            <a:ext cx="2450908" cy="365192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9" descr="E:\Beata\prezentacja Łódź 2009\edukacja kosmiczna\DSC02520.JPG"/>
          <p:cNvPicPr>
            <a:picLocks noChangeAspect="1" noChangeArrowheads="1"/>
          </p:cNvPicPr>
          <p:nvPr/>
        </p:nvPicPr>
        <p:blipFill>
          <a:blip r:embed="rId5" cstate="print"/>
          <a:srcRect b="16817"/>
          <a:stretch>
            <a:fillRect/>
          </a:stretch>
        </p:blipFill>
        <p:spPr bwMode="auto">
          <a:xfrm>
            <a:off x="4572000" y="357166"/>
            <a:ext cx="4451494" cy="257176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18" descr="E:\zdjęcia_z_przedszkola\do prezentacji w Łodzi 2009\DSC03069.JPG"/>
          <p:cNvPicPr>
            <a:picLocks noChangeAspect="1" noChangeArrowheads="1"/>
          </p:cNvPicPr>
          <p:nvPr/>
        </p:nvPicPr>
        <p:blipFill>
          <a:blip r:embed="rId6" cstate="print"/>
          <a:srcRect b="11801"/>
          <a:stretch>
            <a:fillRect/>
          </a:stretch>
        </p:blipFill>
        <p:spPr bwMode="auto">
          <a:xfrm>
            <a:off x="3857620" y="3429000"/>
            <a:ext cx="4718230" cy="312106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643174" y="285728"/>
            <a:ext cx="42787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u="sng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Edukacja matematyczna</a:t>
            </a:r>
            <a:endParaRPr lang="pl-PL" sz="32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071802" y="1071547"/>
            <a:ext cx="6072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Materiał matematyczny służy kształtowaniu pojęć i umiejętności matematycznych.</a:t>
            </a:r>
          </a:p>
          <a:p>
            <a:pPr>
              <a:buFont typeface="Wingdings" pitchFamily="2" charset="2"/>
              <a:buChar char="v"/>
            </a:pPr>
            <a:r>
              <a:rPr lang="pl-PL" dirty="0" smtClean="0"/>
              <a:t> materiały do liczenia w zakresie od 0 do 10 (patyki liczbowe, wrzeciona, żetony, cyfry szorstkie...)</a:t>
            </a:r>
          </a:p>
          <a:p>
            <a:pPr>
              <a:buFont typeface="Wingdings" pitchFamily="2" charset="2"/>
              <a:buChar char="v"/>
            </a:pPr>
            <a:r>
              <a:rPr lang="pl-PL" dirty="0" smtClean="0"/>
              <a:t> materiały wprowadzające w system dziesiętny </a:t>
            </a:r>
          </a:p>
          <a:p>
            <a:r>
              <a:rPr lang="pl-PL" dirty="0" smtClean="0"/>
              <a:t>    (złoty materiał, karty liczbowe...)</a:t>
            </a:r>
          </a:p>
          <a:p>
            <a:pPr>
              <a:buFont typeface="Wingdings" pitchFamily="2" charset="2"/>
              <a:buChar char="v"/>
            </a:pPr>
            <a:r>
              <a:rPr lang="pl-PL" dirty="0" smtClean="0"/>
              <a:t> materiały do liczenia na dużych liczbach</a:t>
            </a:r>
          </a:p>
          <a:p>
            <a:endParaRPr lang="pl-PL" dirty="0" smtClean="0"/>
          </a:p>
          <a:p>
            <a:pPr>
              <a:buFont typeface="Wingdings" pitchFamily="2" charset="2"/>
              <a:buChar char="v"/>
            </a:pPr>
            <a:endParaRPr lang="pl-PL" dirty="0"/>
          </a:p>
        </p:txBody>
      </p:sp>
      <p:pic>
        <p:nvPicPr>
          <p:cNvPr id="6" name="Picture 25" descr="E:\Beata\prezentacja Łódź 2009\edukacja matematyczna\DSC01614.JPG"/>
          <p:cNvPicPr>
            <a:picLocks noChangeAspect="1" noChangeArrowheads="1"/>
          </p:cNvPicPr>
          <p:nvPr/>
        </p:nvPicPr>
        <p:blipFill>
          <a:blip r:embed="rId3" cstate="print"/>
          <a:srcRect b="11688"/>
          <a:stretch>
            <a:fillRect/>
          </a:stretch>
        </p:blipFill>
        <p:spPr bwMode="auto">
          <a:xfrm>
            <a:off x="3929058" y="3357562"/>
            <a:ext cx="4429156" cy="29335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16" descr="E:\Beata\prezentacja Łódź 2009\edukacja matematyczna\DSC01617.JPG"/>
          <p:cNvPicPr>
            <a:picLocks noChangeAspect="1" noChangeArrowheads="1"/>
          </p:cNvPicPr>
          <p:nvPr/>
        </p:nvPicPr>
        <p:blipFill>
          <a:blip r:embed="rId4" cstate="print"/>
          <a:srcRect l="12169"/>
          <a:stretch>
            <a:fillRect/>
          </a:stretch>
        </p:blipFill>
        <p:spPr bwMode="auto">
          <a:xfrm>
            <a:off x="142844" y="928670"/>
            <a:ext cx="2843808" cy="431707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00034" y="142852"/>
            <a:ext cx="3467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Edukacja językowa:</a:t>
            </a:r>
            <a:endParaRPr lang="pl-PL" sz="32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Obraz 1" descr="DSC049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857628"/>
            <a:ext cx="4190997" cy="314324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Obraz 2" descr="DSC049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57694"/>
            <a:ext cx="2943574" cy="220797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28596" y="714356"/>
            <a:ext cx="78581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Materiał językowy wykorzystywany jest do wprowadzenia dziecka w sztukę pisania i czytania. Służy kształceniu i rozwijaniu mowy oraz sprawności językowej dziecka, stanowi integralną część wspierania rozwoju dziecka w wieku przedszkolnym. Według Montessori rozwijanie mowy następuje w powiązaniu z konkretnymi działaniami dziecka i dorosłych z uwzględnieniem  wymagań rozwojowych i okresów szczególnej wrażliwości.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</a:t>
            </a:r>
            <a:r>
              <a:rPr lang="pl-PL" b="1" dirty="0" smtClean="0"/>
              <a:t>materiały wprowadzające do umiejętności pisania (metalowe matryce)</a:t>
            </a:r>
          </a:p>
          <a:p>
            <a:pPr>
              <a:buFont typeface="Wingdings" pitchFamily="2" charset="2"/>
              <a:buChar char="§"/>
            </a:pPr>
            <a:r>
              <a:rPr lang="pl-PL" b="1" dirty="0" smtClean="0"/>
              <a:t> materiały wprowadzające w świat liter (szorstkie litery, ruchomy alfabet)</a:t>
            </a:r>
          </a:p>
          <a:p>
            <a:pPr>
              <a:buFont typeface="Wingdings" pitchFamily="2" charset="2"/>
              <a:buChar char="§"/>
            </a:pPr>
            <a:r>
              <a:rPr lang="pl-PL" b="1" dirty="0" smtClean="0"/>
              <a:t> materiały wprowadzające do czytania ( przedmioty z podpisami, koszyczki językowe, obrazki, historyjki)</a:t>
            </a:r>
          </a:p>
          <a:p>
            <a:pPr>
              <a:buFont typeface="Wingdings" pitchFamily="2" charset="2"/>
              <a:buChar char="§"/>
            </a:pPr>
            <a:r>
              <a:rPr lang="pl-PL" b="1" dirty="0" smtClean="0"/>
              <a:t> pomoce do nauki gramatyki (farma, symbole językowe rzeczownika i czasownika)</a:t>
            </a:r>
          </a:p>
          <a:p>
            <a:pPr>
              <a:buFont typeface="Wingdings" pitchFamily="2" charset="2"/>
              <a:buChar char="§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874" y="0"/>
            <a:ext cx="92318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7544" y="155679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i="1" dirty="0" smtClean="0">
                <a:latin typeface="Bookman Old Style" pitchFamily="18" charset="0"/>
              </a:rPr>
              <a:t>Zaplanowanie dnia, który zostanie zaprezentowany poniżej ma służyć dziecku w celu zapewnienia poczucia bezpieczeństwa, stabilizacji. Sprzyja to budowaniu wewnętrznego spokoju niezbędnego do rozwoju w duchu harmonii, szacunku do pracy i indywidualności swojej i innych osób przebywających w grupie.</a:t>
            </a:r>
            <a:endParaRPr lang="pl-PL" sz="1400" i="1" dirty="0">
              <a:latin typeface="Bookman Old Style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7544" y="188640"/>
            <a:ext cx="78760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Plan dnia w grupie </a:t>
            </a:r>
            <a:r>
              <a:rPr lang="pl-PL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montessori</a:t>
            </a:r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39552" y="2924944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6.30 – 8.00      </a:t>
            </a:r>
            <a:r>
              <a:rPr lang="pl-PL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schodzenie się dzieci do grupy – czynności samoobsługowe, praca indywidualna pod opieką nauczyciela, praca materiałem Montessori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8.00 – 8.30     </a:t>
            </a:r>
            <a:r>
              <a:rPr lang="pl-PL" dirty="0" smtClean="0">
                <a:solidFill>
                  <a:srgbClr val="E36C0A"/>
                </a:solidFill>
                <a:latin typeface="Comic Sans MS" pitchFamily="66" charset="0"/>
                <a:cs typeface="Times New Roman" pitchFamily="18" charset="0"/>
              </a:rPr>
              <a:t>śniadanie (czynności higieniczne)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8.30 – 9.00      lekcja ciszy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9.00 – 10.00    zajęcia indywidualne pod opieką nauczyciela, zajęcia dodatkowe praca z materiałem Montessori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10.00 -10. 15   </a:t>
            </a:r>
            <a:r>
              <a:rPr lang="pl-PL" dirty="0" smtClean="0">
                <a:solidFill>
                  <a:srgbClr val="E36C0A"/>
                </a:solidFill>
                <a:latin typeface="Comic Sans MS" pitchFamily="66" charset="0"/>
                <a:cs typeface="Times New Roman" pitchFamily="18" charset="0"/>
              </a:rPr>
              <a:t>drugie śniadanie (czynności higieniczne)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10.15– 12.00    zajęcia programowe,  gry i zabawy ruchowe na świeżym powietrzu, obserwacje przyrodnicze, prace gospodarcze, przyrodnicze itp.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 2.00– 12.30    </a:t>
            </a:r>
            <a:r>
              <a:rPr lang="pl-PL" dirty="0" smtClean="0">
                <a:solidFill>
                  <a:srgbClr val="E36C0A"/>
                </a:solidFill>
                <a:latin typeface="Comic Sans MS" pitchFamily="66" charset="0"/>
                <a:cs typeface="Times New Roman" pitchFamily="18" charset="0"/>
              </a:rPr>
              <a:t>obiad</a:t>
            </a:r>
            <a:endParaRPr lang="pl-PL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E:\Beata\prezentacja Łódź 2009\edukacja językowa\P101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00042"/>
            <a:ext cx="4868044" cy="365103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az 4" descr="DSC05137.JPG"/>
          <p:cNvPicPr>
            <a:picLocks noChangeAspect="1"/>
          </p:cNvPicPr>
          <p:nvPr/>
        </p:nvPicPr>
        <p:blipFill>
          <a:blip r:embed="rId5" cstate="print"/>
          <a:srcRect r="8725"/>
          <a:stretch>
            <a:fillRect/>
          </a:stretch>
        </p:blipFill>
        <p:spPr>
          <a:xfrm>
            <a:off x="428596" y="2356195"/>
            <a:ext cx="4429156" cy="363941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214282" y="1142984"/>
            <a:ext cx="3643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Odwzorowywanie kształtu litery</a:t>
            </a:r>
            <a:endParaRPr lang="pl-PL" sz="20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214942" y="5000636"/>
            <a:ext cx="3929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Zabawy językowe na farmie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642910" y="285728"/>
            <a:ext cx="39186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u="sng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Edukacja artystyczna: </a:t>
            </a:r>
            <a:endParaRPr lang="pl-PL" sz="32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4348" y="1000108"/>
            <a:ext cx="79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grupach Montessori w salkach plastycznych dzieci mają stały dostęp do  różnorodnych narzędzi i materiałów plastycznych co daje możliwość swobodnych działań i rozwijanie zainteresowań i zdolności.</a:t>
            </a:r>
            <a:endParaRPr lang="pl-PL" dirty="0"/>
          </a:p>
        </p:txBody>
      </p:sp>
      <p:pic>
        <p:nvPicPr>
          <p:cNvPr id="6" name="Obraz 5" descr="DSC05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357430"/>
            <a:ext cx="3000396" cy="400052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Obraz 6" descr="DSC04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143272" cy="419102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899592" y="260648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Zasady Materiałów Montessori: 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70358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539750" y="115889"/>
            <a:ext cx="7848600" cy="24490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Estetyki – wszystkie przedmioty w otoczeniu powinny przyciągać uwagę dziecka wyglądem, barwą, strukturą, gdyż jak twierdzi M. Montessori: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„Piękno całego otoczenia i wszystkich drobiazgów, które ono zawiera, zachęca dziecko do działania, do podwojenia wysiłków. (...) piękno pobudza dzieci co dnia czyniąc zadość indywidualnym skłonnościom, ukrytym w ich duszy”. </a:t>
            </a:r>
            <a:br>
              <a:rPr kumimoji="0" lang="pl-PL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Maria Montessori, Myśli przewodnie mojej metody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i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2780928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Izolacji trudności – każdy przedmiot wchodzący w skład materiału rozwojowego musi być prosty i przejrzysty w swej budowie. Umożliwia to dziecku skoncentrowanie się na cechach istotnych, ułatwia samodzielne dostrzeżenie i rozwiązanie danego problemu. </a:t>
            </a:r>
            <a:endParaRPr lang="pl-PL" sz="2000" dirty="0"/>
          </a:p>
        </p:txBody>
      </p:sp>
      <p:sp>
        <p:nvSpPr>
          <p:cNvPr id="6" name="Prostokąt 5"/>
          <p:cNvSpPr/>
          <p:nvPr/>
        </p:nvSpPr>
        <p:spPr>
          <a:xfrm>
            <a:off x="683568" y="4725144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Kontroli błędów – przejrzysta budowa pomocy i ich jednoznaczne funkcje pozwalają dziecku w trakcie samodzielnego poszukiwania rozwiązań zauważyć popełniane błędy i korygować je.</a:t>
            </a:r>
            <a:endParaRPr lang="pl-PL" sz="2000" dirty="0">
              <a:latin typeface="Calibri" pitchFamily="34" charset="0"/>
            </a:endParaRPr>
          </a:p>
        </p:txBody>
      </p:sp>
      <p:pic>
        <p:nvPicPr>
          <p:cNvPr id="30722" name="Picture 2" descr="http://topic.com.pl/oscom2/images/0_024_00_636_49df0acf318ce.jpg"/>
          <p:cNvPicPr>
            <a:picLocks noChangeAspect="1" noChangeArrowheads="1"/>
          </p:cNvPicPr>
          <p:nvPr/>
        </p:nvPicPr>
        <p:blipFill>
          <a:blip r:embed="rId3" cstate="print"/>
          <a:srcRect l="19982" r="26732"/>
          <a:stretch>
            <a:fillRect/>
          </a:stretch>
        </p:blipFill>
        <p:spPr bwMode="auto">
          <a:xfrm>
            <a:off x="7991872" y="1700808"/>
            <a:ext cx="1152128" cy="3810000"/>
          </a:xfrm>
          <a:prstGeom prst="rect">
            <a:avLst/>
          </a:prstGeom>
          <a:noFill/>
        </p:spPr>
      </p:pic>
      <p:pic>
        <p:nvPicPr>
          <p:cNvPr id="30724" name="Picture 4" descr="Cylindry do osadzania - blok 1"/>
          <p:cNvPicPr>
            <a:picLocks noChangeAspect="1" noChangeArrowheads="1"/>
          </p:cNvPicPr>
          <p:nvPr/>
        </p:nvPicPr>
        <p:blipFill>
          <a:blip r:embed="rId4" cstate="print"/>
          <a:srcRect t="16615" b="8617"/>
          <a:stretch>
            <a:fillRect/>
          </a:stretch>
        </p:blipFill>
        <p:spPr bwMode="auto">
          <a:xfrm>
            <a:off x="2483768" y="5733256"/>
            <a:ext cx="381000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467544" y="548680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 Ograniczenia – wszystkie pomoce rozwojowe są w pojedynczych egzemplarzach, co odpowiada konstrukcji Wszechświata, który zgodnie z wizją M. Montessori składa się z niepowtarzalnych elementów tworzących jedność.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67544" y="1988840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 Indywidualizacji tempa uczenia się – dostępność pomocy rozwojowych rozmieszczonych w otoczeniu pozwala dziecku na wybór rodzaju zajęcia zgodnie z pojawiającą się wrażliwą fazą.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068960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 Stopniowania trudności – materiał rozwojowy jest tak rozmieszczony, że każdy jego dział tworzy logicznie uporządkowaną całość i pozwala samodzielnie przechodzić dzieciom od wykonywania zadań prostych do coraz bardziej skomplikowanych.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4869160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pl-PL" sz="2000" dirty="0" smtClean="0">
                <a:latin typeface="Calibri" pitchFamily="34" charset="0"/>
              </a:rPr>
              <a:t> Kontynuacji – zasada ta wiąże się ściśle z zasadą stopniowania trudności – każda   pomoc i grupa pomocy stanowi podstawę do kolejnych bardziej skomplikowanych i o większym stopniu abstrakcji pomocy. </a:t>
            </a:r>
            <a:endParaRPr lang="pl-PL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899592" y="476672"/>
            <a:ext cx="71334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+mn-lt"/>
              </a:rPr>
              <a:t>Współpraca z rodzicami:</a:t>
            </a:r>
          </a:p>
        </p:txBody>
      </p:sp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323528" y="1556792"/>
            <a:ext cx="624873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>
                <a:latin typeface="Calibri" pitchFamily="34" charset="0"/>
              </a:rPr>
              <a:t>  </a:t>
            </a:r>
            <a:r>
              <a:rPr lang="pl-PL" sz="2000" dirty="0">
                <a:latin typeface="Calibri" pitchFamily="34" charset="0"/>
              </a:rPr>
              <a:t>zajęcia adaptacyjne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warsztaty z zakresu pedagogiki Marii Montessori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zebrania z rodzicami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spotkania z okazji świąt, dnia rodziny, dnia babci i dziadka, zakończenia roku szkolnego, ognisko z okazji rozpoczęcia roku szkolnego itp.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uczestnictwo rodziców podczas urodzin dziecka organizowanych w grupie przedszkolnej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otrzymywanie biuletynów zawierających aktualności z życia grupy, podziękowania oraz informacje dotyczące pedagogiki Marii Montessori </a:t>
            </a:r>
          </a:p>
          <a:p>
            <a:pPr>
              <a:buFont typeface="Wingdings" pitchFamily="2" charset="2"/>
              <a:buChar char="v"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6" name="Obraz 3" descr="03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1818" y="3357562"/>
            <a:ext cx="2371739" cy="233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755576" y="404664"/>
            <a:ext cx="5283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Ognisko adaptacyjne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Obraz 6" descr="DSC06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37012"/>
            <a:ext cx="4427984" cy="332098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Obraz 8" descr="DSC06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340768"/>
            <a:ext cx="4067944" cy="30509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Obraz 9" descr="DSC064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332989"/>
            <a:ext cx="2643758" cy="352501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39552" y="476672"/>
            <a:ext cx="62221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Urodziny dzieci w grupie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11" descr="E:\Beata\prezentacja Łódź 2009\urodziny\DSC01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3552394" cy="266429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10" descr="E:\Beata\prezentacja Łódź 2009\spotkania rodzinne\urodziny dziecka\DSC00627.JPG"/>
          <p:cNvPicPr>
            <a:picLocks noChangeAspect="1" noChangeArrowheads="1"/>
          </p:cNvPicPr>
          <p:nvPr/>
        </p:nvPicPr>
        <p:blipFill>
          <a:blip r:embed="rId4" cstate="print"/>
          <a:srcRect b="12935"/>
          <a:stretch>
            <a:fillRect/>
          </a:stretch>
        </p:blipFill>
        <p:spPr bwMode="auto">
          <a:xfrm>
            <a:off x="500034" y="4429132"/>
            <a:ext cx="3429067" cy="22391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5" descr="E:\Beata\prezentacja Łódź 2009\spotkania rodzinne\urodziny dziecka\DSC01449.JPG"/>
          <p:cNvPicPr>
            <a:picLocks noChangeAspect="1" noChangeArrowheads="1"/>
          </p:cNvPicPr>
          <p:nvPr/>
        </p:nvPicPr>
        <p:blipFill>
          <a:blip r:embed="rId5" cstate="print"/>
          <a:srcRect b="14465"/>
          <a:stretch>
            <a:fillRect/>
          </a:stretch>
        </p:blipFill>
        <p:spPr bwMode="auto">
          <a:xfrm>
            <a:off x="4427984" y="4409728"/>
            <a:ext cx="3816424" cy="244827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Obraz 8" descr="IMG_1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1571612"/>
            <a:ext cx="3294394" cy="247079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39552" y="548680"/>
            <a:ext cx="59302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Spotkanie mikołajkowe</a:t>
            </a:r>
          </a:p>
        </p:txBody>
      </p:sp>
      <p:pic>
        <p:nvPicPr>
          <p:cNvPr id="7" name="Obraz 6" descr="pio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143248"/>
            <a:ext cx="4667251" cy="350043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az 4" descr="IMG_1058.JPG"/>
          <p:cNvPicPr>
            <a:picLocks noChangeAspect="1"/>
          </p:cNvPicPr>
          <p:nvPr/>
        </p:nvPicPr>
        <p:blipFill>
          <a:blip r:embed="rId4" cstate="print"/>
          <a:srcRect b="12672"/>
          <a:stretch>
            <a:fillRect/>
          </a:stretch>
        </p:blipFill>
        <p:spPr>
          <a:xfrm>
            <a:off x="428596" y="1643050"/>
            <a:ext cx="4532514" cy="296862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367952" y="476672"/>
            <a:ext cx="48942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Spotkanie wigilijne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az 4" descr="DSC06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214422"/>
            <a:ext cx="4000528" cy="300039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Obraz 6" descr="DSC066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786190"/>
            <a:ext cx="3631906" cy="272393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Obraz 7" descr="DSC04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85620"/>
            <a:ext cx="3604960" cy="27037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215008" y="548680"/>
            <a:ext cx="89289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12.30 </a:t>
            </a:r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– </a:t>
            </a:r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13.00   </a:t>
            </a:r>
            <a:r>
              <a:rPr lang="pl-PL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odpoczynek (słuchanie muzyki relaksacyjnej, czytanie lub słuchanie opowiadań)</a:t>
            </a:r>
            <a:endParaRPr lang="pl-PL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13. 00 </a:t>
            </a:r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– </a:t>
            </a:r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14.00  </a:t>
            </a:r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zabawa, zajęcia programowe, praca z materiałem Montessori, urodziny </a:t>
            </a:r>
            <a:r>
              <a:rPr lang="pl-PL" dirty="0" err="1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dzieci</a:t>
            </a:r>
            <a:r>
              <a:rPr lang="pl-PL" dirty="0" err="1" smtClean="0">
                <a:solidFill>
                  <a:srgbClr val="000000"/>
                </a:solidFill>
                <a:latin typeface="Comic Sans MS" pitchFamily="66" charset="0"/>
              </a:rPr>
              <a:t>,</a:t>
            </a:r>
            <a:r>
              <a:rPr lang="pl-PL" dirty="0" err="1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lekcja</a:t>
            </a:r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 ciszy </a:t>
            </a:r>
            <a:endParaRPr lang="pl-PL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14.00 </a:t>
            </a:r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– 14.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15</a:t>
            </a:r>
            <a:r>
              <a:rPr lang="pl-PL" dirty="0">
                <a:solidFill>
                  <a:srgbClr val="E36C0A"/>
                </a:solidFill>
                <a:latin typeface="Comic Sans MS" pitchFamily="66" charset="0"/>
                <a:cs typeface="Times New Roman" pitchFamily="18" charset="0"/>
              </a:rPr>
              <a:t>    podwieczorek (czynności higieniczne)</a:t>
            </a:r>
            <a:endParaRPr lang="pl-PL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14.15 – </a:t>
            </a:r>
            <a:r>
              <a:rPr lang="pl-PL" dirty="0" smtClean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16.00    </a:t>
            </a:r>
            <a:r>
              <a:rPr lang="pl-PL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zabawy indywidualne pod opieką nauczyciela, popołudniowa herbatka z rodzicami, rozchodzenie się do domów</a:t>
            </a:r>
            <a:r>
              <a:rPr lang="pl-PL" dirty="0">
                <a:solidFill>
                  <a:srgbClr val="5F497A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pl-PL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27584" y="5380672"/>
            <a:ext cx="7561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 TAK MIŁO BĘDZIE NAM UPŁYWAŁ KAŻDY DZIEŃ W PRZEDSZKOLU, POMAGAJĄC WZRASTAĆ W DUCHU SPOKOJU I WIARY WE WŁASNE SIŁY TAK BY STAWAĆ SIĘ DOJRZAŁĄ I SAMODZIELNĄ ISTOTĄ NA DRODZE </a:t>
            </a:r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WEWNĘTRZNEGO </a:t>
            </a: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ROZWOJU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2303463" cy="1763713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39552" y="404664"/>
            <a:ext cx="72568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Spotkania z okazji dnia babci</a:t>
            </a:r>
          </a:p>
          <a:p>
            <a:pPr algn="ctr"/>
            <a:r>
              <a:rPr lang="pl-PL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 dziadka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Obraz 5" descr="DSC_6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643182"/>
            <a:ext cx="5572164" cy="373057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899592" y="764704"/>
            <a:ext cx="59826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Spotkania wielkanocne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az 4" descr="DSC05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00808"/>
            <a:ext cx="3347864" cy="25108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Obraz 5" descr="DSC05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861048"/>
            <a:ext cx="3995936" cy="299695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Obraz 8" descr="DSC053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642918"/>
            <a:ext cx="2160240" cy="28803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4071934" y="500042"/>
            <a:ext cx="3908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Święto rodziny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az 3" descr="dsc09180_640x480_20100626_209467405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313112" cy="441642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Obraz 1" descr="dsc09185_640x480_20100626_13923371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428868"/>
            <a:ext cx="4344988" cy="325755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Obraz 5" descr="tums3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28604"/>
            <a:ext cx="220659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950525" y="692696"/>
            <a:ext cx="4524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Zakończenie roku</a:t>
            </a:r>
          </a:p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szkolnego</a:t>
            </a:r>
            <a:endParaRPr lang="pl-PL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az 2" descr="2010 Olga  piknik konie urodziny Łucji 049.jpg"/>
          <p:cNvPicPr>
            <a:picLocks noChangeAspect="1"/>
          </p:cNvPicPr>
          <p:nvPr/>
        </p:nvPicPr>
        <p:blipFill>
          <a:blip r:embed="rId3" cstate="print"/>
          <a:srcRect b="13326"/>
          <a:stretch>
            <a:fillRect/>
          </a:stretch>
        </p:blipFill>
        <p:spPr bwMode="auto">
          <a:xfrm>
            <a:off x="285720" y="2000240"/>
            <a:ext cx="4321175" cy="280831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Obraz 3" descr="2010 Olga  piknik konie urodziny Łucji 006.jpg"/>
          <p:cNvPicPr>
            <a:picLocks noChangeAspect="1"/>
          </p:cNvPicPr>
          <p:nvPr/>
        </p:nvPicPr>
        <p:blipFill>
          <a:blip r:embed="rId4" cstate="print"/>
          <a:srcRect b="14551"/>
          <a:stretch>
            <a:fillRect/>
          </a:stretch>
        </p:blipFill>
        <p:spPr bwMode="auto">
          <a:xfrm>
            <a:off x="4214810" y="3929066"/>
            <a:ext cx="4044950" cy="259228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142976" y="1142984"/>
            <a:ext cx="4286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KONIEC</a:t>
            </a:r>
            <a:endParaRPr lang="pl-PL" sz="8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5" descr="Snail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86124"/>
            <a:ext cx="3130888" cy="234473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6360866" y="6381328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Opracowanie : Ewelina Guz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827584" y="332656"/>
            <a:ext cx="72728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Czym różni się grupa </a:t>
            </a:r>
            <a:r>
              <a:rPr lang="pl-PL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montessori</a:t>
            </a:r>
            <a:endParaRPr lang="pl-PL" sz="28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pl-PL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Od grupy tradycyjnej? </a:t>
            </a:r>
            <a:endParaRPr lang="pl-PL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28662" y="1357298"/>
            <a:ext cx="71287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 dzieci w grupie są zróżnicowane wiekowo (od 3 do 5 lat)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dzieci mają swobodny dostęp do materiałów rozwojowych opracowanych przez Marię Montessori oraz tworzonych przez nauczycielki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spotykamy się na lekcjach ciszy oraz zajęciach rozwojowych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każde dziecko jest traktowane w sposób indywidualny zarówno pod kątem jego potrzeb, możliwości, jak i zdolności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nauczyciel jest łącznikiem pomiędzy dzieckiem a światem, wyraża się to poprzez uczenie reguł zachowania w grupie, udzielania lekcji słownych,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Sukcesem nauczyciela jest, że dziecko osiąga niezależność, ma możliwość wolnego wyboru i spontanicznej aktywności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Nauczyciel wspiera dziecko, jest inicjatorem , musi dać odczuć swą obecność dziecku, które szuka, a skryć się przed tym, które znalazło.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Obserwacja i wykorzystanie </a:t>
            </a:r>
            <a:r>
              <a:rPr lang="pl-PL" i="1" dirty="0" smtClean="0"/>
              <a:t>wrażliwych faz</a:t>
            </a:r>
            <a:r>
              <a:rPr lang="pl-PL" dirty="0" smtClean="0"/>
              <a:t> czyli szczególnych momentów zachodzących w rozwoju dziecka, podczas których zachodzi efektywny proces uczenia się.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Organizacja procesu nauczania i wychowania zgodnie z filozofią pedagogiki Marii Montessori (przygotowane otoczenie, absorbująca psychika, polaryzacja uwagi, nebula- wrodzona gotowość do uczenia się)</a:t>
            </a:r>
          </a:p>
          <a:p>
            <a:endParaRPr lang="pl-PL" u="sng" dirty="0" smtClean="0"/>
          </a:p>
          <a:p>
            <a:endParaRPr lang="pl-PL" u="sng" dirty="0" smtClean="0"/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539750" y="188913"/>
            <a:ext cx="7488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i="1" dirty="0"/>
              <a:t>KORZYŚCI WYNIKAJĄCE Z FAKTU ZRÓŻNICOWANIA WIEKOWEGO W GRUPACH MONTESSORI</a:t>
            </a:r>
            <a:r>
              <a:rPr lang="pl-PL" b="1" dirty="0"/>
              <a:t>:</a:t>
            </a:r>
          </a:p>
        </p:txBody>
      </p:sp>
      <p:sp>
        <p:nvSpPr>
          <p:cNvPr id="5" name="pole tekstowe 3"/>
          <p:cNvSpPr txBox="1">
            <a:spLocks noChangeArrowheads="1"/>
          </p:cNvSpPr>
          <p:nvPr/>
        </p:nvSpPr>
        <p:spPr bwMode="auto">
          <a:xfrm>
            <a:off x="467544" y="980728"/>
            <a:ext cx="460851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/>
              <a:t> nauka odpowiedzialności za drugą osobę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kopiowanie wiedzy, umiejętności, poprzez naśladownictwo zachowań dzieci starszych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nauka dzielenia się z młodszymi/ starszymi dziećmi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odczuwanie większej potrzeby pomocy i opieki nad dziećmi młodszymi przez dzieci starsze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nauka komunikowania się w różny sposób w zależności od wieku partnera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zajmowanie różnych pozycji społecznych  w grupie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większe poczucie bezpieczeństwa dzieci młodszych </a:t>
            </a:r>
          </a:p>
          <a:p>
            <a:pPr>
              <a:buFont typeface="Wingdings" pitchFamily="2" charset="2"/>
              <a:buChar char="v"/>
            </a:pPr>
            <a:r>
              <a:rPr lang="pl-PL" dirty="0"/>
              <a:t> większa możliwość indywidualizacji oddziaływań wychowawczych </a:t>
            </a:r>
            <a:endParaRPr lang="pl-PL" dirty="0" smtClean="0"/>
          </a:p>
          <a:p>
            <a:pPr>
              <a:buFont typeface="Wingdings" pitchFamily="2" charset="2"/>
              <a:buChar char="v"/>
            </a:pPr>
            <a:r>
              <a:rPr lang="pl-PL" dirty="0" smtClean="0"/>
              <a:t> i wiele innych </a:t>
            </a:r>
            <a:r>
              <a:rPr lang="pl-PL" dirty="0" smtClean="0">
                <a:sym typeface="Wingdings" pitchFamily="2" charset="2"/>
              </a:rPr>
              <a:t> </a:t>
            </a:r>
            <a:endParaRPr lang="pl-PL" dirty="0"/>
          </a:p>
        </p:txBody>
      </p:sp>
      <p:pic>
        <p:nvPicPr>
          <p:cNvPr id="6" name="Obraz 5" descr="DSC06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27687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835696" y="692696"/>
            <a:ext cx="38307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+mn-lt"/>
              </a:rPr>
              <a:t>LEKCJE CISZY</a:t>
            </a:r>
          </a:p>
        </p:txBody>
      </p:sp>
      <p:sp>
        <p:nvSpPr>
          <p:cNvPr id="5" name="pole tekstowe 5"/>
          <p:cNvSpPr txBox="1">
            <a:spLocks noChangeArrowheads="1"/>
          </p:cNvSpPr>
          <p:nvPr/>
        </p:nvSpPr>
        <p:spPr bwMode="auto">
          <a:xfrm>
            <a:off x="611560" y="1988840"/>
            <a:ext cx="4032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>
                <a:latin typeface="Calibri" pitchFamily="34" charset="0"/>
              </a:rPr>
              <a:t> pomagają odnaleźć spokój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alibri" pitchFamily="34" charset="0"/>
              </a:rPr>
              <a:t>umożliwiają skupienie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alibri" pitchFamily="34" charset="0"/>
              </a:rPr>
              <a:t> pomagają w tworzeniu wspólnoty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alibri" pitchFamily="34" charset="0"/>
              </a:rPr>
              <a:t> rozwijają zmysły</a:t>
            </a:r>
          </a:p>
          <a:p>
            <a:pPr>
              <a:buFont typeface="Wingdings" pitchFamily="2" charset="2"/>
              <a:buChar char="Ø"/>
            </a:pPr>
            <a:endParaRPr lang="pl-PL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pl-PL" dirty="0">
              <a:latin typeface="Calibri" pitchFamily="34" charset="0"/>
            </a:endParaRPr>
          </a:p>
        </p:txBody>
      </p:sp>
      <p:sp>
        <p:nvSpPr>
          <p:cNvPr id="6" name="pole tekstowe 25"/>
          <p:cNvSpPr txBox="1">
            <a:spLocks noChangeArrowheads="1"/>
          </p:cNvSpPr>
          <p:nvPr/>
        </p:nvSpPr>
        <p:spPr bwMode="auto">
          <a:xfrm>
            <a:off x="5292080" y="1988840"/>
            <a:ext cx="3311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i="1" dirty="0">
                <a:latin typeface="Calibri" pitchFamily="34" charset="0"/>
              </a:rPr>
              <a:t>Cisza przynosi nam często wiedzę, której jeszcze nie całkiem pojęliśmy, a mianowicie odkrywamy, że posiadamy życie wewnętrzne. Poprzez ciszę dziecko być może po raz pierwszy spostrzega własne życie wewnętrzne (...) M. Montessori </a:t>
            </a:r>
            <a:endParaRPr lang="pl-PL" dirty="0">
              <a:latin typeface="Calibri" pitchFamily="34" charset="0"/>
            </a:endParaRPr>
          </a:p>
        </p:txBody>
      </p:sp>
      <p:pic>
        <p:nvPicPr>
          <p:cNvPr id="7" name="Obraz 4" descr="julia-snai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071942"/>
            <a:ext cx="3787775" cy="2592387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79512" y="260648"/>
            <a:ext cx="86903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+mn-lt"/>
              </a:rPr>
              <a:t>Zasady organizacji lekcji ciszy:</a:t>
            </a:r>
          </a:p>
        </p:txBody>
      </p:sp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323528" y="1340768"/>
            <a:ext cx="4895850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ćwiczenia powinny być atrakcyjne dla dzieci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nie powinny nigdy być traktowane jako kara, czy groźba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powinno im towarzyszyć radosne oczekiwanie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decyzja o uczestnictwie w nich należy do dziecka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>
                <a:latin typeface="Calibri" pitchFamily="34" charset="0"/>
              </a:rPr>
              <a:t> sens i cel ćwiczeń jest rozpoznawalny w działaniu dorosłego </a:t>
            </a:r>
          </a:p>
          <a:p>
            <a:pPr>
              <a:buFont typeface="Wingdings" pitchFamily="2" charset="2"/>
              <a:buChar char="v"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6" name="Picture 5" descr="E:\Beata\prezentacja Łódź 2009\lekcja ciszy\przyroda\DSC01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059070"/>
            <a:ext cx="3731907" cy="279893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Obraz 6" descr="DSC05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124744"/>
            <a:ext cx="2031690" cy="27089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0696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457200" y="274638"/>
            <a:ext cx="8229600" cy="1282154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OTOCZENIE MONTESSORIAŃSKIE</a:t>
            </a:r>
            <a:br>
              <a:rPr kumimoji="0" lang="pl-PL" sz="4400" b="1" i="0" u="none" strike="noStrike" kern="1200" cap="none" spc="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1" i="0" u="none" strike="noStrike" kern="1200" cap="none" spc="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Charakteryzuje się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285720" y="1357298"/>
            <a:ext cx="8658228" cy="12525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Pięknem, porządkiem, jest rzeczywiste, proste i dostępne.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C:\Documents and Settings\uzytkownik\Pulpit\DSCF2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357686" cy="326826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26" name="Picture 2" descr="C:\Documents and Settings\uzytkownik\Pulpit\DSCF2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4405376" cy="330403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Bliskością natury- pięknym widokiem, dużymi  przestronnymi oknami.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2" descr="E:\Beata\prezentacja Łódź 2009\edukacja kosmiczna\DSC0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4355976" cy="326698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az 4" descr="DSC05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0438"/>
            <a:ext cx="4259965" cy="319497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1516</Words>
  <Application>Microsoft Office PowerPoint</Application>
  <PresentationFormat>Pokaz na ekranie (4:3)</PresentationFormat>
  <Paragraphs>124</Paragraphs>
  <Slides>34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Ewcia</dc:creator>
  <cp:lastModifiedBy>Komp</cp:lastModifiedBy>
  <cp:revision>50</cp:revision>
  <dcterms:created xsi:type="dcterms:W3CDTF">2012-02-22T15:38:50Z</dcterms:created>
  <dcterms:modified xsi:type="dcterms:W3CDTF">2021-02-03T11:42:59Z</dcterms:modified>
</cp:coreProperties>
</file>