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5" r:id="rId10"/>
    <p:sldId id="264" r:id="rId11"/>
    <p:sldId id="266" r:id="rId12"/>
    <p:sldId id="268" r:id="rId13"/>
    <p:sldId id="263" r:id="rId14"/>
    <p:sldId id="269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7" d="100"/>
          <a:sy n="77" d="100"/>
        </p:scale>
        <p:origin x="8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3/8/2021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89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90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26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3/8/2021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371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791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110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22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5532319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5532319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561106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561106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3/8/2021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29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693" y="6416675"/>
            <a:ext cx="2921715" cy="365125"/>
          </a:xfrm>
        </p:spPr>
        <p:txBody>
          <a:bodyPr/>
          <a:lstStyle/>
          <a:p>
            <a:fld id="{3AB41CFF-90C9-47B3-9DA1-F2BF8D839F7E}" type="datetime1">
              <a:rPr lang="en-US" smtClean="0"/>
              <a:t>3/8/2021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877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3/8/2021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056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45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99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425450"/>
            <a:ext cx="11274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4" y="1949450"/>
            <a:ext cx="11274612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8694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3/8/2021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66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0106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id="{BC526B7A-4801-4FD1-95C8-03AF22629E8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39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22" r:id="rId8"/>
    <p:sldLayoutId id="2147483719" r:id="rId9"/>
    <p:sldLayoutId id="2147483720" r:id="rId10"/>
    <p:sldLayoutId id="214748372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jpe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3.jp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jpe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3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3.jp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jpe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3.jp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6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19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9" name="Picture 21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50" name="Rectangle 23">
            <a:extLst>
              <a:ext uri="{FF2B5EF4-FFF2-40B4-BE49-F238E27FC236}">
                <a16:creationId xmlns:a16="http://schemas.microsoft.com/office/drawing/2014/main" id="{37FDDF72-DE39-4F99-A3C1-DD9D7815D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1" name="Rectangle 25">
            <a:extLst>
              <a:ext uri="{FF2B5EF4-FFF2-40B4-BE49-F238E27FC236}">
                <a16:creationId xmlns:a16="http://schemas.microsoft.com/office/drawing/2014/main" id="{5E4ECE80-3AD1-450C-B62A-98788F193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 descr="Drewniana powierzchnia z jasnym blaskiem">
            <a:extLst>
              <a:ext uri="{FF2B5EF4-FFF2-40B4-BE49-F238E27FC236}">
                <a16:creationId xmlns:a16="http://schemas.microsoft.com/office/drawing/2014/main" id="{5BEC7033-B2A8-4F8B-B9DD-5EE3B866A5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b="15747"/>
          <a:stretch/>
        </p:blipFill>
        <p:spPr>
          <a:xfrm>
            <a:off x="20" y="10"/>
            <a:ext cx="12191980" cy="685661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CF3F318A-2705-4D80-9F58-99E595192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207" y="303161"/>
            <a:ext cx="12526026" cy="3717694"/>
          </a:xfrm>
          <a:prstGeom prst="rect">
            <a:avLst/>
          </a:prstGeom>
          <a:effectLst>
            <a:reflection endPos="0" dir="5400000" sy="-100000" algn="bl" rotWithShape="0"/>
            <a:softEdge rad="825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07FAB6A-0055-4C1C-9C1A-E1967C0B68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78" y="245248"/>
            <a:ext cx="6356972" cy="4084851"/>
          </a:xfrm>
          <a:prstGeom prst="rect">
            <a:avLst/>
          </a:prstGeom>
          <a:effectLst>
            <a:reflection stA="45000" endPos="55000" dist="50800" dir="5400000" sy="-100000" algn="bl" rotWithShape="0"/>
            <a:softEdge rad="508000"/>
          </a:effectLst>
        </p:spPr>
      </p:pic>
      <p:sp>
        <p:nvSpPr>
          <p:cNvPr id="39" name="pole tekstowe 38">
            <a:extLst>
              <a:ext uri="{FF2B5EF4-FFF2-40B4-BE49-F238E27FC236}">
                <a16:creationId xmlns:a16="http://schemas.microsoft.com/office/drawing/2014/main" id="{BB7EF300-55F9-42E9-A783-B02E04EDAACD}"/>
              </a:ext>
            </a:extLst>
          </p:cNvPr>
          <p:cNvSpPr txBox="1"/>
          <p:nvPr/>
        </p:nvSpPr>
        <p:spPr>
          <a:xfrm>
            <a:off x="4623379" y="4704537"/>
            <a:ext cx="7358196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i="1" dirty="0">
                <a:solidFill>
                  <a:schemeClr val="bg1"/>
                </a:solidFill>
                <a:latin typeface="+mj-lt"/>
              </a:rPr>
              <a:t>„Życie poświęcić warto jest tylko dla jednej idei, idei wolności!</a:t>
            </a:r>
          </a:p>
          <a:p>
            <a:r>
              <a:rPr lang="pl-PL" sz="2000" b="1" i="1" dirty="0">
                <a:solidFill>
                  <a:schemeClr val="bg1"/>
                </a:solidFill>
                <a:latin typeface="+mj-lt"/>
              </a:rPr>
              <a:t>Jeśli walczymy i ponosimy ofiary to dlatego,</a:t>
            </a:r>
          </a:p>
          <a:p>
            <a:r>
              <a:rPr lang="pl-PL" sz="2000" b="1" i="1" dirty="0">
                <a:solidFill>
                  <a:schemeClr val="bg1"/>
                </a:solidFill>
                <a:latin typeface="+mj-lt"/>
              </a:rPr>
              <a:t>że chcemy właśnie  żyć, ale żyć jako ludzie wolni w wolnej Ojczyźnie.”</a:t>
            </a:r>
          </a:p>
          <a:p>
            <a:pPr algn="r"/>
            <a:r>
              <a:rPr lang="pl-PL" b="1" i="1" dirty="0">
                <a:solidFill>
                  <a:schemeClr val="bg1"/>
                </a:solidFill>
                <a:latin typeface="+mj-lt"/>
              </a:rPr>
              <a:t>Kpt. Zdzisław Broński „Uskok”</a:t>
            </a:r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B5392E0A-74F2-4D12-B107-14F37FF2A9B7}"/>
              </a:ext>
            </a:extLst>
          </p:cNvPr>
          <p:cNvSpPr txBox="1"/>
          <p:nvPr/>
        </p:nvSpPr>
        <p:spPr>
          <a:xfrm>
            <a:off x="87278" y="3809432"/>
            <a:ext cx="8796172" cy="70788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effectLst>
                  <a:reflection endPos="0" dist="50800" dir="5400000" sy="-100000" algn="bl" rotWithShape="0"/>
                </a:effectLst>
                <a:latin typeface="+mj-lt"/>
              </a:rPr>
              <a:t>“NIEZŁOMNI – NIEZAPOMNIANI” </a:t>
            </a:r>
          </a:p>
        </p:txBody>
      </p:sp>
    </p:spTree>
    <p:extLst>
      <p:ext uri="{BB962C8B-B14F-4D97-AF65-F5344CB8AC3E}">
        <p14:creationId xmlns:p14="http://schemas.microsoft.com/office/powerpoint/2010/main" val="30996236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19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9" name="Picture 21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50" name="Rectangle 23">
            <a:extLst>
              <a:ext uri="{FF2B5EF4-FFF2-40B4-BE49-F238E27FC236}">
                <a16:creationId xmlns:a16="http://schemas.microsoft.com/office/drawing/2014/main" id="{37FDDF72-DE39-4F99-A3C1-DD9D7815D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1" name="Rectangle 25">
            <a:extLst>
              <a:ext uri="{FF2B5EF4-FFF2-40B4-BE49-F238E27FC236}">
                <a16:creationId xmlns:a16="http://schemas.microsoft.com/office/drawing/2014/main" id="{5E4ECE80-3AD1-450C-B62A-98788F193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 descr="Drewniana powierzchnia z jasnym blaskiem">
            <a:extLst>
              <a:ext uri="{FF2B5EF4-FFF2-40B4-BE49-F238E27FC236}">
                <a16:creationId xmlns:a16="http://schemas.microsoft.com/office/drawing/2014/main" id="{5BEC7033-B2A8-4F8B-B9DD-5EE3B866A5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b="15747"/>
          <a:stretch/>
        </p:blipFill>
        <p:spPr>
          <a:xfrm>
            <a:off x="20" y="10"/>
            <a:ext cx="12191980" cy="685661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CF3F318A-2705-4D80-9F58-99E595192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302"/>
            <a:ext cx="12526026" cy="3016236"/>
          </a:xfrm>
          <a:prstGeom prst="rect">
            <a:avLst/>
          </a:prstGeom>
          <a:effectLst>
            <a:reflection endPos="0" dir="5400000" sy="-100000" algn="bl" rotWithShape="0"/>
            <a:softEdge rad="825500"/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BEEC025-2231-472F-B0E6-A0157C6ED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8460" y="233405"/>
            <a:ext cx="2891953" cy="313939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4282D38-E6EE-44DF-81C8-F3BF8EAEAF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4119" y="256447"/>
            <a:ext cx="2861980" cy="317262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30112CD-7F8F-4A38-AF6D-DB57217D03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6918" y="256448"/>
            <a:ext cx="3093277" cy="319078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87690ECD-9596-48EB-87BF-8281A8B7DA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296" y="3565081"/>
            <a:ext cx="2954524" cy="313665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EAB271F-BA0E-46E3-BA14-E8A24D3676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2731" y="3554250"/>
            <a:ext cx="2776789" cy="3136653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659A8942-9200-410D-A322-F56C95ADD7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05707" y="3555368"/>
            <a:ext cx="2861980" cy="3111914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C7377185-EF71-4A75-8C98-EF29D39982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08224" y="3245982"/>
            <a:ext cx="3406681" cy="3868177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CB9B6A5F-641B-46ED-993D-B578FCAD70DF}"/>
              </a:ext>
            </a:extLst>
          </p:cNvPr>
          <p:cNvSpPr txBox="1"/>
          <p:nvPr/>
        </p:nvSpPr>
        <p:spPr>
          <a:xfrm>
            <a:off x="369362" y="1292706"/>
            <a:ext cx="23214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i="1" dirty="0">
                <a:latin typeface="+mj-lt"/>
              </a:rPr>
              <a:t>Pamiętamy….</a:t>
            </a:r>
          </a:p>
        </p:txBody>
      </p:sp>
    </p:spTree>
    <p:extLst>
      <p:ext uri="{BB962C8B-B14F-4D97-AF65-F5344CB8AC3E}">
        <p14:creationId xmlns:p14="http://schemas.microsoft.com/office/powerpoint/2010/main" val="32660549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19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9" name="Picture 21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50" name="Rectangle 23">
            <a:extLst>
              <a:ext uri="{FF2B5EF4-FFF2-40B4-BE49-F238E27FC236}">
                <a16:creationId xmlns:a16="http://schemas.microsoft.com/office/drawing/2014/main" id="{37FDDF72-DE39-4F99-A3C1-DD9D7815D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1" name="Rectangle 25">
            <a:extLst>
              <a:ext uri="{FF2B5EF4-FFF2-40B4-BE49-F238E27FC236}">
                <a16:creationId xmlns:a16="http://schemas.microsoft.com/office/drawing/2014/main" id="{5E4ECE80-3AD1-450C-B62A-98788F193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 descr="Drewniana powierzchnia z jasnym blaskiem">
            <a:extLst>
              <a:ext uri="{FF2B5EF4-FFF2-40B4-BE49-F238E27FC236}">
                <a16:creationId xmlns:a16="http://schemas.microsoft.com/office/drawing/2014/main" id="{5BEC7033-B2A8-4F8B-B9DD-5EE3B866A5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b="15747"/>
          <a:stretch/>
        </p:blipFill>
        <p:spPr>
          <a:xfrm>
            <a:off x="20" y="10"/>
            <a:ext cx="12191980" cy="685661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CF3F318A-2705-4D80-9F58-99E595192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302"/>
            <a:ext cx="12526026" cy="3016236"/>
          </a:xfrm>
          <a:prstGeom prst="rect">
            <a:avLst/>
          </a:prstGeom>
          <a:effectLst>
            <a:reflection endPos="0" dir="5400000" sy="-100000" algn="bl" rotWithShape="0"/>
            <a:softEdge rad="825500"/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40DFEB1-FABD-4527-8089-68BFE9E79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750" y="254396"/>
            <a:ext cx="2957495" cy="308268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8042EE4-1352-41C1-82A7-93DDE7AE5F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6299" y="254396"/>
            <a:ext cx="2645884" cy="308268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0879DBC-7D60-49F5-A25B-ABD7D29975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4331" y="244430"/>
            <a:ext cx="2645884" cy="310261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3AB2CD0-4959-4AE9-AAB3-ECB0DCAB98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0929" y="3428317"/>
            <a:ext cx="2957496" cy="323425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E1DB4707-C0B8-4406-8D25-DC4D3D187D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3785" y="3428317"/>
            <a:ext cx="2721692" cy="3234252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793275B2-A6A7-400C-90F4-D8EE8C4D07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270" y="3428317"/>
            <a:ext cx="2885307" cy="3234252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FB756390-225C-4A83-AE2F-B8C7544DDB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20771" y="3111354"/>
            <a:ext cx="3406681" cy="3868177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E39FCE59-76AD-4720-B06F-77487474B1AB}"/>
              </a:ext>
            </a:extLst>
          </p:cNvPr>
          <p:cNvSpPr txBox="1"/>
          <p:nvPr/>
        </p:nvSpPr>
        <p:spPr>
          <a:xfrm>
            <a:off x="369362" y="1292706"/>
            <a:ext cx="23214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i="1" dirty="0">
                <a:latin typeface="+mj-lt"/>
              </a:rPr>
              <a:t>Pamiętamy….</a:t>
            </a:r>
          </a:p>
        </p:txBody>
      </p:sp>
    </p:spTree>
    <p:extLst>
      <p:ext uri="{BB962C8B-B14F-4D97-AF65-F5344CB8AC3E}">
        <p14:creationId xmlns:p14="http://schemas.microsoft.com/office/powerpoint/2010/main" val="22963912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19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9" name="Picture 21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50" name="Rectangle 23">
            <a:extLst>
              <a:ext uri="{FF2B5EF4-FFF2-40B4-BE49-F238E27FC236}">
                <a16:creationId xmlns:a16="http://schemas.microsoft.com/office/drawing/2014/main" id="{37FDDF72-DE39-4F99-A3C1-DD9D7815D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1" name="Rectangle 25">
            <a:extLst>
              <a:ext uri="{FF2B5EF4-FFF2-40B4-BE49-F238E27FC236}">
                <a16:creationId xmlns:a16="http://schemas.microsoft.com/office/drawing/2014/main" id="{5E4ECE80-3AD1-450C-B62A-98788F193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 descr="Drewniana powierzchnia z jasnym blaskiem">
            <a:extLst>
              <a:ext uri="{FF2B5EF4-FFF2-40B4-BE49-F238E27FC236}">
                <a16:creationId xmlns:a16="http://schemas.microsoft.com/office/drawing/2014/main" id="{5BEC7033-B2A8-4F8B-B9DD-5EE3B866A5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b="15747"/>
          <a:stretch/>
        </p:blipFill>
        <p:spPr>
          <a:xfrm>
            <a:off x="20" y="10"/>
            <a:ext cx="12191980" cy="685661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CF3F318A-2705-4D80-9F58-99E595192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302"/>
            <a:ext cx="12526026" cy="3016236"/>
          </a:xfrm>
          <a:prstGeom prst="rect">
            <a:avLst/>
          </a:prstGeom>
          <a:effectLst>
            <a:reflection endPos="0" dir="5400000" sy="-100000" algn="bl" rotWithShape="0"/>
            <a:softEdge rad="825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33B9ED0-15E1-4B8A-B4B8-AB37D8063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5518" y="144721"/>
            <a:ext cx="2997911" cy="315260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61D17FC-2506-4287-B582-8A8B3CFF39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6915" y="172387"/>
            <a:ext cx="2681353" cy="3166551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D1E8CBC-B04A-439A-9C37-FDCB1EC340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9950" y="172387"/>
            <a:ext cx="2709685" cy="3166551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33B0C16A-E54F-435C-9781-1EAAFD65EB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7757" y="3445464"/>
            <a:ext cx="2865827" cy="3159048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C349461C-8F20-4B1B-8DBB-009E503541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9898" y="3445464"/>
            <a:ext cx="2625886" cy="3193367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1200D14B-5328-4D31-8E34-50E7D2384B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487" y="3445465"/>
            <a:ext cx="2894150" cy="3193367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D249207B-EF00-4062-8A74-A62E63E47A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2365" y="1193858"/>
            <a:ext cx="12052837" cy="573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711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19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9" name="Picture 21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50" name="Rectangle 23">
            <a:extLst>
              <a:ext uri="{FF2B5EF4-FFF2-40B4-BE49-F238E27FC236}">
                <a16:creationId xmlns:a16="http://schemas.microsoft.com/office/drawing/2014/main" id="{37FDDF72-DE39-4F99-A3C1-DD9D7815D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1" name="Rectangle 25">
            <a:extLst>
              <a:ext uri="{FF2B5EF4-FFF2-40B4-BE49-F238E27FC236}">
                <a16:creationId xmlns:a16="http://schemas.microsoft.com/office/drawing/2014/main" id="{5E4ECE80-3AD1-450C-B62A-98788F193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 descr="Drewniana powierzchnia z jasnym blaskiem">
            <a:extLst>
              <a:ext uri="{FF2B5EF4-FFF2-40B4-BE49-F238E27FC236}">
                <a16:creationId xmlns:a16="http://schemas.microsoft.com/office/drawing/2014/main" id="{5BEC7033-B2A8-4F8B-B9DD-5EE3B866A5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b="15747"/>
          <a:stretch/>
        </p:blipFill>
        <p:spPr>
          <a:xfrm>
            <a:off x="20" y="10"/>
            <a:ext cx="12191980" cy="685661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CF3F318A-2705-4D80-9F58-99E595192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26026" cy="4575348"/>
          </a:xfrm>
          <a:prstGeom prst="rect">
            <a:avLst/>
          </a:prstGeom>
          <a:effectLst>
            <a:reflection endPos="0" dir="5400000" sy="-100000" algn="bl" rotWithShape="0"/>
            <a:softEdge rad="825500"/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49B4F74-F7EE-4595-9A3D-4F09A9B35F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7" t="3415" r="21728" b="3203"/>
          <a:stretch/>
        </p:blipFill>
        <p:spPr>
          <a:xfrm>
            <a:off x="246345" y="680452"/>
            <a:ext cx="4020855" cy="4058084"/>
          </a:xfrm>
          <a:prstGeom prst="rect">
            <a:avLst/>
          </a:prstGeom>
          <a:effectLst>
            <a:reflection blurRad="76200" stA="89000" endPos="28000" dist="50800" dir="5400000" sy="-100000" algn="bl" rotWithShape="0"/>
          </a:effectLst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CE1FA38-BCE7-4D3B-A857-675366397307}"/>
              </a:ext>
            </a:extLst>
          </p:cNvPr>
          <p:cNvSpPr txBox="1"/>
          <p:nvPr/>
        </p:nvSpPr>
        <p:spPr>
          <a:xfrm>
            <a:off x="4924818" y="3215042"/>
            <a:ext cx="635069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+mj-lt"/>
              </a:rPr>
              <a:t>Dopiero po 1989 r. powoli zaczęła przebijać się do opinii publicznej prawda o bohaterach ostatniego Narodowego Powstania, lecz nawet w wolnej Polsce potrzeba było ponad 20 lat, by mogli zostać upamiętnieni tak jak na to zasłużyli – świętem państwowym ku ich czci, Narodowym Dniem Pamięci „Żołnierzy Wyklętych”. 1-go  marca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A252651-479A-49D3-8487-2FB266C80CC7}"/>
              </a:ext>
            </a:extLst>
          </p:cNvPr>
          <p:cNvSpPr txBox="1"/>
          <p:nvPr/>
        </p:nvSpPr>
        <p:spPr>
          <a:xfrm>
            <a:off x="4799556" y="656458"/>
            <a:ext cx="635069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i="1" dirty="0">
                <a:latin typeface="+mj-lt"/>
              </a:rPr>
              <a:t>„Walka beznadziejna, walka o sprawę z góry przegraną, bynajmniej nie jest poczynaniem bez sensu. […] Wartość walki tkwi nie w szansach zwycięstwa sprawy, w imię której się ją podjęło, ale w wielkości tej sprawy. „</a:t>
            </a:r>
          </a:p>
          <a:p>
            <a:pPr algn="r"/>
            <a:r>
              <a:rPr lang="pl-PL" sz="2000" b="1" i="1" dirty="0">
                <a:solidFill>
                  <a:schemeClr val="bg1"/>
                </a:solidFill>
                <a:latin typeface="+mj-lt"/>
              </a:rPr>
              <a:t>prof. Henryk </a:t>
            </a:r>
            <a:r>
              <a:rPr lang="pl-PL" sz="2000" b="1" i="1" dirty="0" err="1">
                <a:solidFill>
                  <a:schemeClr val="bg1"/>
                </a:solidFill>
                <a:latin typeface="+mj-lt"/>
              </a:rPr>
              <a:t>Elzenberg</a:t>
            </a:r>
            <a:endParaRPr lang="pl-PL" sz="2000" b="1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030676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19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9" name="Picture 21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50" name="Rectangle 23">
            <a:extLst>
              <a:ext uri="{FF2B5EF4-FFF2-40B4-BE49-F238E27FC236}">
                <a16:creationId xmlns:a16="http://schemas.microsoft.com/office/drawing/2014/main" id="{37FDDF72-DE39-4F99-A3C1-DD9D7815D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1" name="Rectangle 25">
            <a:extLst>
              <a:ext uri="{FF2B5EF4-FFF2-40B4-BE49-F238E27FC236}">
                <a16:creationId xmlns:a16="http://schemas.microsoft.com/office/drawing/2014/main" id="{5E4ECE80-3AD1-450C-B62A-98788F193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 descr="Drewniana powierzchnia z jasnym blaskiem">
            <a:extLst>
              <a:ext uri="{FF2B5EF4-FFF2-40B4-BE49-F238E27FC236}">
                <a16:creationId xmlns:a16="http://schemas.microsoft.com/office/drawing/2014/main" id="{5BEC7033-B2A8-4F8B-B9DD-5EE3B866A5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b="15747"/>
          <a:stretch/>
        </p:blipFill>
        <p:spPr>
          <a:xfrm>
            <a:off x="20" y="10"/>
            <a:ext cx="12191980" cy="685661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CF3F318A-2705-4D80-9F58-99E595192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660"/>
            <a:ext cx="12526026" cy="4575348"/>
          </a:xfrm>
          <a:prstGeom prst="rect">
            <a:avLst/>
          </a:prstGeom>
          <a:effectLst>
            <a:reflection endPos="0" dir="5400000" sy="-100000" algn="bl" rotWithShape="0"/>
            <a:softEdge rad="825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EF2DD62-A32A-4ADD-BC82-060057B03E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88"/>
          <a:stretch/>
        </p:blipFill>
        <p:spPr>
          <a:xfrm>
            <a:off x="2735911" y="137422"/>
            <a:ext cx="7054203" cy="5058734"/>
          </a:xfrm>
          <a:prstGeom prst="rect">
            <a:avLst/>
          </a:prstGeom>
          <a:effectLst>
            <a:reflection stA="92000" endPos="40000" dir="5400000" sy="-100000" algn="bl" rotWithShape="0"/>
            <a:softEdge rad="533400"/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2FF18671-2D57-484E-9190-C2A8B425472C}"/>
              </a:ext>
            </a:extLst>
          </p:cNvPr>
          <p:cNvSpPr txBox="1"/>
          <p:nvPr/>
        </p:nvSpPr>
        <p:spPr>
          <a:xfrm>
            <a:off x="4020853" y="5915520"/>
            <a:ext cx="815793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2400" b="1" dirty="0">
                <a:solidFill>
                  <a:schemeClr val="bg1"/>
                </a:solidFill>
                <a:latin typeface="+mj-lt"/>
              </a:rPr>
              <a:t>Milena </a:t>
            </a:r>
            <a:r>
              <a:rPr lang="pl-PL" sz="2400" b="1" dirty="0" err="1">
                <a:solidFill>
                  <a:schemeClr val="bg1"/>
                </a:solidFill>
                <a:latin typeface="+mj-lt"/>
              </a:rPr>
              <a:t>Binięda</a:t>
            </a:r>
            <a:r>
              <a:rPr lang="pl-PL" b="1" dirty="0">
                <a:solidFill>
                  <a:schemeClr val="bg1"/>
                </a:solidFill>
                <a:latin typeface="+mj-lt"/>
              </a:rPr>
              <a:t> kl. II A </a:t>
            </a:r>
          </a:p>
          <a:p>
            <a:r>
              <a:rPr lang="pl-PL" b="1" dirty="0">
                <a:solidFill>
                  <a:schemeClr val="bg1"/>
                </a:solidFill>
                <a:latin typeface="+mj-lt"/>
              </a:rPr>
              <a:t>II Liceum Ogólnokształcące im. Krzysztofa Kamila Baczyńskiego w Świdniku</a:t>
            </a:r>
          </a:p>
        </p:txBody>
      </p:sp>
    </p:spTree>
    <p:extLst>
      <p:ext uri="{BB962C8B-B14F-4D97-AF65-F5344CB8AC3E}">
        <p14:creationId xmlns:p14="http://schemas.microsoft.com/office/powerpoint/2010/main" val="23360590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19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9" name="Picture 21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50" name="Rectangle 23">
            <a:extLst>
              <a:ext uri="{FF2B5EF4-FFF2-40B4-BE49-F238E27FC236}">
                <a16:creationId xmlns:a16="http://schemas.microsoft.com/office/drawing/2014/main" id="{37FDDF72-DE39-4F99-A3C1-DD9D7815D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1" name="Rectangle 25">
            <a:extLst>
              <a:ext uri="{FF2B5EF4-FFF2-40B4-BE49-F238E27FC236}">
                <a16:creationId xmlns:a16="http://schemas.microsoft.com/office/drawing/2014/main" id="{5E4ECE80-3AD1-450C-B62A-98788F193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 descr="Drewniana powierzchnia z jasnym blaskiem">
            <a:extLst>
              <a:ext uri="{FF2B5EF4-FFF2-40B4-BE49-F238E27FC236}">
                <a16:creationId xmlns:a16="http://schemas.microsoft.com/office/drawing/2014/main" id="{5BEC7033-B2A8-4F8B-B9DD-5EE3B866A5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b="15747"/>
          <a:stretch/>
        </p:blipFill>
        <p:spPr>
          <a:xfrm>
            <a:off x="20" y="10"/>
            <a:ext cx="12191980" cy="685661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CF3F318A-2705-4D80-9F58-99E595192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302"/>
            <a:ext cx="12526026" cy="3016236"/>
          </a:xfrm>
          <a:prstGeom prst="rect">
            <a:avLst/>
          </a:prstGeom>
          <a:effectLst>
            <a:reflection endPos="0" dir="5400000" sy="-100000" algn="bl" rotWithShape="0"/>
            <a:softEdge rad="825500"/>
          </a:effectLst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B68D6E5-AD7B-4108-B343-F18FD7044636}"/>
              </a:ext>
            </a:extLst>
          </p:cNvPr>
          <p:cNvSpPr txBox="1"/>
          <p:nvPr/>
        </p:nvSpPr>
        <p:spPr>
          <a:xfrm>
            <a:off x="504174" y="516791"/>
            <a:ext cx="63068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latin typeface="+mj-lt"/>
              </a:rPr>
              <a:t>Ostatnie narodowe powstanie….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403A70D-1A77-4690-9A39-F6E1783529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541" y="-1366"/>
            <a:ext cx="7708655" cy="5043749"/>
          </a:xfrm>
          <a:prstGeom prst="rect">
            <a:avLst/>
          </a:prstGeom>
          <a:effectLst>
            <a:softEdge rad="965200"/>
          </a:effectLst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5FE6ECB8-753A-4BAB-B877-E887F562F27D}"/>
              </a:ext>
            </a:extLst>
          </p:cNvPr>
          <p:cNvSpPr txBox="1"/>
          <p:nvPr/>
        </p:nvSpPr>
        <p:spPr>
          <a:xfrm>
            <a:off x="288620" y="3797492"/>
            <a:ext cx="1161476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Żołnierze Niezłomni </a:t>
            </a:r>
            <a:r>
              <a:rPr lang="pl-PL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byli żołnierzami polskiego powojennego podziemia niepodległościowego i antykomunistycznego, którzy stawiali opór sowietyzacji Polski i podporządkowaniu jej ZSRR.  Walcząc z siłami nowego agresora, musieli  zmierzyć się z ogromną, wymierzoną w nich propagandą Polski Ludowej, która nazywała ich „bandami reakcyjnego podziemia”. Z kolei osoby działające w antykomunistycznych organizacjach i oddziałach zbrojnych, które znalazły się w kartotekach aparatu bezpieczeństwa, określono mianem „wrogów ludu”. Mobilizacja i walka Żołnierzy Wyklętych była pierwszym odruchem samoobrony społeczeństwa polskiego przeciwko sowieckiej agresji i narzuconym siłą władzom komunistycznym, ale też przykładem najliczniejszej antykomunistycznej konspiracji zbrojnej w skali europejskiej, obejmującej teren całej Polski, w tym także utracone na rzecz Związku Sowieckiego  Kresy Wschodnie II RP.</a:t>
            </a:r>
          </a:p>
        </p:txBody>
      </p:sp>
    </p:spTree>
    <p:extLst>
      <p:ext uri="{BB962C8B-B14F-4D97-AF65-F5344CB8AC3E}">
        <p14:creationId xmlns:p14="http://schemas.microsoft.com/office/powerpoint/2010/main" val="51891770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19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9" name="Picture 21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50" name="Rectangle 23">
            <a:extLst>
              <a:ext uri="{FF2B5EF4-FFF2-40B4-BE49-F238E27FC236}">
                <a16:creationId xmlns:a16="http://schemas.microsoft.com/office/drawing/2014/main" id="{37FDDF72-DE39-4F99-A3C1-DD9D7815D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1" name="Rectangle 25">
            <a:extLst>
              <a:ext uri="{FF2B5EF4-FFF2-40B4-BE49-F238E27FC236}">
                <a16:creationId xmlns:a16="http://schemas.microsoft.com/office/drawing/2014/main" id="{5E4ECE80-3AD1-450C-B62A-98788F193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 descr="Drewniana powierzchnia z jasnym blaskiem">
            <a:extLst>
              <a:ext uri="{FF2B5EF4-FFF2-40B4-BE49-F238E27FC236}">
                <a16:creationId xmlns:a16="http://schemas.microsoft.com/office/drawing/2014/main" id="{5BEC7033-B2A8-4F8B-B9DD-5EE3B866A5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b="15747"/>
          <a:stretch/>
        </p:blipFill>
        <p:spPr>
          <a:xfrm>
            <a:off x="20" y="10"/>
            <a:ext cx="12191980" cy="685661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CF3F318A-2705-4D80-9F58-99E595192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302"/>
            <a:ext cx="12526026" cy="3016236"/>
          </a:xfrm>
          <a:prstGeom prst="rect">
            <a:avLst/>
          </a:prstGeom>
          <a:effectLst>
            <a:reflection endPos="0" dir="5400000" sy="-100000" algn="bl" rotWithShape="0"/>
            <a:softEdge rad="825500"/>
          </a:effec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3DCADFC7-9DA7-4120-A042-C6E5690542B5}"/>
              </a:ext>
            </a:extLst>
          </p:cNvPr>
          <p:cNvSpPr txBox="1"/>
          <p:nvPr/>
        </p:nvSpPr>
        <p:spPr>
          <a:xfrm>
            <a:off x="6096000" y="3571310"/>
            <a:ext cx="570247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+mj-lt"/>
              </a:rPr>
              <a:t>Uczestników ruchu partyzanckiego </a:t>
            </a:r>
            <a:r>
              <a:rPr lang="pl-PL" b="1" dirty="0">
                <a:solidFill>
                  <a:schemeClr val="bg1"/>
                </a:solidFill>
                <a:latin typeface="+mj-lt"/>
              </a:rPr>
              <a:t>określa się też jako „żołnierzy drugiej konspiracji” lub „Żołnierzy Niezłomnych”. Sformułowanie „Żołnierze Wyklęci” powstało w 1993 roku – po raz pierwszy użyto go w tytule wystawy „Żołnierze Wyklęci – antykomunistyczne podziemie zbrojne po 1944 r.”, zorganizowanej przez Ligę Republikańską na Uniwersytecie Warszawskim. </a:t>
            </a:r>
          </a:p>
          <a:p>
            <a:r>
              <a:rPr lang="pl-PL" b="1" dirty="0">
                <a:solidFill>
                  <a:schemeClr val="bg1"/>
                </a:solidFill>
                <a:latin typeface="+mj-lt"/>
              </a:rPr>
              <a:t>Jego autorem był Leszek Żebrowski.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DBB7112-61E4-429A-ABB7-0319E2031C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26" y="508678"/>
            <a:ext cx="5867399" cy="5867399"/>
          </a:xfrm>
          <a:prstGeom prst="rect">
            <a:avLst/>
          </a:prstGeom>
          <a:effectLst>
            <a:softEdge rad="9398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793B33B-95DE-4A50-AECC-529A61B41D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53"/>
          <a:stretch/>
        </p:blipFill>
        <p:spPr>
          <a:xfrm>
            <a:off x="6654431" y="323337"/>
            <a:ext cx="4794793" cy="3186051"/>
          </a:xfrm>
          <a:prstGeom prst="rect">
            <a:avLst/>
          </a:prstGeom>
          <a:effectLst>
            <a:softEdge rad="457200"/>
          </a:effectLst>
        </p:spPr>
      </p:pic>
    </p:spTree>
    <p:extLst>
      <p:ext uri="{BB962C8B-B14F-4D97-AF65-F5344CB8AC3E}">
        <p14:creationId xmlns:p14="http://schemas.microsoft.com/office/powerpoint/2010/main" val="3755856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19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9" name="Picture 21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50" name="Rectangle 23">
            <a:extLst>
              <a:ext uri="{FF2B5EF4-FFF2-40B4-BE49-F238E27FC236}">
                <a16:creationId xmlns:a16="http://schemas.microsoft.com/office/drawing/2014/main" id="{37FDDF72-DE39-4F99-A3C1-DD9D7815D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1" name="Rectangle 25">
            <a:extLst>
              <a:ext uri="{FF2B5EF4-FFF2-40B4-BE49-F238E27FC236}">
                <a16:creationId xmlns:a16="http://schemas.microsoft.com/office/drawing/2014/main" id="{5E4ECE80-3AD1-450C-B62A-98788F193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 descr="Drewniana powierzchnia z jasnym blaskiem">
            <a:extLst>
              <a:ext uri="{FF2B5EF4-FFF2-40B4-BE49-F238E27FC236}">
                <a16:creationId xmlns:a16="http://schemas.microsoft.com/office/drawing/2014/main" id="{5BEC7033-B2A8-4F8B-B9DD-5EE3B866A5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b="15747"/>
          <a:stretch/>
        </p:blipFill>
        <p:spPr>
          <a:xfrm>
            <a:off x="20" y="10"/>
            <a:ext cx="12191980" cy="685661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CF3F318A-2705-4D80-9F58-99E595192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302"/>
            <a:ext cx="12526026" cy="3016236"/>
          </a:xfrm>
          <a:prstGeom prst="rect">
            <a:avLst/>
          </a:prstGeom>
          <a:effectLst>
            <a:reflection endPos="0" dir="5400000" sy="-100000" algn="bl" rotWithShape="0"/>
            <a:softEdge rad="825500"/>
          </a:effectLst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C7B6AC6-B9AF-4E09-ADC6-24D5512D7D9D}"/>
              </a:ext>
            </a:extLst>
          </p:cNvPr>
          <p:cNvSpPr txBox="1"/>
          <p:nvPr/>
        </p:nvSpPr>
        <p:spPr>
          <a:xfrm>
            <a:off x="388524" y="5345974"/>
            <a:ext cx="115091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+mj-lt"/>
              </a:rPr>
              <a:t>W samym tylko 1945 r. ok. 20 tys. biło się bronią w ręku w oddziałach partyzanckich. Żołnierze Wyklęci stoczyli setki bitew i potyczek o znaczeniu lokalnym, bez frontów i armii, ale w szeregach wielu walczących w oderwaniu od siebie oddziałów, przy ogromnej dysproporcji sił i obojętności „wolnego świata”. Dokładnie tak, jak ich przodkowie w latach 1863-1864.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1B36ED8-71B1-4BF6-946E-109363C941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0"/>
          <a:stretch/>
        </p:blipFill>
        <p:spPr>
          <a:xfrm>
            <a:off x="186702" y="81717"/>
            <a:ext cx="5336088" cy="5329795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ED5E104-1A99-417E-BC5D-0331CB4F62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332" y="188587"/>
            <a:ext cx="5796559" cy="3305850"/>
          </a:xfrm>
          <a:prstGeom prst="rect">
            <a:avLst/>
          </a:prstGeom>
          <a:effectLst>
            <a:softEdge rad="850900"/>
          </a:effec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9F80C99-6964-4EB4-9D25-8D970952D1AC}"/>
              </a:ext>
            </a:extLst>
          </p:cNvPr>
          <p:cNvSpPr txBox="1"/>
          <p:nvPr/>
        </p:nvSpPr>
        <p:spPr>
          <a:xfrm>
            <a:off x="5935320" y="2625064"/>
            <a:ext cx="596239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+mj-lt"/>
              </a:rPr>
              <a:t>Liczbę członków wszystkich organizacji i grup konspiracyjnych szacuje się na 120-180 tysięcy. Większość akcji oddziałów podziemia antykomunistycznego było wymierzonych w oddziały zbrojne UB, KBW czy MO. Podziemie niepodległościowe aktywnie działało też na Kresach Wschodnich, szczególnie na ziemi grodzieńskiej, nowogródzkiej i wileńskiej. </a:t>
            </a:r>
          </a:p>
        </p:txBody>
      </p:sp>
    </p:spTree>
    <p:extLst>
      <p:ext uri="{BB962C8B-B14F-4D97-AF65-F5344CB8AC3E}">
        <p14:creationId xmlns:p14="http://schemas.microsoft.com/office/powerpoint/2010/main" val="2542074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19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9" name="Picture 21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50" name="Rectangle 23">
            <a:extLst>
              <a:ext uri="{FF2B5EF4-FFF2-40B4-BE49-F238E27FC236}">
                <a16:creationId xmlns:a16="http://schemas.microsoft.com/office/drawing/2014/main" id="{37FDDF72-DE39-4F99-A3C1-DD9D7815D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1" name="Rectangle 25">
            <a:extLst>
              <a:ext uri="{FF2B5EF4-FFF2-40B4-BE49-F238E27FC236}">
                <a16:creationId xmlns:a16="http://schemas.microsoft.com/office/drawing/2014/main" id="{5E4ECE80-3AD1-450C-B62A-98788F193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 descr="Drewniana powierzchnia z jasnym blaskiem">
            <a:extLst>
              <a:ext uri="{FF2B5EF4-FFF2-40B4-BE49-F238E27FC236}">
                <a16:creationId xmlns:a16="http://schemas.microsoft.com/office/drawing/2014/main" id="{5BEC7033-B2A8-4F8B-B9DD-5EE3B866A5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b="15747"/>
          <a:stretch/>
        </p:blipFill>
        <p:spPr>
          <a:xfrm>
            <a:off x="20" y="10"/>
            <a:ext cx="12191980" cy="685661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CF3F318A-2705-4D80-9F58-99E595192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013" y="-377724"/>
            <a:ext cx="12526026" cy="3016236"/>
          </a:xfrm>
          <a:prstGeom prst="rect">
            <a:avLst/>
          </a:prstGeom>
          <a:effectLst>
            <a:reflection endPos="0" dir="5400000" sy="-100000" algn="bl" rotWithShape="0"/>
            <a:softEdge rad="825500"/>
          </a:effec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82A0F13E-F60E-4AFC-9CAB-BA8999FCAABA}"/>
              </a:ext>
            </a:extLst>
          </p:cNvPr>
          <p:cNvSpPr txBox="1"/>
          <p:nvPr/>
        </p:nvSpPr>
        <p:spPr>
          <a:xfrm>
            <a:off x="385175" y="1720157"/>
            <a:ext cx="630685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+mj-lt"/>
              </a:rPr>
              <a:t>Początek zbrojnego oporu przeciwko sowietyzacji Polski rozpoczął się jeszcze w roku 1943 na Kresach Wschodnich RP, kiedy to oddziały AK, szczególnie w Okręgu Nowogródzkim, prócz działań antyniemieckich, toczyły regularną wojnę z sowieckimi oddziałami partyzanckimi, których działalność od początku była przedłużeniem polityki organów bezpieczeństwa, przygotowujących te tereny do ponownej okupacji i w efekcie trwałej ich aneksji. Mimo uzasadnionych obaw co do postawy „sojusznika naszych sojuszników”, zgodnie z rozkazem Naczelnego Wodza, oddziały AK w połowie 1944 r. przystąpiły do akcji „Burza”, wspierając w walce z Niemcami Armię Czerwoną.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B2F3A0B-438D-42ED-851F-C268850F2667}"/>
              </a:ext>
            </a:extLst>
          </p:cNvPr>
          <p:cNvSpPr txBox="1"/>
          <p:nvPr/>
        </p:nvSpPr>
        <p:spPr>
          <a:xfrm>
            <a:off x="385175" y="5312683"/>
            <a:ext cx="6306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+mj-lt"/>
              </a:rPr>
              <a:t>Stało się jasne, że wkraczający ponownie na nasze ziemie Sowieci nie niosą Polakom  wyzwolenia ani pokoju, lecz nową okupację. 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6B3D6F9-0C3F-4FD9-90BC-B7DA18D12206}"/>
              </a:ext>
            </a:extLst>
          </p:cNvPr>
          <p:cNvSpPr txBox="1"/>
          <p:nvPr/>
        </p:nvSpPr>
        <p:spPr>
          <a:xfrm>
            <a:off x="385175" y="365615"/>
            <a:ext cx="63068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latin typeface="+mj-lt"/>
              </a:rPr>
              <a:t>Ostatnie narodowe powstanie….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328A2FB-6355-442A-AF60-5251E0257D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206" y="941931"/>
            <a:ext cx="5536794" cy="3416320"/>
          </a:xfrm>
          <a:prstGeom prst="rect">
            <a:avLst/>
          </a:prstGeom>
          <a:effectLst>
            <a:reflection stA="45000" endPos="54000" dist="50800" dir="5400000" sy="-100000" algn="bl" rotWithShape="0"/>
            <a:softEdge rad="228600"/>
          </a:effectLst>
        </p:spPr>
      </p:pic>
    </p:spTree>
    <p:extLst>
      <p:ext uri="{BB962C8B-B14F-4D97-AF65-F5344CB8AC3E}">
        <p14:creationId xmlns:p14="http://schemas.microsoft.com/office/powerpoint/2010/main" val="345852160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19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9" name="Picture 21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50" name="Rectangle 23">
            <a:extLst>
              <a:ext uri="{FF2B5EF4-FFF2-40B4-BE49-F238E27FC236}">
                <a16:creationId xmlns:a16="http://schemas.microsoft.com/office/drawing/2014/main" id="{37FDDF72-DE39-4F99-A3C1-DD9D7815D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1" name="Rectangle 25">
            <a:extLst>
              <a:ext uri="{FF2B5EF4-FFF2-40B4-BE49-F238E27FC236}">
                <a16:creationId xmlns:a16="http://schemas.microsoft.com/office/drawing/2014/main" id="{5E4ECE80-3AD1-450C-B62A-98788F193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 descr="Drewniana powierzchnia z jasnym blaskiem">
            <a:extLst>
              <a:ext uri="{FF2B5EF4-FFF2-40B4-BE49-F238E27FC236}">
                <a16:creationId xmlns:a16="http://schemas.microsoft.com/office/drawing/2014/main" id="{5BEC7033-B2A8-4F8B-B9DD-5EE3B866A5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b="15747"/>
          <a:stretch/>
        </p:blipFill>
        <p:spPr>
          <a:xfrm>
            <a:off x="20" y="10"/>
            <a:ext cx="12191980" cy="685661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CF3F318A-2705-4D80-9F58-99E595192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302"/>
            <a:ext cx="12526026" cy="3016236"/>
          </a:xfrm>
          <a:prstGeom prst="rect">
            <a:avLst/>
          </a:prstGeom>
          <a:effectLst>
            <a:reflection endPos="0" dir="5400000" sy="-100000" algn="bl" rotWithShape="0"/>
            <a:softEdge rad="825500"/>
          </a:effectLst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A404D8E3-87F9-48B2-9B05-6ED483DDD3AA}"/>
              </a:ext>
            </a:extLst>
          </p:cNvPr>
          <p:cNvSpPr txBox="1"/>
          <p:nvPr/>
        </p:nvSpPr>
        <p:spPr>
          <a:xfrm>
            <a:off x="5251538" y="4779968"/>
            <a:ext cx="63068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+mj-lt"/>
              </a:rPr>
              <a:t>Podstępnie rozbrajanych żołnierzy, których osadzano m.in. w byłym niemieckim obozie koncentracyjnym na Majdanku, przekształconym w obóz filtracyjny NKWD, skąd wywożono ich do obozów w głębi ZSRS lub wcielano, jako „mięso armatnie”, do jednostek frontowych. Działania te zostały znacznie zaostrzone w październiku 1944 r.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D4B4C5E-0092-4EF4-A499-7A055B49E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9" y="229224"/>
            <a:ext cx="4903441" cy="2756823"/>
          </a:xfrm>
          <a:prstGeom prst="rect">
            <a:avLst/>
          </a:prstGeom>
          <a:effectLst>
            <a:reflection stA="45000" endPos="78000" dist="50800" dir="5400000" sy="-100000" algn="bl" rotWithShape="0"/>
            <a:softEdge rad="203200"/>
          </a:effec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6EB77CE4-9A4F-4D16-B586-8FE98FF457DA}"/>
              </a:ext>
            </a:extLst>
          </p:cNvPr>
          <p:cNvSpPr txBox="1"/>
          <p:nvPr/>
        </p:nvSpPr>
        <p:spPr>
          <a:xfrm>
            <a:off x="490084" y="3905673"/>
            <a:ext cx="429329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+mj-lt"/>
              </a:rPr>
              <a:t>Polskie formacje partyzanckie zostały otoczone przez oddziały NKWD,  rozbrojone, a tysiące żołnierzy (ponad 6 tys. z samej tylko Wileńszczyzny) zesłano do obozów w głębi ZSRS, skazano na wieloletnie więzienie, a nawet rozstrzeliwano na miejscu. 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A670CDD-95C3-4D41-A3A1-4FF4A6D65C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502" y="77160"/>
            <a:ext cx="2475755" cy="2814600"/>
          </a:xfrm>
          <a:prstGeom prst="rect">
            <a:avLst/>
          </a:prstGeom>
          <a:effectLst>
            <a:softEdge rad="723900"/>
          </a:effectLst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84CD485-F38F-4649-B22A-D0E2EFAD6D37}"/>
              </a:ext>
            </a:extLst>
          </p:cNvPr>
          <p:cNvSpPr txBox="1"/>
          <p:nvPr/>
        </p:nvSpPr>
        <p:spPr>
          <a:xfrm>
            <a:off x="5251538" y="2412654"/>
            <a:ext cx="630685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+mj-lt"/>
              </a:rPr>
              <a:t>Żołnierze podjęli próby przedarcia się na tereny położone w granicach dzisiejszej Polski. Część kresowych dowódców i żołnierzy AK, w tym najsłynniejsi – mjr Maciej </a:t>
            </a:r>
            <a:r>
              <a:rPr lang="pl-PL" b="1" dirty="0" err="1">
                <a:solidFill>
                  <a:schemeClr val="bg1"/>
                </a:solidFill>
                <a:latin typeface="+mj-lt"/>
              </a:rPr>
              <a:t>Kalenkiewicz</a:t>
            </a:r>
            <a:r>
              <a:rPr lang="pl-PL" b="1" dirty="0">
                <a:solidFill>
                  <a:schemeClr val="bg1"/>
                </a:solidFill>
                <a:latin typeface="+mj-lt"/>
              </a:rPr>
              <a:t> „Kotwicz”, por. Jan Borysewicz „Krysia”, ppor. Czesław Zajączkowski „</a:t>
            </a:r>
            <a:r>
              <a:rPr lang="pl-PL" b="1" dirty="0" err="1">
                <a:solidFill>
                  <a:schemeClr val="bg1"/>
                </a:solidFill>
                <a:latin typeface="+mj-lt"/>
              </a:rPr>
              <a:t>Ragner</a:t>
            </a:r>
            <a:r>
              <a:rPr lang="pl-PL" b="1" dirty="0">
                <a:solidFill>
                  <a:schemeClr val="bg1"/>
                </a:solidFill>
                <a:latin typeface="+mj-lt"/>
              </a:rPr>
              <a:t>” – postanowiła jednak pozostać za kordonem i walczyć do końca o niepodległość swoich rodzinnych stron. </a:t>
            </a:r>
          </a:p>
        </p:txBody>
      </p:sp>
    </p:spTree>
    <p:extLst>
      <p:ext uri="{BB962C8B-B14F-4D97-AF65-F5344CB8AC3E}">
        <p14:creationId xmlns:p14="http://schemas.microsoft.com/office/powerpoint/2010/main" val="3576071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19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9" name="Picture 21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50" name="Rectangle 23">
            <a:extLst>
              <a:ext uri="{FF2B5EF4-FFF2-40B4-BE49-F238E27FC236}">
                <a16:creationId xmlns:a16="http://schemas.microsoft.com/office/drawing/2014/main" id="{37FDDF72-DE39-4F99-A3C1-DD9D7815D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1" name="Rectangle 25">
            <a:extLst>
              <a:ext uri="{FF2B5EF4-FFF2-40B4-BE49-F238E27FC236}">
                <a16:creationId xmlns:a16="http://schemas.microsoft.com/office/drawing/2014/main" id="{5E4ECE80-3AD1-450C-B62A-98788F193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 descr="Drewniana powierzchnia z jasnym blaskiem">
            <a:extLst>
              <a:ext uri="{FF2B5EF4-FFF2-40B4-BE49-F238E27FC236}">
                <a16:creationId xmlns:a16="http://schemas.microsoft.com/office/drawing/2014/main" id="{5BEC7033-B2A8-4F8B-B9DD-5EE3B866A5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b="15747"/>
          <a:stretch/>
        </p:blipFill>
        <p:spPr>
          <a:xfrm>
            <a:off x="20" y="10"/>
            <a:ext cx="12191980" cy="685661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CF3F318A-2705-4D80-9F58-99E595192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91" y="-217389"/>
            <a:ext cx="12526026" cy="3016236"/>
          </a:xfrm>
          <a:prstGeom prst="rect">
            <a:avLst/>
          </a:prstGeom>
          <a:effectLst>
            <a:reflection endPos="0" dir="5400000" sy="-100000" algn="bl" rotWithShape="0"/>
            <a:softEdge rad="825500"/>
          </a:effec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2EDE934B-D570-4F64-8263-7413D61A9EFC}"/>
              </a:ext>
            </a:extLst>
          </p:cNvPr>
          <p:cNvSpPr txBox="1"/>
          <p:nvPr/>
        </p:nvSpPr>
        <p:spPr>
          <a:xfrm>
            <a:off x="125260" y="3073409"/>
            <a:ext cx="529433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+mj-lt"/>
              </a:rPr>
              <a:t>Bilans działań samych tylko dywizji NKWD w 1944 r. na terenach położonych na wschód od Wisły zamyka się aresztowaniem 16 820 ludzi, w tym 2604 żołnierzy AK, 691 dezerterów z armii Berlinga i 1083 uchylających się od służby wojskowej.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47C867D-11D8-4E31-859B-C012562F35A6}"/>
              </a:ext>
            </a:extLst>
          </p:cNvPr>
          <p:cNvSpPr txBox="1"/>
          <p:nvPr/>
        </p:nvSpPr>
        <p:spPr>
          <a:xfrm>
            <a:off x="125261" y="5029571"/>
            <a:ext cx="529433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+mj-lt"/>
              </a:rPr>
              <a:t>W sierpniu 1945 r. ogłoszono amnestię dla pozostających w konspiracji żołnierzy i działaczy politycznych. Niektórzy skorzystali z tej oferty, lecz niedługo po tym stali się ponownie ofiarami terroru komunistycznego. 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577BE7FD-0A24-4094-8767-551EE1D75D03}"/>
              </a:ext>
            </a:extLst>
          </p:cNvPr>
          <p:cNvSpPr txBox="1"/>
          <p:nvPr/>
        </p:nvSpPr>
        <p:spPr>
          <a:xfrm>
            <a:off x="5605398" y="4475574"/>
            <a:ext cx="64008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+mj-lt"/>
              </a:rPr>
              <a:t>W tym okresie komuniści mogli czuć się bezpiecznie jedynie w miastach wojewódzkich i powiatowych, które były miejscem stacjonowania garnizonów NKWD i wojska. Jednak nawet tam nie mogli całkowicie uniknąć ataków oddziałów partyzanckich, które brawurowo rozbijały więzienia i obozy, odbijając przetrzymywanych w nich współtowarzyszy. 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38503274-F1DE-4A9A-B396-EA7B2AFB7F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46" y="258804"/>
            <a:ext cx="2475755" cy="2814600"/>
          </a:xfrm>
          <a:prstGeom prst="rect">
            <a:avLst/>
          </a:prstGeom>
          <a:effectLst>
            <a:softEdge rad="7239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4BEF5D1-9D96-42BB-A6D7-13408AC192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545" y="496418"/>
            <a:ext cx="4622104" cy="3200807"/>
          </a:xfrm>
          <a:prstGeom prst="rect">
            <a:avLst/>
          </a:prstGeom>
          <a:effectLst>
            <a:reflection stA="53000" endPos="65000" dist="50800" dir="5400000" sy="-100000" algn="bl" rotWithShape="0"/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4221140247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19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9" name="Picture 21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50" name="Rectangle 23">
            <a:extLst>
              <a:ext uri="{FF2B5EF4-FFF2-40B4-BE49-F238E27FC236}">
                <a16:creationId xmlns:a16="http://schemas.microsoft.com/office/drawing/2014/main" id="{37FDDF72-DE39-4F99-A3C1-DD9D7815D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1" name="Rectangle 25">
            <a:extLst>
              <a:ext uri="{FF2B5EF4-FFF2-40B4-BE49-F238E27FC236}">
                <a16:creationId xmlns:a16="http://schemas.microsoft.com/office/drawing/2014/main" id="{5E4ECE80-3AD1-450C-B62A-98788F193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 descr="Drewniana powierzchnia z jasnym blaskiem">
            <a:extLst>
              <a:ext uri="{FF2B5EF4-FFF2-40B4-BE49-F238E27FC236}">
                <a16:creationId xmlns:a16="http://schemas.microsoft.com/office/drawing/2014/main" id="{5BEC7033-B2A8-4F8B-B9DD-5EE3B866A5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b="15747"/>
          <a:stretch/>
        </p:blipFill>
        <p:spPr>
          <a:xfrm>
            <a:off x="20" y="10"/>
            <a:ext cx="12191980" cy="685661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CF3F318A-2705-4D80-9F58-99E595192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82" y="-227610"/>
            <a:ext cx="12526026" cy="3016236"/>
          </a:xfrm>
          <a:prstGeom prst="rect">
            <a:avLst/>
          </a:prstGeom>
          <a:effectLst>
            <a:reflection endPos="0" dir="5400000" sy="-100000" algn="bl" rotWithShape="0"/>
            <a:softEdge rad="825500"/>
          </a:effec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FF314D25-A347-4887-AE0D-E6A773DB7EC7}"/>
              </a:ext>
            </a:extLst>
          </p:cNvPr>
          <p:cNvSpPr txBox="1"/>
          <p:nvPr/>
        </p:nvSpPr>
        <p:spPr>
          <a:xfrm>
            <a:off x="259354" y="1363244"/>
            <a:ext cx="422083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latin typeface="+mj-lt"/>
              </a:rPr>
              <a:t>Jedną z najbardziej spektakularnych </a:t>
            </a:r>
            <a:r>
              <a:rPr lang="pl-PL" b="1" dirty="0">
                <a:solidFill>
                  <a:schemeClr val="bg1"/>
                </a:solidFill>
                <a:latin typeface="+mj-lt"/>
              </a:rPr>
              <a:t>tego typu akcji było rozbicie więzienia w Kielcach, kiedy to z 4 na 5 sierpnia 1945 r. partyzanci z połączonych oddziałów kpt. Antoniego Hedy „Szarego” i por. Stefana </a:t>
            </a:r>
            <a:r>
              <a:rPr lang="pl-PL" b="1" dirty="0" err="1">
                <a:solidFill>
                  <a:schemeClr val="bg1"/>
                </a:solidFill>
                <a:latin typeface="+mj-lt"/>
              </a:rPr>
              <a:t>Bembińskiego</a:t>
            </a:r>
            <a:r>
              <a:rPr lang="pl-PL" b="1" dirty="0">
                <a:solidFill>
                  <a:schemeClr val="bg1"/>
                </a:solidFill>
                <a:latin typeface="+mj-lt"/>
              </a:rPr>
              <a:t> „Harnasia” (ok. 200 osób), po opanowaniu kluczowych punktów w mieście i zablokowaniu ważniejszych siedzib sił represji, przeprowadzili udany szturm na budynki więzienne i uwolnili 354 osoby. 9 września 1945 r. oddziały partyzanckie AK, także  pod dowództwem Stefana </a:t>
            </a:r>
            <a:r>
              <a:rPr lang="pl-PL" b="1" dirty="0" err="1">
                <a:solidFill>
                  <a:schemeClr val="bg1"/>
                </a:solidFill>
                <a:latin typeface="+mj-lt"/>
              </a:rPr>
              <a:t>Bembińskiego</a:t>
            </a:r>
            <a:r>
              <a:rPr lang="pl-PL" b="1" dirty="0">
                <a:solidFill>
                  <a:schemeClr val="bg1"/>
                </a:solidFill>
                <a:latin typeface="+mj-lt"/>
              </a:rPr>
              <a:t> „Harnasia”, na pół godziny opanowały Radom, zdobyły więzienie i uwolniły ok. 300 aresztowanych, w większości swoich organizacyjnych kolegów. 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5284813A-BD0E-4DDF-AC5C-46F17ACA33C4}"/>
              </a:ext>
            </a:extLst>
          </p:cNvPr>
          <p:cNvSpPr txBox="1"/>
          <p:nvPr/>
        </p:nvSpPr>
        <p:spPr>
          <a:xfrm>
            <a:off x="5882158" y="5256597"/>
            <a:ext cx="63068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+mj-lt"/>
              </a:rPr>
              <a:t>W połowie 1946 r., po sfałszowanym referendum ludowym, grupy operacyjne UB, KBW i NKWD wykonały kilka zakończonych sukcesem operacji, co poważnie osłabiło potencjał zbrojny podziemia i morale ludzi.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04A661D-C999-4003-98AC-64A08E4FB2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0"/>
          <a:stretch/>
        </p:blipFill>
        <p:spPr>
          <a:xfrm>
            <a:off x="4480188" y="118688"/>
            <a:ext cx="5170231" cy="3492837"/>
          </a:xfrm>
          <a:prstGeom prst="rect">
            <a:avLst/>
          </a:prstGeom>
          <a:effectLst>
            <a:reflection stA="46000" endPos="65000" dist="50800" dir="5400000" sy="-100000" algn="bl" rotWithShape="0"/>
            <a:softEdge rad="152400"/>
          </a:effectLst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36ADD0D-B81B-45A1-A2B4-5D5D31584215}"/>
              </a:ext>
            </a:extLst>
          </p:cNvPr>
          <p:cNvSpPr txBox="1"/>
          <p:nvPr/>
        </p:nvSpPr>
        <p:spPr>
          <a:xfrm>
            <a:off x="4959264" y="4137750"/>
            <a:ext cx="6306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+mj-lt"/>
              </a:rPr>
              <a:t>W latach 1945–1947 najaktywniejszą działalność zbrojną prowadzono we wschodniej, południowej i centralnej części Polski.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2ECDD410-C8C0-46A0-8E83-0EE2E5CDC9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982" y="1363244"/>
            <a:ext cx="4348296" cy="2866396"/>
          </a:xfrm>
          <a:prstGeom prst="rect">
            <a:avLst/>
          </a:prstGeom>
          <a:effectLst>
            <a:softEdge rad="495300"/>
          </a:effectLst>
        </p:spPr>
      </p:pic>
    </p:spTree>
    <p:extLst>
      <p:ext uri="{BB962C8B-B14F-4D97-AF65-F5344CB8AC3E}">
        <p14:creationId xmlns:p14="http://schemas.microsoft.com/office/powerpoint/2010/main" val="892029398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19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9" name="Picture 21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50" name="Rectangle 23">
            <a:extLst>
              <a:ext uri="{FF2B5EF4-FFF2-40B4-BE49-F238E27FC236}">
                <a16:creationId xmlns:a16="http://schemas.microsoft.com/office/drawing/2014/main" id="{37FDDF72-DE39-4F99-A3C1-DD9D7815D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1" name="Rectangle 25">
            <a:extLst>
              <a:ext uri="{FF2B5EF4-FFF2-40B4-BE49-F238E27FC236}">
                <a16:creationId xmlns:a16="http://schemas.microsoft.com/office/drawing/2014/main" id="{5E4ECE80-3AD1-450C-B62A-98788F193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 descr="Drewniana powierzchnia z jasnym blaskiem">
            <a:extLst>
              <a:ext uri="{FF2B5EF4-FFF2-40B4-BE49-F238E27FC236}">
                <a16:creationId xmlns:a16="http://schemas.microsoft.com/office/drawing/2014/main" id="{5BEC7033-B2A8-4F8B-B9DD-5EE3B866A5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b="15747"/>
          <a:stretch/>
        </p:blipFill>
        <p:spPr>
          <a:xfrm>
            <a:off x="20" y="10"/>
            <a:ext cx="12191980" cy="685661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CF3F318A-2705-4D80-9F58-99E595192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302"/>
            <a:ext cx="12526026" cy="3016236"/>
          </a:xfrm>
          <a:prstGeom prst="rect">
            <a:avLst/>
          </a:prstGeom>
          <a:effectLst>
            <a:reflection endPos="0" dir="5400000" sy="-100000" algn="bl" rotWithShape="0"/>
            <a:softEdge rad="825500"/>
          </a:effec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6431001F-D3C8-433A-9446-E2161D97DCB9}"/>
              </a:ext>
            </a:extLst>
          </p:cNvPr>
          <p:cNvSpPr txBox="1"/>
          <p:nvPr/>
        </p:nvSpPr>
        <p:spPr>
          <a:xfrm>
            <a:off x="272441" y="103401"/>
            <a:ext cx="84331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+mj-lt"/>
              </a:rPr>
              <a:t>W kolejnym okresie działalności powojennego podziemia niepodległościowego, trwającym od kwietnia 1947 r. do końca 1949 r., przestały istnieć centralne ośrodki kierownicze i znacznie zmniejszyła się skala oporu.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6DD666E-7C35-4DBF-8B94-6F8FE5E378EC}"/>
              </a:ext>
            </a:extLst>
          </p:cNvPr>
          <p:cNvSpPr txBox="1"/>
          <p:nvPr/>
        </p:nvSpPr>
        <p:spPr>
          <a:xfrm>
            <a:off x="159707" y="1435975"/>
            <a:ext cx="387402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+mj-lt"/>
              </a:rPr>
              <a:t>W latach 1950-1952 coraz bardzie pogłębiało się rozdrobnienie podziemnego oporu. Według danych resortu, w listopadzie 1950 r. działało w Polsce blisko 100 grup zbrojnych, chwytających się jeszcze nadziei na wybuch wojny Zachodu z Sowietami. Były to niewielkie oddziały, a ich liczebność rzadko przekraczała 10 osób. Ogólny stan wahał się w granicach 500 osób. W końcu 1951 r. liczba grup partyzanckich zmniejszyła się do 88 (ok. 350 ludzi), które jednak nadal dysponowały wsparciem co najmniej kilkunastotysięcznej siatki terenowej. 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6F594C6-B587-4F03-A9A0-13ADE5063699}"/>
              </a:ext>
            </a:extLst>
          </p:cNvPr>
          <p:cNvSpPr txBox="1"/>
          <p:nvPr/>
        </p:nvSpPr>
        <p:spPr>
          <a:xfrm>
            <a:off x="7692026" y="1251335"/>
            <a:ext cx="4499974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+mj-lt"/>
              </a:rPr>
              <a:t>23 sierpnia 1954 roku, podczas akcji rozbrajania posterunku MO w Przytułach, zginął mjr Jan Tabortowski „Bruzda”, ostatni kadrowy oficer Armii Krajowej, który poległ z bronią w ręku walcząc z komunistycznym zniewoleniem. W 1957 r., osaczony w bunkrze, zginął zastępca mjr. „Bruzdy”, ostatni żołnierz podziemia niepodległościowego na Białostocczyźnie – ppor. Stanisław Marchewka „Ryba”. </a:t>
            </a:r>
          </a:p>
          <a:p>
            <a:endParaRPr lang="pl-PL" sz="2000" b="1" i="1" dirty="0">
              <a:solidFill>
                <a:schemeClr val="bg1"/>
              </a:solidFill>
              <a:latin typeface="+mj-lt"/>
            </a:endParaRPr>
          </a:p>
          <a:p>
            <a:r>
              <a:rPr lang="pl-PL" sz="2000" b="1" i="1" dirty="0">
                <a:solidFill>
                  <a:schemeClr val="bg1"/>
                </a:solidFill>
                <a:latin typeface="+mj-lt"/>
              </a:rPr>
              <a:t>Symboliczny koniec oporu przeciwko komunistycznemu zniewoleniu wyznacza data 21 października 1963 r., kiedy to walcząc z obławą SB-ZOMO na Lubelszczyźnie, poległ ostatni z niezłomnych – sierż. Józef Franczak „Lalek”.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139EBEC-FB1E-47D1-BC74-18E3276B0D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733" y="1208626"/>
            <a:ext cx="3588330" cy="4476787"/>
          </a:xfrm>
          <a:prstGeom prst="rect">
            <a:avLst/>
          </a:prstGeom>
          <a:effectLst>
            <a:reflection stA="84000" endPos="22000" dist="50800" dir="5400000" sy="-100000" algn="bl" rotWithShape="0"/>
            <a:softEdge rad="177800"/>
          </a:effectLst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1440448D-1BEB-4249-A063-4D55055D7E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308" y="4203702"/>
            <a:ext cx="2475755" cy="2814600"/>
          </a:xfrm>
          <a:prstGeom prst="rect">
            <a:avLst/>
          </a:prstGeom>
          <a:effectLst>
            <a:softEdge rad="723900"/>
          </a:effectLst>
        </p:spPr>
      </p:pic>
    </p:spTree>
    <p:extLst>
      <p:ext uri="{BB962C8B-B14F-4D97-AF65-F5344CB8AC3E}">
        <p14:creationId xmlns:p14="http://schemas.microsoft.com/office/powerpoint/2010/main" val="34728747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appledVTI">
  <a:themeElements>
    <a:clrScheme name="AnalogousFromDarkSeedLeftStep">
      <a:dk1>
        <a:srgbClr val="000000"/>
      </a:dk1>
      <a:lt1>
        <a:srgbClr val="FFFFFF"/>
      </a:lt1>
      <a:dk2>
        <a:srgbClr val="36291F"/>
      </a:dk2>
      <a:lt2>
        <a:srgbClr val="E6E2E8"/>
      </a:lt2>
      <a:accent1>
        <a:srgbClr val="69B346"/>
      </a:accent1>
      <a:accent2>
        <a:srgbClr val="8EAC39"/>
      </a:accent2>
      <a:accent3>
        <a:srgbClr val="B1A146"/>
      </a:accent3>
      <a:accent4>
        <a:srgbClr val="B16E3B"/>
      </a:accent4>
      <a:accent5>
        <a:srgbClr val="C34E4D"/>
      </a:accent5>
      <a:accent6>
        <a:srgbClr val="B13B6B"/>
      </a:accent6>
      <a:hlink>
        <a:srgbClr val="BF563F"/>
      </a:hlink>
      <a:folHlink>
        <a:srgbClr val="7F7F7F"/>
      </a:folHlink>
    </a:clrScheme>
    <a:fontScheme name="Custom 67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ppledVTI" id="{204FEFAB-F02B-4FE8-B509-C50A618B972D}" vid="{7EAEADA8-5A8E-45B2-B0E4-448EC7E7A94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1254</Words>
  <Application>Microsoft Office PowerPoint</Application>
  <PresentationFormat>Panoramiczny</PresentationFormat>
  <Paragraphs>35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9" baseType="lpstr">
      <vt:lpstr>AvenirNext LT Pro Medium</vt:lpstr>
      <vt:lpstr>Arial</vt:lpstr>
      <vt:lpstr>Avenir Next LT Pro</vt:lpstr>
      <vt:lpstr>Sabon Next LT</vt:lpstr>
      <vt:lpstr>DappledVTI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Agnieszka Dacka</dc:creator>
  <cp:lastModifiedBy>Agnieszka Dacka</cp:lastModifiedBy>
  <cp:revision>17</cp:revision>
  <dcterms:created xsi:type="dcterms:W3CDTF">2021-03-08T12:43:11Z</dcterms:created>
  <dcterms:modified xsi:type="dcterms:W3CDTF">2021-03-08T15:23:32Z</dcterms:modified>
</cp:coreProperties>
</file>