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442" r:id="rId2"/>
    <p:sldId id="478" r:id="rId3"/>
    <p:sldId id="479" r:id="rId4"/>
    <p:sldId id="428" r:id="rId5"/>
    <p:sldId id="475" r:id="rId6"/>
    <p:sldId id="512" r:id="rId7"/>
    <p:sldId id="466" r:id="rId8"/>
    <p:sldId id="468" r:id="rId9"/>
    <p:sldId id="469" r:id="rId10"/>
    <p:sldId id="476" r:id="rId11"/>
    <p:sldId id="470" r:id="rId12"/>
    <p:sldId id="413" r:id="rId13"/>
    <p:sldId id="483" r:id="rId14"/>
    <p:sldId id="484" r:id="rId15"/>
    <p:sldId id="485" r:id="rId16"/>
    <p:sldId id="486" r:id="rId17"/>
    <p:sldId id="487" r:id="rId18"/>
    <p:sldId id="488" r:id="rId19"/>
    <p:sldId id="429" r:id="rId20"/>
    <p:sldId id="426" r:id="rId21"/>
    <p:sldId id="427" r:id="rId22"/>
    <p:sldId id="434" r:id="rId23"/>
    <p:sldId id="430" r:id="rId24"/>
    <p:sldId id="432" r:id="rId25"/>
    <p:sldId id="433" r:id="rId26"/>
    <p:sldId id="431" r:id="rId27"/>
    <p:sldId id="435" r:id="rId28"/>
    <p:sldId id="439" r:id="rId29"/>
    <p:sldId id="492" r:id="rId30"/>
    <p:sldId id="367" r:id="rId31"/>
    <p:sldId id="465" r:id="rId32"/>
    <p:sldId id="422" r:id="rId33"/>
    <p:sldId id="423" r:id="rId34"/>
    <p:sldId id="372" r:id="rId35"/>
    <p:sldId id="509" r:id="rId36"/>
    <p:sldId id="511" r:id="rId37"/>
    <p:sldId id="375" r:id="rId38"/>
    <p:sldId id="510" r:id="rId39"/>
    <p:sldId id="378" r:id="rId40"/>
  </p:sldIdLst>
  <p:sldSz cx="9144000" cy="6858000" type="screen4x3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FAC1B7AD-F735-4535-962E-4FA941A67648}">
          <p14:sldIdLst>
            <p14:sldId id="442"/>
            <p14:sldId id="478"/>
            <p14:sldId id="479"/>
            <p14:sldId id="428"/>
            <p14:sldId id="475"/>
            <p14:sldId id="512"/>
            <p14:sldId id="466"/>
            <p14:sldId id="468"/>
            <p14:sldId id="469"/>
            <p14:sldId id="476"/>
            <p14:sldId id="470"/>
            <p14:sldId id="413"/>
            <p14:sldId id="483"/>
            <p14:sldId id="484"/>
            <p14:sldId id="485"/>
            <p14:sldId id="486"/>
            <p14:sldId id="487"/>
            <p14:sldId id="488"/>
            <p14:sldId id="429"/>
            <p14:sldId id="426"/>
            <p14:sldId id="427"/>
            <p14:sldId id="434"/>
            <p14:sldId id="430"/>
            <p14:sldId id="432"/>
            <p14:sldId id="433"/>
            <p14:sldId id="431"/>
            <p14:sldId id="435"/>
            <p14:sldId id="439"/>
            <p14:sldId id="492"/>
            <p14:sldId id="367"/>
            <p14:sldId id="465"/>
            <p14:sldId id="422"/>
            <p14:sldId id="423"/>
            <p14:sldId id="372"/>
            <p14:sldId id="509"/>
            <p14:sldId id="511"/>
            <p14:sldId id="375"/>
            <p14:sldId id="510"/>
            <p14:sldId id="3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4" autoAdjust="0"/>
    <p:restoredTop sz="94660"/>
  </p:normalViewPr>
  <p:slideViewPr>
    <p:cSldViewPr>
      <p:cViewPr varScale="1">
        <p:scale>
          <a:sx n="107" d="100"/>
          <a:sy n="107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A1EEA7-1D83-4BD3-9AB0-667CA59973C3}" type="doc">
      <dgm:prSet loTypeId="urn:microsoft.com/office/officeart/2005/8/layout/radial1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B78CF6DA-4A06-4A0A-B21C-BB40538BC74B}">
      <dgm:prSet phldrT="[Teks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l-PL" dirty="0"/>
        </a:p>
      </dgm:t>
    </dgm:pt>
    <dgm:pt modelId="{6AFA9EE6-AA25-4CA5-808A-666A5C6AB39B}" type="parTrans" cxnId="{0C271CCB-6E25-4DB1-A79A-A5EDCC629A59}">
      <dgm:prSet/>
      <dgm:spPr/>
      <dgm:t>
        <a:bodyPr/>
        <a:lstStyle/>
        <a:p>
          <a:endParaRPr lang="pl-PL"/>
        </a:p>
      </dgm:t>
    </dgm:pt>
    <dgm:pt modelId="{A0CE1987-A47F-4A7B-8B53-1D344020ECA8}" type="sibTrans" cxnId="{0C271CCB-6E25-4DB1-A79A-A5EDCC629A59}">
      <dgm:prSet/>
      <dgm:spPr/>
      <dgm:t>
        <a:bodyPr/>
        <a:lstStyle/>
        <a:p>
          <a:endParaRPr lang="pl-PL"/>
        </a:p>
      </dgm:t>
    </dgm:pt>
    <dgm:pt modelId="{C6DE9839-A9A6-4446-825A-8B7A71AFB338}">
      <dgm:prSet phldrT="[Tekst]" custT="1"/>
      <dgm:spPr/>
      <dgm:t>
        <a:bodyPr/>
        <a:lstStyle/>
        <a:p>
          <a:r>
            <a:rPr lang="pl-PL" sz="1200" dirty="0" smtClean="0">
              <a:solidFill>
                <a:schemeClr val="bg1"/>
              </a:solidFill>
            </a:rPr>
            <a:t>Zainteresowania</a:t>
          </a:r>
          <a:endParaRPr lang="pl-PL" sz="1200" dirty="0">
            <a:solidFill>
              <a:schemeClr val="bg1"/>
            </a:solidFill>
          </a:endParaRPr>
        </a:p>
      </dgm:t>
    </dgm:pt>
    <dgm:pt modelId="{1C5ED1E8-1E84-4D45-BDCB-22123B72ED97}" type="parTrans" cxnId="{A8AC642F-493E-4FF5-9625-3AF25D2FC3E7}">
      <dgm:prSet/>
      <dgm:spPr/>
      <dgm:t>
        <a:bodyPr/>
        <a:lstStyle/>
        <a:p>
          <a:endParaRPr lang="pl-PL"/>
        </a:p>
      </dgm:t>
    </dgm:pt>
    <dgm:pt modelId="{E32CF1B9-2325-4A0E-990C-996578823B67}" type="sibTrans" cxnId="{A8AC642F-493E-4FF5-9625-3AF25D2FC3E7}">
      <dgm:prSet/>
      <dgm:spPr/>
      <dgm:t>
        <a:bodyPr/>
        <a:lstStyle/>
        <a:p>
          <a:endParaRPr lang="pl-PL"/>
        </a:p>
      </dgm:t>
    </dgm:pt>
    <dgm:pt modelId="{7AF8F7F9-56C3-4020-9B2C-E2A8C2E7FE32}">
      <dgm:prSet phldrT="[Tekst]" custT="1"/>
      <dgm:spPr/>
      <dgm:t>
        <a:bodyPr/>
        <a:lstStyle/>
        <a:p>
          <a:r>
            <a:rPr lang="pl-PL" sz="1200" dirty="0" smtClean="0">
              <a:solidFill>
                <a:schemeClr val="bg1"/>
              </a:solidFill>
            </a:rPr>
            <a:t>Uzdolnienia</a:t>
          </a:r>
          <a:endParaRPr lang="pl-PL" sz="1200" dirty="0">
            <a:solidFill>
              <a:schemeClr val="bg1"/>
            </a:solidFill>
          </a:endParaRPr>
        </a:p>
      </dgm:t>
    </dgm:pt>
    <dgm:pt modelId="{0C0D8909-E5DA-42C8-89D4-FCD48C4B6D8A}" type="parTrans" cxnId="{D37344B7-EFEA-483E-8B08-AD6DC69080F5}">
      <dgm:prSet/>
      <dgm:spPr/>
      <dgm:t>
        <a:bodyPr/>
        <a:lstStyle/>
        <a:p>
          <a:endParaRPr lang="pl-PL"/>
        </a:p>
      </dgm:t>
    </dgm:pt>
    <dgm:pt modelId="{A4E6753E-CF6F-4041-A512-B5AED6FF4352}" type="sibTrans" cxnId="{D37344B7-EFEA-483E-8B08-AD6DC69080F5}">
      <dgm:prSet/>
      <dgm:spPr/>
      <dgm:t>
        <a:bodyPr/>
        <a:lstStyle/>
        <a:p>
          <a:endParaRPr lang="pl-PL"/>
        </a:p>
      </dgm:t>
    </dgm:pt>
    <dgm:pt modelId="{60DE042C-D97E-4417-9B00-F3E98AF57C5A}">
      <dgm:prSet phldrT="[Tekst]" custT="1"/>
      <dgm:spPr/>
      <dgm:t>
        <a:bodyPr/>
        <a:lstStyle/>
        <a:p>
          <a:r>
            <a:rPr lang="pl-PL" sz="1200" dirty="0" smtClean="0">
              <a:solidFill>
                <a:schemeClr val="bg1"/>
              </a:solidFill>
            </a:rPr>
            <a:t>Mocne</a:t>
          </a:r>
          <a:r>
            <a:rPr lang="pl-PL" sz="900" dirty="0" smtClean="0">
              <a:solidFill>
                <a:schemeClr val="bg1"/>
              </a:solidFill>
            </a:rPr>
            <a:t> </a:t>
          </a:r>
          <a:r>
            <a:rPr lang="pl-PL" sz="1200" dirty="0" smtClean="0">
              <a:solidFill>
                <a:schemeClr val="bg1"/>
              </a:solidFill>
            </a:rPr>
            <a:t>strony/</a:t>
          </a:r>
          <a:br>
            <a:rPr lang="pl-PL" sz="1200" dirty="0" smtClean="0">
              <a:solidFill>
                <a:schemeClr val="bg1"/>
              </a:solidFill>
            </a:rPr>
          </a:br>
          <a:r>
            <a:rPr lang="pl-PL" sz="1200" dirty="0" smtClean="0">
              <a:solidFill>
                <a:schemeClr val="bg1"/>
              </a:solidFill>
            </a:rPr>
            <a:t>ograniczenia</a:t>
          </a:r>
          <a:endParaRPr lang="pl-PL" sz="1200" dirty="0">
            <a:solidFill>
              <a:schemeClr val="bg1"/>
            </a:solidFill>
          </a:endParaRPr>
        </a:p>
      </dgm:t>
    </dgm:pt>
    <dgm:pt modelId="{5FEF9885-CDC0-4F66-8FAB-4349BFECE603}" type="parTrans" cxnId="{AD7A3BAE-0C77-48D9-81A3-0428E4A512B0}">
      <dgm:prSet/>
      <dgm:spPr/>
      <dgm:t>
        <a:bodyPr/>
        <a:lstStyle/>
        <a:p>
          <a:endParaRPr lang="pl-PL"/>
        </a:p>
      </dgm:t>
    </dgm:pt>
    <dgm:pt modelId="{ED3533B9-C135-4B5D-8B5F-3B46A5063D72}" type="sibTrans" cxnId="{AD7A3BAE-0C77-48D9-81A3-0428E4A512B0}">
      <dgm:prSet/>
      <dgm:spPr/>
      <dgm:t>
        <a:bodyPr/>
        <a:lstStyle/>
        <a:p>
          <a:endParaRPr lang="pl-PL"/>
        </a:p>
      </dgm:t>
    </dgm:pt>
    <dgm:pt modelId="{3EA662FA-0BAF-40F7-9BA3-AD386A7EF31D}">
      <dgm:prSet phldrT="[Tekst]" custT="1"/>
      <dgm:spPr/>
      <dgm:t>
        <a:bodyPr/>
        <a:lstStyle/>
        <a:p>
          <a:r>
            <a:rPr lang="pl-PL" sz="1200" dirty="0" smtClean="0">
              <a:solidFill>
                <a:schemeClr val="bg1"/>
              </a:solidFill>
            </a:rPr>
            <a:t>System </a:t>
          </a:r>
          <a:br>
            <a:rPr lang="pl-PL" sz="1200" dirty="0" smtClean="0">
              <a:solidFill>
                <a:schemeClr val="bg1"/>
              </a:solidFill>
            </a:rPr>
          </a:br>
          <a:r>
            <a:rPr lang="pl-PL" sz="1200" dirty="0" smtClean="0">
              <a:solidFill>
                <a:schemeClr val="bg1"/>
              </a:solidFill>
            </a:rPr>
            <a:t>wartości</a:t>
          </a:r>
          <a:endParaRPr lang="pl-PL" sz="1200" dirty="0">
            <a:solidFill>
              <a:schemeClr val="bg1"/>
            </a:solidFill>
          </a:endParaRPr>
        </a:p>
      </dgm:t>
    </dgm:pt>
    <dgm:pt modelId="{7BA4A378-EB6E-4952-B631-4C2CD4E73A31}" type="parTrans" cxnId="{2CEB3A91-2455-492C-82FA-476E6D21CAFF}">
      <dgm:prSet/>
      <dgm:spPr/>
      <dgm:t>
        <a:bodyPr/>
        <a:lstStyle/>
        <a:p>
          <a:endParaRPr lang="pl-PL"/>
        </a:p>
      </dgm:t>
    </dgm:pt>
    <dgm:pt modelId="{13547EEE-914E-4A42-A1A9-B8BE0F33DF85}" type="sibTrans" cxnId="{2CEB3A91-2455-492C-82FA-476E6D21CAFF}">
      <dgm:prSet/>
      <dgm:spPr/>
      <dgm:t>
        <a:bodyPr/>
        <a:lstStyle/>
        <a:p>
          <a:endParaRPr lang="pl-PL"/>
        </a:p>
      </dgm:t>
    </dgm:pt>
    <dgm:pt modelId="{3E21A1FC-3759-4F80-A4CA-CE4925F86649}">
      <dgm:prSet custT="1"/>
      <dgm:spPr/>
      <dgm:t>
        <a:bodyPr/>
        <a:lstStyle/>
        <a:p>
          <a:r>
            <a:rPr lang="pl-PL" sz="1200" dirty="0" smtClean="0">
              <a:solidFill>
                <a:schemeClr val="bg1"/>
              </a:solidFill>
            </a:rPr>
            <a:t>Temperament</a:t>
          </a:r>
          <a:endParaRPr lang="pl-PL" sz="1200" dirty="0">
            <a:solidFill>
              <a:schemeClr val="bg1"/>
            </a:solidFill>
          </a:endParaRPr>
        </a:p>
      </dgm:t>
    </dgm:pt>
    <dgm:pt modelId="{5191BBCA-6ACC-4C7A-AF48-9B800726028C}" type="sibTrans" cxnId="{7EFBA5B7-C8FF-4D18-8778-911DAC7FBCED}">
      <dgm:prSet/>
      <dgm:spPr/>
      <dgm:t>
        <a:bodyPr/>
        <a:lstStyle/>
        <a:p>
          <a:endParaRPr lang="pl-PL"/>
        </a:p>
      </dgm:t>
    </dgm:pt>
    <dgm:pt modelId="{29F69485-29A0-455D-BD43-3D39948242F6}" type="parTrans" cxnId="{7EFBA5B7-C8FF-4D18-8778-911DAC7FBCED}">
      <dgm:prSet/>
      <dgm:spPr/>
      <dgm:t>
        <a:bodyPr/>
        <a:lstStyle/>
        <a:p>
          <a:endParaRPr lang="pl-PL"/>
        </a:p>
      </dgm:t>
    </dgm:pt>
    <dgm:pt modelId="{9E5D2573-BF57-4FE4-A38B-824F9B4CC83C}">
      <dgm:prSet custT="1"/>
      <dgm:spPr/>
      <dgm:t>
        <a:bodyPr/>
        <a:lstStyle/>
        <a:p>
          <a:r>
            <a:rPr lang="pl-PL" sz="1200" dirty="0" smtClean="0">
              <a:solidFill>
                <a:schemeClr val="bg1"/>
              </a:solidFill>
            </a:rPr>
            <a:t>Stan</a:t>
          </a:r>
          <a:r>
            <a:rPr lang="pl-PL" sz="1300" dirty="0" smtClean="0">
              <a:solidFill>
                <a:schemeClr val="bg1"/>
              </a:solidFill>
            </a:rPr>
            <a:t/>
          </a:r>
          <a:br>
            <a:rPr lang="pl-PL" sz="1300" dirty="0" smtClean="0">
              <a:solidFill>
                <a:schemeClr val="bg1"/>
              </a:solidFill>
            </a:rPr>
          </a:br>
          <a:r>
            <a:rPr lang="pl-PL" sz="1200" dirty="0" smtClean="0">
              <a:solidFill>
                <a:schemeClr val="bg1"/>
              </a:solidFill>
            </a:rPr>
            <a:t>zdrowia</a:t>
          </a:r>
          <a:endParaRPr lang="pl-PL" sz="1200" dirty="0">
            <a:solidFill>
              <a:schemeClr val="bg1"/>
            </a:solidFill>
          </a:endParaRPr>
        </a:p>
      </dgm:t>
    </dgm:pt>
    <dgm:pt modelId="{0D104788-5736-4AF7-9482-55F5DAF3BDDD}" type="sibTrans" cxnId="{8BCDC442-1E37-4FBE-86CE-AE3A9ABECA6B}">
      <dgm:prSet/>
      <dgm:spPr/>
      <dgm:t>
        <a:bodyPr/>
        <a:lstStyle/>
        <a:p>
          <a:endParaRPr lang="pl-PL"/>
        </a:p>
      </dgm:t>
    </dgm:pt>
    <dgm:pt modelId="{BD8F585A-F20E-46DE-B483-31F375EE6128}" type="parTrans" cxnId="{8BCDC442-1E37-4FBE-86CE-AE3A9ABECA6B}">
      <dgm:prSet/>
      <dgm:spPr/>
      <dgm:t>
        <a:bodyPr/>
        <a:lstStyle/>
        <a:p>
          <a:endParaRPr lang="pl-PL"/>
        </a:p>
      </dgm:t>
    </dgm:pt>
    <dgm:pt modelId="{D8B04B3D-589C-4645-96EE-B13C4751B784}">
      <dgm:prSet custT="1"/>
      <dgm:spPr/>
      <dgm:t>
        <a:bodyPr/>
        <a:lstStyle/>
        <a:p>
          <a:r>
            <a:rPr lang="pl-PL" sz="1200" dirty="0" smtClean="0">
              <a:solidFill>
                <a:schemeClr val="bg1"/>
              </a:solidFill>
            </a:rPr>
            <a:t>Umiejętności</a:t>
          </a:r>
          <a:endParaRPr lang="pl-PL" sz="1200" dirty="0">
            <a:solidFill>
              <a:schemeClr val="bg1"/>
            </a:solidFill>
          </a:endParaRPr>
        </a:p>
      </dgm:t>
    </dgm:pt>
    <dgm:pt modelId="{CA04A306-1E35-4203-A450-ADD33DA20903}" type="parTrans" cxnId="{932F23F9-53EE-4BBA-A82A-DF8D00427831}">
      <dgm:prSet/>
      <dgm:spPr/>
      <dgm:t>
        <a:bodyPr/>
        <a:lstStyle/>
        <a:p>
          <a:endParaRPr lang="pl-PL"/>
        </a:p>
      </dgm:t>
    </dgm:pt>
    <dgm:pt modelId="{DC3D1B10-3A5B-4A12-9FBA-402A91AE8FC6}" type="sibTrans" cxnId="{932F23F9-53EE-4BBA-A82A-DF8D00427831}">
      <dgm:prSet/>
      <dgm:spPr/>
      <dgm:t>
        <a:bodyPr/>
        <a:lstStyle/>
        <a:p>
          <a:endParaRPr lang="pl-PL"/>
        </a:p>
      </dgm:t>
    </dgm:pt>
    <dgm:pt modelId="{043BD97D-7AAA-47D9-BF74-818C28EC99C2}">
      <dgm:prSet custT="1"/>
      <dgm:spPr/>
      <dgm:t>
        <a:bodyPr/>
        <a:lstStyle/>
        <a:p>
          <a:r>
            <a:rPr lang="pl-PL" sz="3200" b="1" dirty="0" smtClean="0">
              <a:solidFill>
                <a:schemeClr val="bg1"/>
              </a:solidFill>
            </a:rPr>
            <a:t>…</a:t>
          </a:r>
          <a:endParaRPr lang="pl-PL" sz="3200" b="1" dirty="0">
            <a:solidFill>
              <a:schemeClr val="bg1"/>
            </a:solidFill>
          </a:endParaRPr>
        </a:p>
      </dgm:t>
    </dgm:pt>
    <dgm:pt modelId="{32304DA3-9372-4F41-9E90-DCDF08E0DDB6}" type="parTrans" cxnId="{CD2BB193-39BE-494C-A5FE-3C30FCE174EB}">
      <dgm:prSet/>
      <dgm:spPr/>
      <dgm:t>
        <a:bodyPr/>
        <a:lstStyle/>
        <a:p>
          <a:endParaRPr lang="pl-PL"/>
        </a:p>
      </dgm:t>
    </dgm:pt>
    <dgm:pt modelId="{EA407E2C-573F-4EE4-B4F5-DC54D7CFDEC4}" type="sibTrans" cxnId="{CD2BB193-39BE-494C-A5FE-3C30FCE174EB}">
      <dgm:prSet/>
      <dgm:spPr/>
      <dgm:t>
        <a:bodyPr/>
        <a:lstStyle/>
        <a:p>
          <a:endParaRPr lang="pl-PL"/>
        </a:p>
      </dgm:t>
    </dgm:pt>
    <dgm:pt modelId="{60E2A3CF-D100-49BC-AAF9-52004C3620D4}" type="pres">
      <dgm:prSet presAssocID="{A3A1EEA7-1D83-4BD3-9AB0-667CA59973C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3C6666C-78B5-47E9-BFC0-8BFA6F339205}" type="pres">
      <dgm:prSet presAssocID="{B78CF6DA-4A06-4A0A-B21C-BB40538BC74B}" presName="centerShape" presStyleLbl="node0" presStyleIdx="0" presStyleCnt="1" custScaleX="34406" custScaleY="102878" custLinFactNeighborX="2205" custLinFactNeighborY="2075"/>
      <dgm:spPr/>
      <dgm:t>
        <a:bodyPr/>
        <a:lstStyle/>
        <a:p>
          <a:endParaRPr lang="pl-PL"/>
        </a:p>
      </dgm:t>
    </dgm:pt>
    <dgm:pt modelId="{54C62D28-7CFD-4F56-8A94-9A835A22014F}" type="pres">
      <dgm:prSet presAssocID="{1C5ED1E8-1E84-4D45-BDCB-22123B72ED97}" presName="Name9" presStyleLbl="parChTrans1D2" presStyleIdx="0" presStyleCnt="8"/>
      <dgm:spPr/>
      <dgm:t>
        <a:bodyPr/>
        <a:lstStyle/>
        <a:p>
          <a:endParaRPr lang="pl-PL"/>
        </a:p>
      </dgm:t>
    </dgm:pt>
    <dgm:pt modelId="{ABB43B1D-DD1D-4C97-8CC6-7A328E346AB7}" type="pres">
      <dgm:prSet presAssocID="{1C5ED1E8-1E84-4D45-BDCB-22123B72ED97}" presName="connTx" presStyleLbl="parChTrans1D2" presStyleIdx="0" presStyleCnt="8"/>
      <dgm:spPr/>
      <dgm:t>
        <a:bodyPr/>
        <a:lstStyle/>
        <a:p>
          <a:endParaRPr lang="pl-PL"/>
        </a:p>
      </dgm:t>
    </dgm:pt>
    <dgm:pt modelId="{53DFC58D-75ED-4110-B957-4B2D6339C86B}" type="pres">
      <dgm:prSet presAssocID="{C6DE9839-A9A6-4446-825A-8B7A71AFB338}" presName="node" presStyleLbl="node1" presStyleIdx="0" presStyleCnt="8" custScaleX="136541" custScaleY="126968" custRadScaleRad="99327" custRadScaleInc="1213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A6974E-AF2B-48A8-B62F-322F441E7536}" type="pres">
      <dgm:prSet presAssocID="{0C0D8909-E5DA-42C8-89D4-FCD48C4B6D8A}" presName="Name9" presStyleLbl="parChTrans1D2" presStyleIdx="1" presStyleCnt="8"/>
      <dgm:spPr/>
      <dgm:t>
        <a:bodyPr/>
        <a:lstStyle/>
        <a:p>
          <a:endParaRPr lang="pl-PL"/>
        </a:p>
      </dgm:t>
    </dgm:pt>
    <dgm:pt modelId="{DB99FE87-BF1A-4F9C-A872-6367E3511692}" type="pres">
      <dgm:prSet presAssocID="{0C0D8909-E5DA-42C8-89D4-FCD48C4B6D8A}" presName="connTx" presStyleLbl="parChTrans1D2" presStyleIdx="1" presStyleCnt="8"/>
      <dgm:spPr/>
      <dgm:t>
        <a:bodyPr/>
        <a:lstStyle/>
        <a:p>
          <a:endParaRPr lang="pl-PL"/>
        </a:p>
      </dgm:t>
    </dgm:pt>
    <dgm:pt modelId="{6AA47690-65D3-42AA-9EB0-58F7740F36AC}" type="pres">
      <dgm:prSet presAssocID="{7AF8F7F9-56C3-4020-9B2C-E2A8C2E7FE32}" presName="node" presStyleLbl="node1" presStyleIdx="1" presStyleCnt="8" custScaleX="109802" custScaleY="109323" custRadScaleRad="100561" custRadScaleInc="913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9D2F4B-632F-4F7D-B040-CB041CA56AB2}" type="pres">
      <dgm:prSet presAssocID="{5FEF9885-CDC0-4F66-8FAB-4349BFECE603}" presName="Name9" presStyleLbl="parChTrans1D2" presStyleIdx="2" presStyleCnt="8"/>
      <dgm:spPr/>
      <dgm:t>
        <a:bodyPr/>
        <a:lstStyle/>
        <a:p>
          <a:endParaRPr lang="pl-PL"/>
        </a:p>
      </dgm:t>
    </dgm:pt>
    <dgm:pt modelId="{C78FF0F1-6E20-4C5D-91A0-236E4DDFD65C}" type="pres">
      <dgm:prSet presAssocID="{5FEF9885-CDC0-4F66-8FAB-4349BFECE603}" presName="connTx" presStyleLbl="parChTrans1D2" presStyleIdx="2" presStyleCnt="8"/>
      <dgm:spPr/>
      <dgm:t>
        <a:bodyPr/>
        <a:lstStyle/>
        <a:p>
          <a:endParaRPr lang="pl-PL"/>
        </a:p>
      </dgm:t>
    </dgm:pt>
    <dgm:pt modelId="{5ADD4EC4-41DE-4C08-A508-4EDBADE8E8A6}" type="pres">
      <dgm:prSet presAssocID="{60DE042C-D97E-4417-9B00-F3E98AF57C5A}" presName="node" presStyleLbl="node1" presStyleIdx="2" presStyleCnt="8" custScaleX="102854" custScaleY="10706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BDC652-3160-4819-B9B2-FEC971B993B7}" type="pres">
      <dgm:prSet presAssocID="{7BA4A378-EB6E-4952-B631-4C2CD4E73A31}" presName="Name9" presStyleLbl="parChTrans1D2" presStyleIdx="3" presStyleCnt="8"/>
      <dgm:spPr/>
      <dgm:t>
        <a:bodyPr/>
        <a:lstStyle/>
        <a:p>
          <a:endParaRPr lang="pl-PL"/>
        </a:p>
      </dgm:t>
    </dgm:pt>
    <dgm:pt modelId="{33E00609-34F1-48B0-83E7-0926CE732E52}" type="pres">
      <dgm:prSet presAssocID="{7BA4A378-EB6E-4952-B631-4C2CD4E73A31}" presName="connTx" presStyleLbl="parChTrans1D2" presStyleIdx="3" presStyleCnt="8"/>
      <dgm:spPr/>
      <dgm:t>
        <a:bodyPr/>
        <a:lstStyle/>
        <a:p>
          <a:endParaRPr lang="pl-PL"/>
        </a:p>
      </dgm:t>
    </dgm:pt>
    <dgm:pt modelId="{8ABE9D13-A842-43D8-87C9-D9F15424DDF9}" type="pres">
      <dgm:prSet presAssocID="{3EA662FA-0BAF-40F7-9BA3-AD386A7EF31D}" presName="node" presStyleLbl="node1" presStyleIdx="3" presStyleCnt="8" custRadScaleRad="102487" custRadScaleInc="-643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ACE0F4-046B-4F08-8709-69CA79F4C89E}" type="pres">
      <dgm:prSet presAssocID="{29F69485-29A0-455D-BD43-3D39948242F6}" presName="Name9" presStyleLbl="parChTrans1D2" presStyleIdx="4" presStyleCnt="8"/>
      <dgm:spPr/>
      <dgm:t>
        <a:bodyPr/>
        <a:lstStyle/>
        <a:p>
          <a:endParaRPr lang="pl-PL"/>
        </a:p>
      </dgm:t>
    </dgm:pt>
    <dgm:pt modelId="{CCC84C6A-3E1B-4CEC-A9A1-9B7FA4E9D0A7}" type="pres">
      <dgm:prSet presAssocID="{29F69485-29A0-455D-BD43-3D39948242F6}" presName="connTx" presStyleLbl="parChTrans1D2" presStyleIdx="4" presStyleCnt="8"/>
      <dgm:spPr/>
      <dgm:t>
        <a:bodyPr/>
        <a:lstStyle/>
        <a:p>
          <a:endParaRPr lang="pl-PL"/>
        </a:p>
      </dgm:t>
    </dgm:pt>
    <dgm:pt modelId="{97792C5E-4A93-4290-8C9D-FA1061043D62}" type="pres">
      <dgm:prSet presAssocID="{3E21A1FC-3759-4F80-A4CA-CE4925F86649}" presName="node" presStyleLbl="node1" presStyleIdx="4" presStyleCnt="8" custScaleX="116442" custScaleY="1068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46A8B3-71EC-444F-85D3-8997160FCD3C}" type="pres">
      <dgm:prSet presAssocID="{BD8F585A-F20E-46DE-B483-31F375EE6128}" presName="Name9" presStyleLbl="parChTrans1D2" presStyleIdx="5" presStyleCnt="8"/>
      <dgm:spPr/>
      <dgm:t>
        <a:bodyPr/>
        <a:lstStyle/>
        <a:p>
          <a:endParaRPr lang="pl-PL"/>
        </a:p>
      </dgm:t>
    </dgm:pt>
    <dgm:pt modelId="{1913FE24-049B-4B1B-8C5F-00F0C276BAA0}" type="pres">
      <dgm:prSet presAssocID="{BD8F585A-F20E-46DE-B483-31F375EE6128}" presName="connTx" presStyleLbl="parChTrans1D2" presStyleIdx="5" presStyleCnt="8"/>
      <dgm:spPr/>
      <dgm:t>
        <a:bodyPr/>
        <a:lstStyle/>
        <a:p>
          <a:endParaRPr lang="pl-PL"/>
        </a:p>
      </dgm:t>
    </dgm:pt>
    <dgm:pt modelId="{1F2EF210-9D50-496E-A8E4-7427AC684DD8}" type="pres">
      <dgm:prSet presAssocID="{9E5D2573-BF57-4FE4-A38B-824F9B4CC83C}" presName="node" presStyleLbl="node1" presStyleIdx="5" presStyleCnt="8" custScaleX="105709" custScaleY="1128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4A0702-E798-497B-948A-72DF8FDBAB01}" type="pres">
      <dgm:prSet presAssocID="{CA04A306-1E35-4203-A450-ADD33DA20903}" presName="Name9" presStyleLbl="parChTrans1D2" presStyleIdx="6" presStyleCnt="8"/>
      <dgm:spPr/>
      <dgm:t>
        <a:bodyPr/>
        <a:lstStyle/>
        <a:p>
          <a:endParaRPr lang="pl-PL"/>
        </a:p>
      </dgm:t>
    </dgm:pt>
    <dgm:pt modelId="{F071D630-02C8-4A26-808B-9E58A9C366FD}" type="pres">
      <dgm:prSet presAssocID="{CA04A306-1E35-4203-A450-ADD33DA20903}" presName="connTx" presStyleLbl="parChTrans1D2" presStyleIdx="6" presStyleCnt="8"/>
      <dgm:spPr/>
      <dgm:t>
        <a:bodyPr/>
        <a:lstStyle/>
        <a:p>
          <a:endParaRPr lang="pl-PL"/>
        </a:p>
      </dgm:t>
    </dgm:pt>
    <dgm:pt modelId="{32748810-C689-4766-BE49-2421B0D15F92}" type="pres">
      <dgm:prSet presAssocID="{D8B04B3D-589C-4645-96EE-B13C4751B784}" presName="node" presStyleLbl="node1" presStyleIdx="6" presStyleCnt="8" custScaleX="111229" custScaleY="10932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07F05A-E59E-4D98-ABFF-6A3EF5C200A8}" type="pres">
      <dgm:prSet presAssocID="{32304DA3-9372-4F41-9E90-DCDF08E0DDB6}" presName="Name9" presStyleLbl="parChTrans1D2" presStyleIdx="7" presStyleCnt="8"/>
      <dgm:spPr/>
      <dgm:t>
        <a:bodyPr/>
        <a:lstStyle/>
        <a:p>
          <a:endParaRPr lang="pl-PL"/>
        </a:p>
      </dgm:t>
    </dgm:pt>
    <dgm:pt modelId="{6DB8B2A3-E475-4388-880A-04FD7F8416DE}" type="pres">
      <dgm:prSet presAssocID="{32304DA3-9372-4F41-9E90-DCDF08E0DDB6}" presName="connTx" presStyleLbl="parChTrans1D2" presStyleIdx="7" presStyleCnt="8"/>
      <dgm:spPr/>
      <dgm:t>
        <a:bodyPr/>
        <a:lstStyle/>
        <a:p>
          <a:endParaRPr lang="pl-PL"/>
        </a:p>
      </dgm:t>
    </dgm:pt>
    <dgm:pt modelId="{04BC9DE4-EE01-4D5D-8DC0-AABB37FF5058}" type="pres">
      <dgm:prSet presAssocID="{043BD97D-7AAA-47D9-BF74-818C28EC99C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EA3C428-993C-4749-9868-FC3E203275B7}" type="presOf" srcId="{29F69485-29A0-455D-BD43-3D39948242F6}" destId="{CCC84C6A-3E1B-4CEC-A9A1-9B7FA4E9D0A7}" srcOrd="1" destOrd="0" presId="urn:microsoft.com/office/officeart/2005/8/layout/radial1"/>
    <dgm:cxn modelId="{64A967C8-BC56-4900-9085-144753ACEDBB}" type="presOf" srcId="{D8B04B3D-589C-4645-96EE-B13C4751B784}" destId="{32748810-C689-4766-BE49-2421B0D15F92}" srcOrd="0" destOrd="0" presId="urn:microsoft.com/office/officeart/2005/8/layout/radial1"/>
    <dgm:cxn modelId="{1B26A711-8C38-43AE-8AC4-3D661A13AF4B}" type="presOf" srcId="{CA04A306-1E35-4203-A450-ADD33DA20903}" destId="{F071D630-02C8-4A26-808B-9E58A9C366FD}" srcOrd="1" destOrd="0" presId="urn:microsoft.com/office/officeart/2005/8/layout/radial1"/>
    <dgm:cxn modelId="{7EFBA5B7-C8FF-4D18-8778-911DAC7FBCED}" srcId="{B78CF6DA-4A06-4A0A-B21C-BB40538BC74B}" destId="{3E21A1FC-3759-4F80-A4CA-CE4925F86649}" srcOrd="4" destOrd="0" parTransId="{29F69485-29A0-455D-BD43-3D39948242F6}" sibTransId="{5191BBCA-6ACC-4C7A-AF48-9B800726028C}"/>
    <dgm:cxn modelId="{2CEB3A91-2455-492C-82FA-476E6D21CAFF}" srcId="{B78CF6DA-4A06-4A0A-B21C-BB40538BC74B}" destId="{3EA662FA-0BAF-40F7-9BA3-AD386A7EF31D}" srcOrd="3" destOrd="0" parTransId="{7BA4A378-EB6E-4952-B631-4C2CD4E73A31}" sibTransId="{13547EEE-914E-4A42-A1A9-B8BE0F33DF85}"/>
    <dgm:cxn modelId="{4DD6A012-825A-428A-8A4B-9498ADAC3DDE}" type="presOf" srcId="{0C0D8909-E5DA-42C8-89D4-FCD48C4B6D8A}" destId="{DB99FE87-BF1A-4F9C-A872-6367E3511692}" srcOrd="1" destOrd="0" presId="urn:microsoft.com/office/officeart/2005/8/layout/radial1"/>
    <dgm:cxn modelId="{3F3C4632-B470-400A-94C9-16BDE4022755}" type="presOf" srcId="{5FEF9885-CDC0-4F66-8FAB-4349BFECE603}" destId="{C78FF0F1-6E20-4C5D-91A0-236E4DDFD65C}" srcOrd="1" destOrd="0" presId="urn:microsoft.com/office/officeart/2005/8/layout/radial1"/>
    <dgm:cxn modelId="{DFE0790F-FA4B-4546-BAD6-9AAF7D879305}" type="presOf" srcId="{3EA662FA-0BAF-40F7-9BA3-AD386A7EF31D}" destId="{8ABE9D13-A842-43D8-87C9-D9F15424DDF9}" srcOrd="0" destOrd="0" presId="urn:microsoft.com/office/officeart/2005/8/layout/radial1"/>
    <dgm:cxn modelId="{C2B844BF-F6D7-4D8E-9143-89AC4F4700D2}" type="presOf" srcId="{29F69485-29A0-455D-BD43-3D39948242F6}" destId="{A2ACE0F4-046B-4F08-8709-69CA79F4C89E}" srcOrd="0" destOrd="0" presId="urn:microsoft.com/office/officeart/2005/8/layout/radial1"/>
    <dgm:cxn modelId="{8320F945-3B0C-4823-B7AC-8BEB00728D70}" type="presOf" srcId="{32304DA3-9372-4F41-9E90-DCDF08E0DDB6}" destId="{6DB8B2A3-E475-4388-880A-04FD7F8416DE}" srcOrd="1" destOrd="0" presId="urn:microsoft.com/office/officeart/2005/8/layout/radial1"/>
    <dgm:cxn modelId="{5CC5161C-72C8-4538-B3BF-6449D81E0AAE}" type="presOf" srcId="{1C5ED1E8-1E84-4D45-BDCB-22123B72ED97}" destId="{54C62D28-7CFD-4F56-8A94-9A835A22014F}" srcOrd="0" destOrd="0" presId="urn:microsoft.com/office/officeart/2005/8/layout/radial1"/>
    <dgm:cxn modelId="{7036DDB8-D8E9-40F7-B901-0C6111CB3340}" type="presOf" srcId="{32304DA3-9372-4F41-9E90-DCDF08E0DDB6}" destId="{C707F05A-E59E-4D98-ABFF-6A3EF5C200A8}" srcOrd="0" destOrd="0" presId="urn:microsoft.com/office/officeart/2005/8/layout/radial1"/>
    <dgm:cxn modelId="{0C271CCB-6E25-4DB1-A79A-A5EDCC629A59}" srcId="{A3A1EEA7-1D83-4BD3-9AB0-667CA59973C3}" destId="{B78CF6DA-4A06-4A0A-B21C-BB40538BC74B}" srcOrd="0" destOrd="0" parTransId="{6AFA9EE6-AA25-4CA5-808A-666A5C6AB39B}" sibTransId="{A0CE1987-A47F-4A7B-8B53-1D344020ECA8}"/>
    <dgm:cxn modelId="{B73E996F-01C1-441B-9D2D-D5B6119FEA7A}" type="presOf" srcId="{7AF8F7F9-56C3-4020-9B2C-E2A8C2E7FE32}" destId="{6AA47690-65D3-42AA-9EB0-58F7740F36AC}" srcOrd="0" destOrd="0" presId="urn:microsoft.com/office/officeart/2005/8/layout/radial1"/>
    <dgm:cxn modelId="{833F4968-9E63-4387-9A4C-4E3ADF163D91}" type="presOf" srcId="{5FEF9885-CDC0-4F66-8FAB-4349BFECE603}" destId="{9D9D2F4B-632F-4F7D-B040-CB041CA56AB2}" srcOrd="0" destOrd="0" presId="urn:microsoft.com/office/officeart/2005/8/layout/radial1"/>
    <dgm:cxn modelId="{3178482F-5770-412F-B5BB-070EE2514591}" type="presOf" srcId="{1C5ED1E8-1E84-4D45-BDCB-22123B72ED97}" destId="{ABB43B1D-DD1D-4C97-8CC6-7A328E346AB7}" srcOrd="1" destOrd="0" presId="urn:microsoft.com/office/officeart/2005/8/layout/radial1"/>
    <dgm:cxn modelId="{A60A5545-1DFD-4CBF-A3BB-280766FFF692}" type="presOf" srcId="{3E21A1FC-3759-4F80-A4CA-CE4925F86649}" destId="{97792C5E-4A93-4290-8C9D-FA1061043D62}" srcOrd="0" destOrd="0" presId="urn:microsoft.com/office/officeart/2005/8/layout/radial1"/>
    <dgm:cxn modelId="{C8098248-068F-4ACE-87B3-636E09F1484B}" type="presOf" srcId="{A3A1EEA7-1D83-4BD3-9AB0-667CA59973C3}" destId="{60E2A3CF-D100-49BC-AAF9-52004C3620D4}" srcOrd="0" destOrd="0" presId="urn:microsoft.com/office/officeart/2005/8/layout/radial1"/>
    <dgm:cxn modelId="{1E8BB028-6533-4DB1-A47B-1BA0AE84694B}" type="presOf" srcId="{0C0D8909-E5DA-42C8-89D4-FCD48C4B6D8A}" destId="{75A6974E-AF2B-48A8-B62F-322F441E7536}" srcOrd="0" destOrd="0" presId="urn:microsoft.com/office/officeart/2005/8/layout/radial1"/>
    <dgm:cxn modelId="{CD2BB193-39BE-494C-A5FE-3C30FCE174EB}" srcId="{B78CF6DA-4A06-4A0A-B21C-BB40538BC74B}" destId="{043BD97D-7AAA-47D9-BF74-818C28EC99C2}" srcOrd="7" destOrd="0" parTransId="{32304DA3-9372-4F41-9E90-DCDF08E0DDB6}" sibTransId="{EA407E2C-573F-4EE4-B4F5-DC54D7CFDEC4}"/>
    <dgm:cxn modelId="{F6921CF9-A7A1-4273-8C29-1B0680C16DA2}" type="presOf" srcId="{7BA4A378-EB6E-4952-B631-4C2CD4E73A31}" destId="{33E00609-34F1-48B0-83E7-0926CE732E52}" srcOrd="1" destOrd="0" presId="urn:microsoft.com/office/officeart/2005/8/layout/radial1"/>
    <dgm:cxn modelId="{EF9103AB-83CB-4687-AF06-E36A2B78A6E5}" type="presOf" srcId="{BD8F585A-F20E-46DE-B483-31F375EE6128}" destId="{1913FE24-049B-4B1B-8C5F-00F0C276BAA0}" srcOrd="1" destOrd="0" presId="urn:microsoft.com/office/officeart/2005/8/layout/radial1"/>
    <dgm:cxn modelId="{2F8CAFEE-B5B2-4E86-9636-996AA2405983}" type="presOf" srcId="{B78CF6DA-4A06-4A0A-B21C-BB40538BC74B}" destId="{D3C6666C-78B5-47E9-BFC0-8BFA6F339205}" srcOrd="0" destOrd="0" presId="urn:microsoft.com/office/officeart/2005/8/layout/radial1"/>
    <dgm:cxn modelId="{EDBCCE60-84BA-448A-9D7A-2E88BF97B564}" type="presOf" srcId="{CA04A306-1E35-4203-A450-ADD33DA20903}" destId="{CE4A0702-E798-497B-948A-72DF8FDBAB01}" srcOrd="0" destOrd="0" presId="urn:microsoft.com/office/officeart/2005/8/layout/radial1"/>
    <dgm:cxn modelId="{AD7A3BAE-0C77-48D9-81A3-0428E4A512B0}" srcId="{B78CF6DA-4A06-4A0A-B21C-BB40538BC74B}" destId="{60DE042C-D97E-4417-9B00-F3E98AF57C5A}" srcOrd="2" destOrd="0" parTransId="{5FEF9885-CDC0-4F66-8FAB-4349BFECE603}" sibTransId="{ED3533B9-C135-4B5D-8B5F-3B46A5063D72}"/>
    <dgm:cxn modelId="{B81DB9E0-1EA9-406C-A926-175BE738A74A}" type="presOf" srcId="{043BD97D-7AAA-47D9-BF74-818C28EC99C2}" destId="{04BC9DE4-EE01-4D5D-8DC0-AABB37FF5058}" srcOrd="0" destOrd="0" presId="urn:microsoft.com/office/officeart/2005/8/layout/radial1"/>
    <dgm:cxn modelId="{A8AC642F-493E-4FF5-9625-3AF25D2FC3E7}" srcId="{B78CF6DA-4A06-4A0A-B21C-BB40538BC74B}" destId="{C6DE9839-A9A6-4446-825A-8B7A71AFB338}" srcOrd="0" destOrd="0" parTransId="{1C5ED1E8-1E84-4D45-BDCB-22123B72ED97}" sibTransId="{E32CF1B9-2325-4A0E-990C-996578823B67}"/>
    <dgm:cxn modelId="{02CE6B72-D179-4D48-AADD-A61A16642138}" type="presOf" srcId="{60DE042C-D97E-4417-9B00-F3E98AF57C5A}" destId="{5ADD4EC4-41DE-4C08-A508-4EDBADE8E8A6}" srcOrd="0" destOrd="0" presId="urn:microsoft.com/office/officeart/2005/8/layout/radial1"/>
    <dgm:cxn modelId="{932F23F9-53EE-4BBA-A82A-DF8D00427831}" srcId="{B78CF6DA-4A06-4A0A-B21C-BB40538BC74B}" destId="{D8B04B3D-589C-4645-96EE-B13C4751B784}" srcOrd="6" destOrd="0" parTransId="{CA04A306-1E35-4203-A450-ADD33DA20903}" sibTransId="{DC3D1B10-3A5B-4A12-9FBA-402A91AE8FC6}"/>
    <dgm:cxn modelId="{DE08035E-5EE3-4967-A30A-E33D7ACD27CC}" type="presOf" srcId="{7BA4A378-EB6E-4952-B631-4C2CD4E73A31}" destId="{E6BDC652-3160-4819-B9B2-FEC971B993B7}" srcOrd="0" destOrd="0" presId="urn:microsoft.com/office/officeart/2005/8/layout/radial1"/>
    <dgm:cxn modelId="{8BCDC442-1E37-4FBE-86CE-AE3A9ABECA6B}" srcId="{B78CF6DA-4A06-4A0A-B21C-BB40538BC74B}" destId="{9E5D2573-BF57-4FE4-A38B-824F9B4CC83C}" srcOrd="5" destOrd="0" parTransId="{BD8F585A-F20E-46DE-B483-31F375EE6128}" sibTransId="{0D104788-5736-4AF7-9482-55F5DAF3BDDD}"/>
    <dgm:cxn modelId="{053E2B99-9726-413C-B68E-21767931B4DD}" type="presOf" srcId="{9E5D2573-BF57-4FE4-A38B-824F9B4CC83C}" destId="{1F2EF210-9D50-496E-A8E4-7427AC684DD8}" srcOrd="0" destOrd="0" presId="urn:microsoft.com/office/officeart/2005/8/layout/radial1"/>
    <dgm:cxn modelId="{D276BEEE-0FC7-40EB-8CF3-CC581B217748}" type="presOf" srcId="{C6DE9839-A9A6-4446-825A-8B7A71AFB338}" destId="{53DFC58D-75ED-4110-B957-4B2D6339C86B}" srcOrd="0" destOrd="0" presId="urn:microsoft.com/office/officeart/2005/8/layout/radial1"/>
    <dgm:cxn modelId="{80FAB290-A97F-4AC7-922D-413C5B0707D7}" type="presOf" srcId="{BD8F585A-F20E-46DE-B483-31F375EE6128}" destId="{9C46A8B3-71EC-444F-85D3-8997160FCD3C}" srcOrd="0" destOrd="0" presId="urn:microsoft.com/office/officeart/2005/8/layout/radial1"/>
    <dgm:cxn modelId="{D37344B7-EFEA-483E-8B08-AD6DC69080F5}" srcId="{B78CF6DA-4A06-4A0A-B21C-BB40538BC74B}" destId="{7AF8F7F9-56C3-4020-9B2C-E2A8C2E7FE32}" srcOrd="1" destOrd="0" parTransId="{0C0D8909-E5DA-42C8-89D4-FCD48C4B6D8A}" sibTransId="{A4E6753E-CF6F-4041-A512-B5AED6FF4352}"/>
    <dgm:cxn modelId="{7581E6BA-471C-4281-9E76-E3378A53D2EE}" type="presParOf" srcId="{60E2A3CF-D100-49BC-AAF9-52004C3620D4}" destId="{D3C6666C-78B5-47E9-BFC0-8BFA6F339205}" srcOrd="0" destOrd="0" presId="urn:microsoft.com/office/officeart/2005/8/layout/radial1"/>
    <dgm:cxn modelId="{871A2397-EB06-469E-BB81-05351604A323}" type="presParOf" srcId="{60E2A3CF-D100-49BC-AAF9-52004C3620D4}" destId="{54C62D28-7CFD-4F56-8A94-9A835A22014F}" srcOrd="1" destOrd="0" presId="urn:microsoft.com/office/officeart/2005/8/layout/radial1"/>
    <dgm:cxn modelId="{44C3C3DA-EBA1-402E-91CC-DA6B6A16DE32}" type="presParOf" srcId="{54C62D28-7CFD-4F56-8A94-9A835A22014F}" destId="{ABB43B1D-DD1D-4C97-8CC6-7A328E346AB7}" srcOrd="0" destOrd="0" presId="urn:microsoft.com/office/officeart/2005/8/layout/radial1"/>
    <dgm:cxn modelId="{3761817E-104C-438D-8235-F8B642D34DF7}" type="presParOf" srcId="{60E2A3CF-D100-49BC-AAF9-52004C3620D4}" destId="{53DFC58D-75ED-4110-B957-4B2D6339C86B}" srcOrd="2" destOrd="0" presId="urn:microsoft.com/office/officeart/2005/8/layout/radial1"/>
    <dgm:cxn modelId="{20F048BA-CCE5-4ABB-B879-1CADB95759D8}" type="presParOf" srcId="{60E2A3CF-D100-49BC-AAF9-52004C3620D4}" destId="{75A6974E-AF2B-48A8-B62F-322F441E7536}" srcOrd="3" destOrd="0" presId="urn:microsoft.com/office/officeart/2005/8/layout/radial1"/>
    <dgm:cxn modelId="{736ABE60-4349-4CF6-973A-DC2437089669}" type="presParOf" srcId="{75A6974E-AF2B-48A8-B62F-322F441E7536}" destId="{DB99FE87-BF1A-4F9C-A872-6367E3511692}" srcOrd="0" destOrd="0" presId="urn:microsoft.com/office/officeart/2005/8/layout/radial1"/>
    <dgm:cxn modelId="{EA162C05-BC8B-4131-9144-BD5830B85DD3}" type="presParOf" srcId="{60E2A3CF-D100-49BC-AAF9-52004C3620D4}" destId="{6AA47690-65D3-42AA-9EB0-58F7740F36AC}" srcOrd="4" destOrd="0" presId="urn:microsoft.com/office/officeart/2005/8/layout/radial1"/>
    <dgm:cxn modelId="{F8C4943D-6C57-4197-8B3A-4AFAC2DFF6E6}" type="presParOf" srcId="{60E2A3CF-D100-49BC-AAF9-52004C3620D4}" destId="{9D9D2F4B-632F-4F7D-B040-CB041CA56AB2}" srcOrd="5" destOrd="0" presId="urn:microsoft.com/office/officeart/2005/8/layout/radial1"/>
    <dgm:cxn modelId="{D4B10914-76A3-4A30-A0AC-BF97F9601847}" type="presParOf" srcId="{9D9D2F4B-632F-4F7D-B040-CB041CA56AB2}" destId="{C78FF0F1-6E20-4C5D-91A0-236E4DDFD65C}" srcOrd="0" destOrd="0" presId="urn:microsoft.com/office/officeart/2005/8/layout/radial1"/>
    <dgm:cxn modelId="{15E4F739-8505-46E5-A8AD-43A7D6C976FC}" type="presParOf" srcId="{60E2A3CF-D100-49BC-AAF9-52004C3620D4}" destId="{5ADD4EC4-41DE-4C08-A508-4EDBADE8E8A6}" srcOrd="6" destOrd="0" presId="urn:microsoft.com/office/officeart/2005/8/layout/radial1"/>
    <dgm:cxn modelId="{BF63F8B0-C139-4AF9-AFBD-9211AC2242C8}" type="presParOf" srcId="{60E2A3CF-D100-49BC-AAF9-52004C3620D4}" destId="{E6BDC652-3160-4819-B9B2-FEC971B993B7}" srcOrd="7" destOrd="0" presId="urn:microsoft.com/office/officeart/2005/8/layout/radial1"/>
    <dgm:cxn modelId="{25DE7CA8-4B7A-4203-AA0B-08DF79E6D16E}" type="presParOf" srcId="{E6BDC652-3160-4819-B9B2-FEC971B993B7}" destId="{33E00609-34F1-48B0-83E7-0926CE732E52}" srcOrd="0" destOrd="0" presId="urn:microsoft.com/office/officeart/2005/8/layout/radial1"/>
    <dgm:cxn modelId="{D05762FE-8805-4A6C-BEA2-BC72B57B8FD6}" type="presParOf" srcId="{60E2A3CF-D100-49BC-AAF9-52004C3620D4}" destId="{8ABE9D13-A842-43D8-87C9-D9F15424DDF9}" srcOrd="8" destOrd="0" presId="urn:microsoft.com/office/officeart/2005/8/layout/radial1"/>
    <dgm:cxn modelId="{85B1B832-99E8-4FB1-A6F5-F6FE39500925}" type="presParOf" srcId="{60E2A3CF-D100-49BC-AAF9-52004C3620D4}" destId="{A2ACE0F4-046B-4F08-8709-69CA79F4C89E}" srcOrd="9" destOrd="0" presId="urn:microsoft.com/office/officeart/2005/8/layout/radial1"/>
    <dgm:cxn modelId="{A15128B1-BF46-4067-8915-0410389C023C}" type="presParOf" srcId="{A2ACE0F4-046B-4F08-8709-69CA79F4C89E}" destId="{CCC84C6A-3E1B-4CEC-A9A1-9B7FA4E9D0A7}" srcOrd="0" destOrd="0" presId="urn:microsoft.com/office/officeart/2005/8/layout/radial1"/>
    <dgm:cxn modelId="{7AC8898D-3737-4D7D-BDAE-3D4EDA624A2F}" type="presParOf" srcId="{60E2A3CF-D100-49BC-AAF9-52004C3620D4}" destId="{97792C5E-4A93-4290-8C9D-FA1061043D62}" srcOrd="10" destOrd="0" presId="urn:microsoft.com/office/officeart/2005/8/layout/radial1"/>
    <dgm:cxn modelId="{0108CFC6-FDDB-4F64-9B21-DD8F9F88FEFF}" type="presParOf" srcId="{60E2A3CF-D100-49BC-AAF9-52004C3620D4}" destId="{9C46A8B3-71EC-444F-85D3-8997160FCD3C}" srcOrd="11" destOrd="0" presId="urn:microsoft.com/office/officeart/2005/8/layout/radial1"/>
    <dgm:cxn modelId="{8569B871-02B4-435B-8B5D-3373DDB95729}" type="presParOf" srcId="{9C46A8B3-71EC-444F-85D3-8997160FCD3C}" destId="{1913FE24-049B-4B1B-8C5F-00F0C276BAA0}" srcOrd="0" destOrd="0" presId="urn:microsoft.com/office/officeart/2005/8/layout/radial1"/>
    <dgm:cxn modelId="{4BF98472-8FCE-49CA-88DD-5D93D62E3BF7}" type="presParOf" srcId="{60E2A3CF-D100-49BC-AAF9-52004C3620D4}" destId="{1F2EF210-9D50-496E-A8E4-7427AC684DD8}" srcOrd="12" destOrd="0" presId="urn:microsoft.com/office/officeart/2005/8/layout/radial1"/>
    <dgm:cxn modelId="{7872C01E-2812-431B-A2C3-DEE3A7AD1C76}" type="presParOf" srcId="{60E2A3CF-D100-49BC-AAF9-52004C3620D4}" destId="{CE4A0702-E798-497B-948A-72DF8FDBAB01}" srcOrd="13" destOrd="0" presId="urn:microsoft.com/office/officeart/2005/8/layout/radial1"/>
    <dgm:cxn modelId="{3018C36F-0D4F-4735-8BBE-28AFBB128ABD}" type="presParOf" srcId="{CE4A0702-E798-497B-948A-72DF8FDBAB01}" destId="{F071D630-02C8-4A26-808B-9E58A9C366FD}" srcOrd="0" destOrd="0" presId="urn:microsoft.com/office/officeart/2005/8/layout/radial1"/>
    <dgm:cxn modelId="{F76AD0BB-B8B8-4BBF-8D42-1D5F247FEBF7}" type="presParOf" srcId="{60E2A3CF-D100-49BC-AAF9-52004C3620D4}" destId="{32748810-C689-4766-BE49-2421B0D15F92}" srcOrd="14" destOrd="0" presId="urn:microsoft.com/office/officeart/2005/8/layout/radial1"/>
    <dgm:cxn modelId="{CFBB1FBF-CD15-4305-850B-A2774A9A4C4C}" type="presParOf" srcId="{60E2A3CF-D100-49BC-AAF9-52004C3620D4}" destId="{C707F05A-E59E-4D98-ABFF-6A3EF5C200A8}" srcOrd="15" destOrd="0" presId="urn:microsoft.com/office/officeart/2005/8/layout/radial1"/>
    <dgm:cxn modelId="{7CF15513-AEF1-4F80-A8AD-34639294E6B6}" type="presParOf" srcId="{C707F05A-E59E-4D98-ABFF-6A3EF5C200A8}" destId="{6DB8B2A3-E475-4388-880A-04FD7F8416DE}" srcOrd="0" destOrd="0" presId="urn:microsoft.com/office/officeart/2005/8/layout/radial1"/>
    <dgm:cxn modelId="{ACF60CC4-BD38-4043-A281-FD4CBBA89956}" type="presParOf" srcId="{60E2A3CF-D100-49BC-AAF9-52004C3620D4}" destId="{04BC9DE4-EE01-4D5D-8DC0-AABB37FF5058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941A5-2744-47FA-893D-150BC9BC2C1D}" type="doc">
      <dgm:prSet loTypeId="urn:microsoft.com/office/officeart/2005/8/layout/radial1" loCatId="cycle" qsTypeId="urn:microsoft.com/office/officeart/2005/8/quickstyle/simple1#3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B35904ED-B075-4AE9-836B-F47CA1C674A2}">
      <dgm:prSet phldrT="[Tekst]"/>
      <dgm:spPr/>
      <dgm:t>
        <a:bodyPr/>
        <a:lstStyle/>
        <a:p>
          <a:r>
            <a:rPr lang="pl-PL" dirty="0" smtClean="0"/>
            <a:t>Uzdolnienia</a:t>
          </a:r>
          <a:endParaRPr lang="pl-PL" dirty="0"/>
        </a:p>
      </dgm:t>
    </dgm:pt>
    <dgm:pt modelId="{779064CB-AB8B-4F43-9854-41947DA969E2}" type="parTrans" cxnId="{E35CBE01-C30D-4387-AA8C-8BD4CEDDE6DF}">
      <dgm:prSet/>
      <dgm:spPr/>
      <dgm:t>
        <a:bodyPr/>
        <a:lstStyle/>
        <a:p>
          <a:endParaRPr lang="pl-PL"/>
        </a:p>
      </dgm:t>
    </dgm:pt>
    <dgm:pt modelId="{D5D7A781-FE4A-43BF-B053-7C5E00323BF5}" type="sibTrans" cxnId="{E35CBE01-C30D-4387-AA8C-8BD4CEDDE6DF}">
      <dgm:prSet/>
      <dgm:spPr/>
      <dgm:t>
        <a:bodyPr/>
        <a:lstStyle/>
        <a:p>
          <a:endParaRPr lang="pl-PL"/>
        </a:p>
      </dgm:t>
    </dgm:pt>
    <dgm:pt modelId="{1F6F6870-62B5-4B38-9F39-AD0D2C64C286}">
      <dgm:prSet phldrT="[Tekst]"/>
      <dgm:spPr/>
      <dgm:t>
        <a:bodyPr/>
        <a:lstStyle/>
        <a:p>
          <a:r>
            <a:rPr lang="pl-PL" dirty="0" smtClean="0"/>
            <a:t>językowe</a:t>
          </a:r>
          <a:endParaRPr lang="pl-PL" dirty="0"/>
        </a:p>
      </dgm:t>
    </dgm:pt>
    <dgm:pt modelId="{A4C8ED35-8B03-43F4-9DA4-27225D3E9BAB}" type="parTrans" cxnId="{48CCD7F8-9C36-4F3C-A92B-650E68EB96F0}">
      <dgm:prSet/>
      <dgm:spPr/>
      <dgm:t>
        <a:bodyPr/>
        <a:lstStyle/>
        <a:p>
          <a:endParaRPr lang="pl-PL"/>
        </a:p>
      </dgm:t>
    </dgm:pt>
    <dgm:pt modelId="{E029E2F2-6777-4481-8BD8-10180FC696FA}" type="sibTrans" cxnId="{48CCD7F8-9C36-4F3C-A92B-650E68EB96F0}">
      <dgm:prSet/>
      <dgm:spPr/>
      <dgm:t>
        <a:bodyPr/>
        <a:lstStyle/>
        <a:p>
          <a:endParaRPr lang="pl-PL"/>
        </a:p>
      </dgm:t>
    </dgm:pt>
    <dgm:pt modelId="{4127A17F-B446-4779-B07B-28A1262F9BDC}">
      <dgm:prSet phldrT="[Tekst]"/>
      <dgm:spPr/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inter-</a:t>
          </a:r>
          <a:br>
            <a:rPr lang="pl-PL" dirty="0" smtClean="0">
              <a:solidFill>
                <a:schemeClr val="bg1"/>
              </a:solidFill>
            </a:rPr>
          </a:br>
          <a:r>
            <a:rPr lang="pl-PL" dirty="0" smtClean="0">
              <a:solidFill>
                <a:schemeClr val="bg1"/>
              </a:solidFill>
            </a:rPr>
            <a:t>personalne</a:t>
          </a:r>
          <a:endParaRPr lang="pl-PL" dirty="0">
            <a:solidFill>
              <a:schemeClr val="bg1"/>
            </a:solidFill>
          </a:endParaRPr>
        </a:p>
      </dgm:t>
    </dgm:pt>
    <dgm:pt modelId="{E656C0B4-23E9-4BE0-BBF6-E5AEA5D62C33}" type="parTrans" cxnId="{967A7CDB-F0B5-4EE9-908A-419AB865823D}">
      <dgm:prSet/>
      <dgm:spPr/>
      <dgm:t>
        <a:bodyPr/>
        <a:lstStyle/>
        <a:p>
          <a:endParaRPr lang="pl-PL"/>
        </a:p>
      </dgm:t>
    </dgm:pt>
    <dgm:pt modelId="{0EDF5C41-E981-4403-BCFD-2A5BBD4B75F6}" type="sibTrans" cxnId="{967A7CDB-F0B5-4EE9-908A-419AB865823D}">
      <dgm:prSet/>
      <dgm:spPr/>
      <dgm:t>
        <a:bodyPr/>
        <a:lstStyle/>
        <a:p>
          <a:endParaRPr lang="pl-PL"/>
        </a:p>
      </dgm:t>
    </dgm:pt>
    <dgm:pt modelId="{5ABD4B49-D58D-4A6F-8383-C34FAD565769}">
      <dgm:prSet phldrT="[Tekst]"/>
      <dgm:spPr/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techniczne</a:t>
          </a:r>
          <a:endParaRPr lang="pl-PL" dirty="0">
            <a:solidFill>
              <a:schemeClr val="bg1"/>
            </a:solidFill>
          </a:endParaRPr>
        </a:p>
      </dgm:t>
    </dgm:pt>
    <dgm:pt modelId="{A8801DB8-166F-4ED8-90A7-EB3B2A7F9E4F}" type="parTrans" cxnId="{89C10A6F-D7C3-45F4-83B7-5D3AF3115362}">
      <dgm:prSet/>
      <dgm:spPr/>
      <dgm:t>
        <a:bodyPr/>
        <a:lstStyle/>
        <a:p>
          <a:endParaRPr lang="pl-PL"/>
        </a:p>
      </dgm:t>
    </dgm:pt>
    <dgm:pt modelId="{E7D457A7-8B27-4C28-8E70-9A5B6FF3AF6D}" type="sibTrans" cxnId="{89C10A6F-D7C3-45F4-83B7-5D3AF3115362}">
      <dgm:prSet/>
      <dgm:spPr/>
      <dgm:t>
        <a:bodyPr/>
        <a:lstStyle/>
        <a:p>
          <a:endParaRPr lang="pl-PL"/>
        </a:p>
      </dgm:t>
    </dgm:pt>
    <dgm:pt modelId="{12A02266-C683-4C02-9877-A24F2F17051F}">
      <dgm:prSet phldrT="[Tekst]"/>
      <dgm:spPr/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praktyczno-porządkowe</a:t>
          </a:r>
          <a:endParaRPr lang="pl-PL" dirty="0">
            <a:solidFill>
              <a:schemeClr val="bg1"/>
            </a:solidFill>
          </a:endParaRPr>
        </a:p>
      </dgm:t>
    </dgm:pt>
    <dgm:pt modelId="{5F691BD3-3A21-45C6-8AF8-0B7E5467CC89}" type="parTrans" cxnId="{6A4DA7AC-C41C-4A96-86C1-DB6D929C06A6}">
      <dgm:prSet/>
      <dgm:spPr/>
      <dgm:t>
        <a:bodyPr/>
        <a:lstStyle/>
        <a:p>
          <a:endParaRPr lang="pl-PL"/>
        </a:p>
      </dgm:t>
    </dgm:pt>
    <dgm:pt modelId="{E9EB8476-D1F7-4FA7-973E-89BD5DD8E2A4}" type="sibTrans" cxnId="{6A4DA7AC-C41C-4A96-86C1-DB6D929C06A6}">
      <dgm:prSet/>
      <dgm:spPr/>
      <dgm:t>
        <a:bodyPr/>
        <a:lstStyle/>
        <a:p>
          <a:endParaRPr lang="pl-PL"/>
        </a:p>
      </dgm:t>
    </dgm:pt>
    <dgm:pt modelId="{C61C121A-D0E2-45DB-B535-0B6C2D2C53B0}">
      <dgm:prSet/>
      <dgm:spPr/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artystyczne</a:t>
          </a:r>
          <a:endParaRPr lang="pl-PL" dirty="0">
            <a:solidFill>
              <a:schemeClr val="bg1"/>
            </a:solidFill>
          </a:endParaRPr>
        </a:p>
      </dgm:t>
    </dgm:pt>
    <dgm:pt modelId="{26D4974B-D197-46B8-8A2E-24185C3A6D10}" type="parTrans" cxnId="{97FB610B-444F-4828-97C3-C2D6B6B09198}">
      <dgm:prSet/>
      <dgm:spPr/>
      <dgm:t>
        <a:bodyPr/>
        <a:lstStyle/>
        <a:p>
          <a:endParaRPr lang="pl-PL"/>
        </a:p>
      </dgm:t>
    </dgm:pt>
    <dgm:pt modelId="{A4B10DF0-2743-4729-978D-EE6CD41C5B60}" type="sibTrans" cxnId="{97FB610B-444F-4828-97C3-C2D6B6B09198}">
      <dgm:prSet/>
      <dgm:spPr/>
      <dgm:t>
        <a:bodyPr/>
        <a:lstStyle/>
        <a:p>
          <a:endParaRPr lang="pl-PL"/>
        </a:p>
      </dgm:t>
    </dgm:pt>
    <dgm:pt modelId="{F4600414-9696-41B9-A250-AC97F1E133CE}">
      <dgm:prSet/>
      <dgm:spPr/>
      <dgm:t>
        <a:bodyPr/>
        <a:lstStyle/>
        <a:p>
          <a:r>
            <a:rPr lang="pl-PL" dirty="0" smtClean="0"/>
            <a:t>poznawcze</a:t>
          </a:r>
          <a:endParaRPr lang="pl-PL" dirty="0"/>
        </a:p>
      </dgm:t>
    </dgm:pt>
    <dgm:pt modelId="{A0C5C48D-CFB8-43DF-8903-C807AF20FB26}" type="parTrans" cxnId="{8D10A105-5AA5-417E-93AB-2332AF38FB84}">
      <dgm:prSet/>
      <dgm:spPr/>
      <dgm:t>
        <a:bodyPr/>
        <a:lstStyle/>
        <a:p>
          <a:endParaRPr lang="pl-PL"/>
        </a:p>
      </dgm:t>
    </dgm:pt>
    <dgm:pt modelId="{246B9A91-FDEB-459E-A4BE-71FBCBD851A9}" type="sibTrans" cxnId="{8D10A105-5AA5-417E-93AB-2332AF38FB84}">
      <dgm:prSet/>
      <dgm:spPr/>
      <dgm:t>
        <a:bodyPr/>
        <a:lstStyle/>
        <a:p>
          <a:endParaRPr lang="pl-PL"/>
        </a:p>
      </dgm:t>
    </dgm:pt>
    <dgm:pt modelId="{FBBA0246-FC53-457E-9E05-BA9113B95715}" type="pres">
      <dgm:prSet presAssocID="{BFD941A5-2744-47FA-893D-150BC9BC2C1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92DE9FC-B6BC-41E5-BF7A-45342199DFA6}" type="pres">
      <dgm:prSet presAssocID="{B35904ED-B075-4AE9-836B-F47CA1C674A2}" presName="centerShape" presStyleLbl="node0" presStyleIdx="0" presStyleCnt="1"/>
      <dgm:spPr/>
      <dgm:t>
        <a:bodyPr/>
        <a:lstStyle/>
        <a:p>
          <a:endParaRPr lang="pl-PL"/>
        </a:p>
      </dgm:t>
    </dgm:pt>
    <dgm:pt modelId="{8CF9FA92-1A30-45C6-A1E7-A7B566CFB163}" type="pres">
      <dgm:prSet presAssocID="{A4C8ED35-8B03-43F4-9DA4-27225D3E9BAB}" presName="Name9" presStyleLbl="parChTrans1D2" presStyleIdx="0" presStyleCnt="6"/>
      <dgm:spPr/>
      <dgm:t>
        <a:bodyPr/>
        <a:lstStyle/>
        <a:p>
          <a:endParaRPr lang="pl-PL"/>
        </a:p>
      </dgm:t>
    </dgm:pt>
    <dgm:pt modelId="{32D4DA78-91E8-4E79-8022-605327927AE6}" type="pres">
      <dgm:prSet presAssocID="{A4C8ED35-8B03-43F4-9DA4-27225D3E9BAB}" presName="connTx" presStyleLbl="parChTrans1D2" presStyleIdx="0" presStyleCnt="6"/>
      <dgm:spPr/>
      <dgm:t>
        <a:bodyPr/>
        <a:lstStyle/>
        <a:p>
          <a:endParaRPr lang="pl-PL"/>
        </a:p>
      </dgm:t>
    </dgm:pt>
    <dgm:pt modelId="{A46EFC9D-7FF9-4F02-AE4D-9913D0401208}" type="pres">
      <dgm:prSet presAssocID="{1F6F6870-62B5-4B38-9F39-AD0D2C64C28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FCD9DC-7AEF-4A76-BC4D-51DFAF3FB194}" type="pres">
      <dgm:prSet presAssocID="{E656C0B4-23E9-4BE0-BBF6-E5AEA5D62C33}" presName="Name9" presStyleLbl="parChTrans1D2" presStyleIdx="1" presStyleCnt="6"/>
      <dgm:spPr/>
      <dgm:t>
        <a:bodyPr/>
        <a:lstStyle/>
        <a:p>
          <a:endParaRPr lang="pl-PL"/>
        </a:p>
      </dgm:t>
    </dgm:pt>
    <dgm:pt modelId="{F5C55B47-C151-4BC5-9597-809FBDC4D32A}" type="pres">
      <dgm:prSet presAssocID="{E656C0B4-23E9-4BE0-BBF6-E5AEA5D62C33}" presName="connTx" presStyleLbl="parChTrans1D2" presStyleIdx="1" presStyleCnt="6"/>
      <dgm:spPr/>
      <dgm:t>
        <a:bodyPr/>
        <a:lstStyle/>
        <a:p>
          <a:endParaRPr lang="pl-PL"/>
        </a:p>
      </dgm:t>
    </dgm:pt>
    <dgm:pt modelId="{F9B3C6C9-FC15-4AFF-B138-F18EAFACDB88}" type="pres">
      <dgm:prSet presAssocID="{4127A17F-B446-4779-B07B-28A1262F9BD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45BB0D-7136-4B3E-832A-84488638F53C}" type="pres">
      <dgm:prSet presAssocID="{A8801DB8-166F-4ED8-90A7-EB3B2A7F9E4F}" presName="Name9" presStyleLbl="parChTrans1D2" presStyleIdx="2" presStyleCnt="6"/>
      <dgm:spPr/>
      <dgm:t>
        <a:bodyPr/>
        <a:lstStyle/>
        <a:p>
          <a:endParaRPr lang="pl-PL"/>
        </a:p>
      </dgm:t>
    </dgm:pt>
    <dgm:pt modelId="{4F656C19-91FA-47E6-8DEC-3EDFADB408EF}" type="pres">
      <dgm:prSet presAssocID="{A8801DB8-166F-4ED8-90A7-EB3B2A7F9E4F}" presName="connTx" presStyleLbl="parChTrans1D2" presStyleIdx="2" presStyleCnt="6"/>
      <dgm:spPr/>
      <dgm:t>
        <a:bodyPr/>
        <a:lstStyle/>
        <a:p>
          <a:endParaRPr lang="pl-PL"/>
        </a:p>
      </dgm:t>
    </dgm:pt>
    <dgm:pt modelId="{C446E9FC-F49A-479C-A349-6F2D841865A9}" type="pres">
      <dgm:prSet presAssocID="{5ABD4B49-D58D-4A6F-8383-C34FAD56576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B2D2B4-D92A-4570-854D-27963AE5893D}" type="pres">
      <dgm:prSet presAssocID="{5F691BD3-3A21-45C6-8AF8-0B7E5467CC89}" presName="Name9" presStyleLbl="parChTrans1D2" presStyleIdx="3" presStyleCnt="6"/>
      <dgm:spPr/>
      <dgm:t>
        <a:bodyPr/>
        <a:lstStyle/>
        <a:p>
          <a:endParaRPr lang="pl-PL"/>
        </a:p>
      </dgm:t>
    </dgm:pt>
    <dgm:pt modelId="{648BDC5F-69E9-4777-A248-15F78885C19C}" type="pres">
      <dgm:prSet presAssocID="{5F691BD3-3A21-45C6-8AF8-0B7E5467CC89}" presName="connTx" presStyleLbl="parChTrans1D2" presStyleIdx="3" presStyleCnt="6"/>
      <dgm:spPr/>
      <dgm:t>
        <a:bodyPr/>
        <a:lstStyle/>
        <a:p>
          <a:endParaRPr lang="pl-PL"/>
        </a:p>
      </dgm:t>
    </dgm:pt>
    <dgm:pt modelId="{227181D2-9460-4570-B8FD-A8F698FBF388}" type="pres">
      <dgm:prSet presAssocID="{12A02266-C683-4C02-9877-A24F2F17051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6F7E4D-728A-4D4C-B788-49C860DEF627}" type="pres">
      <dgm:prSet presAssocID="{26D4974B-D197-46B8-8A2E-24185C3A6D10}" presName="Name9" presStyleLbl="parChTrans1D2" presStyleIdx="4" presStyleCnt="6"/>
      <dgm:spPr/>
      <dgm:t>
        <a:bodyPr/>
        <a:lstStyle/>
        <a:p>
          <a:endParaRPr lang="pl-PL"/>
        </a:p>
      </dgm:t>
    </dgm:pt>
    <dgm:pt modelId="{972312DF-8550-45B3-AD67-9C5CB1E1B863}" type="pres">
      <dgm:prSet presAssocID="{26D4974B-D197-46B8-8A2E-24185C3A6D10}" presName="connTx" presStyleLbl="parChTrans1D2" presStyleIdx="4" presStyleCnt="6"/>
      <dgm:spPr/>
      <dgm:t>
        <a:bodyPr/>
        <a:lstStyle/>
        <a:p>
          <a:endParaRPr lang="pl-PL"/>
        </a:p>
      </dgm:t>
    </dgm:pt>
    <dgm:pt modelId="{A8B71BFD-A2CA-44BA-A4FF-FC8B19E07591}" type="pres">
      <dgm:prSet presAssocID="{C61C121A-D0E2-45DB-B535-0B6C2D2C53B0}" presName="node" presStyleLbl="node1" presStyleIdx="4" presStyleCnt="6" custRadScaleRad="101526" custRadScaleInc="135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734691-7061-4C8B-9C21-AF3EEE700BA7}" type="pres">
      <dgm:prSet presAssocID="{A0C5C48D-CFB8-43DF-8903-C807AF20FB26}" presName="Name9" presStyleLbl="parChTrans1D2" presStyleIdx="5" presStyleCnt="6"/>
      <dgm:spPr/>
      <dgm:t>
        <a:bodyPr/>
        <a:lstStyle/>
        <a:p>
          <a:endParaRPr lang="pl-PL"/>
        </a:p>
      </dgm:t>
    </dgm:pt>
    <dgm:pt modelId="{0ABC6A36-CA1C-4B0F-A0B6-7B61FF873354}" type="pres">
      <dgm:prSet presAssocID="{A0C5C48D-CFB8-43DF-8903-C807AF20FB26}" presName="connTx" presStyleLbl="parChTrans1D2" presStyleIdx="5" presStyleCnt="6"/>
      <dgm:spPr/>
      <dgm:t>
        <a:bodyPr/>
        <a:lstStyle/>
        <a:p>
          <a:endParaRPr lang="pl-PL"/>
        </a:p>
      </dgm:t>
    </dgm:pt>
    <dgm:pt modelId="{530F1DAE-4F0A-4DE5-81F7-07A1448DC927}" type="pres">
      <dgm:prSet presAssocID="{F4600414-9696-41B9-A250-AC97F1E133C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A66F31B-3EE0-4805-85C7-6E037D816E0F}" type="presOf" srcId="{A8801DB8-166F-4ED8-90A7-EB3B2A7F9E4F}" destId="{4F656C19-91FA-47E6-8DEC-3EDFADB408EF}" srcOrd="1" destOrd="0" presId="urn:microsoft.com/office/officeart/2005/8/layout/radial1"/>
    <dgm:cxn modelId="{57FA4192-CF0E-4FCA-9C21-95C4135169A0}" type="presOf" srcId="{A8801DB8-166F-4ED8-90A7-EB3B2A7F9E4F}" destId="{7C45BB0D-7136-4B3E-832A-84488638F53C}" srcOrd="0" destOrd="0" presId="urn:microsoft.com/office/officeart/2005/8/layout/radial1"/>
    <dgm:cxn modelId="{48CCD7F8-9C36-4F3C-A92B-650E68EB96F0}" srcId="{B35904ED-B075-4AE9-836B-F47CA1C674A2}" destId="{1F6F6870-62B5-4B38-9F39-AD0D2C64C286}" srcOrd="0" destOrd="0" parTransId="{A4C8ED35-8B03-43F4-9DA4-27225D3E9BAB}" sibTransId="{E029E2F2-6777-4481-8BD8-10180FC696FA}"/>
    <dgm:cxn modelId="{0866A9D4-9A3C-4D1D-832E-6567FB30045A}" type="presOf" srcId="{E656C0B4-23E9-4BE0-BBF6-E5AEA5D62C33}" destId="{F7FCD9DC-7AEF-4A76-BC4D-51DFAF3FB194}" srcOrd="0" destOrd="0" presId="urn:microsoft.com/office/officeart/2005/8/layout/radial1"/>
    <dgm:cxn modelId="{4D24E240-B6C5-45AE-B2E0-52DD06D5306C}" type="presOf" srcId="{26D4974B-D197-46B8-8A2E-24185C3A6D10}" destId="{972312DF-8550-45B3-AD67-9C5CB1E1B863}" srcOrd="1" destOrd="0" presId="urn:microsoft.com/office/officeart/2005/8/layout/radial1"/>
    <dgm:cxn modelId="{9ACF9FF0-151D-4D87-A7AF-91D66473CE76}" type="presOf" srcId="{A4C8ED35-8B03-43F4-9DA4-27225D3E9BAB}" destId="{8CF9FA92-1A30-45C6-A1E7-A7B566CFB163}" srcOrd="0" destOrd="0" presId="urn:microsoft.com/office/officeart/2005/8/layout/radial1"/>
    <dgm:cxn modelId="{4E79DC53-5646-4949-A217-57B4E8F73055}" type="presOf" srcId="{4127A17F-B446-4779-B07B-28A1262F9BDC}" destId="{F9B3C6C9-FC15-4AFF-B138-F18EAFACDB88}" srcOrd="0" destOrd="0" presId="urn:microsoft.com/office/officeart/2005/8/layout/radial1"/>
    <dgm:cxn modelId="{47952C18-357D-4D36-8E2C-AEC214B9B702}" type="presOf" srcId="{5F691BD3-3A21-45C6-8AF8-0B7E5467CC89}" destId="{89B2D2B4-D92A-4570-854D-27963AE5893D}" srcOrd="0" destOrd="0" presId="urn:microsoft.com/office/officeart/2005/8/layout/radial1"/>
    <dgm:cxn modelId="{8333EFF0-C4C5-4F58-B95C-9FCBA9B52344}" type="presOf" srcId="{5ABD4B49-D58D-4A6F-8383-C34FAD565769}" destId="{C446E9FC-F49A-479C-A349-6F2D841865A9}" srcOrd="0" destOrd="0" presId="urn:microsoft.com/office/officeart/2005/8/layout/radial1"/>
    <dgm:cxn modelId="{929F7C10-6890-4C63-84A4-1E5832BB69BB}" type="presOf" srcId="{A0C5C48D-CFB8-43DF-8903-C807AF20FB26}" destId="{0ABC6A36-CA1C-4B0F-A0B6-7B61FF873354}" srcOrd="1" destOrd="0" presId="urn:microsoft.com/office/officeart/2005/8/layout/radial1"/>
    <dgm:cxn modelId="{C19A9FCB-0D5D-48CD-92A9-5BCA5B26F730}" type="presOf" srcId="{1F6F6870-62B5-4B38-9F39-AD0D2C64C286}" destId="{A46EFC9D-7FF9-4F02-AE4D-9913D0401208}" srcOrd="0" destOrd="0" presId="urn:microsoft.com/office/officeart/2005/8/layout/radial1"/>
    <dgm:cxn modelId="{52256385-3C55-42E9-81E1-84356288DED0}" type="presOf" srcId="{F4600414-9696-41B9-A250-AC97F1E133CE}" destId="{530F1DAE-4F0A-4DE5-81F7-07A1448DC927}" srcOrd="0" destOrd="0" presId="urn:microsoft.com/office/officeart/2005/8/layout/radial1"/>
    <dgm:cxn modelId="{E35CBE01-C30D-4387-AA8C-8BD4CEDDE6DF}" srcId="{BFD941A5-2744-47FA-893D-150BC9BC2C1D}" destId="{B35904ED-B075-4AE9-836B-F47CA1C674A2}" srcOrd="0" destOrd="0" parTransId="{779064CB-AB8B-4F43-9854-41947DA969E2}" sibTransId="{D5D7A781-FE4A-43BF-B053-7C5E00323BF5}"/>
    <dgm:cxn modelId="{6A4DA7AC-C41C-4A96-86C1-DB6D929C06A6}" srcId="{B35904ED-B075-4AE9-836B-F47CA1C674A2}" destId="{12A02266-C683-4C02-9877-A24F2F17051F}" srcOrd="3" destOrd="0" parTransId="{5F691BD3-3A21-45C6-8AF8-0B7E5467CC89}" sibTransId="{E9EB8476-D1F7-4FA7-973E-89BD5DD8E2A4}"/>
    <dgm:cxn modelId="{F49CE60F-B9DC-436A-86C5-C9E65CFCE7C5}" type="presOf" srcId="{12A02266-C683-4C02-9877-A24F2F17051F}" destId="{227181D2-9460-4570-B8FD-A8F698FBF388}" srcOrd="0" destOrd="0" presId="urn:microsoft.com/office/officeart/2005/8/layout/radial1"/>
    <dgm:cxn modelId="{8D10A105-5AA5-417E-93AB-2332AF38FB84}" srcId="{B35904ED-B075-4AE9-836B-F47CA1C674A2}" destId="{F4600414-9696-41B9-A250-AC97F1E133CE}" srcOrd="5" destOrd="0" parTransId="{A0C5C48D-CFB8-43DF-8903-C807AF20FB26}" sibTransId="{246B9A91-FDEB-459E-A4BE-71FBCBD851A9}"/>
    <dgm:cxn modelId="{DA8D289F-C426-4DE2-B47C-B325B4B5B29C}" type="presOf" srcId="{BFD941A5-2744-47FA-893D-150BC9BC2C1D}" destId="{FBBA0246-FC53-457E-9E05-BA9113B95715}" srcOrd="0" destOrd="0" presId="urn:microsoft.com/office/officeart/2005/8/layout/radial1"/>
    <dgm:cxn modelId="{05A3679A-BA2E-4BF9-A921-8D1CC0D647EE}" type="presOf" srcId="{E656C0B4-23E9-4BE0-BBF6-E5AEA5D62C33}" destId="{F5C55B47-C151-4BC5-9597-809FBDC4D32A}" srcOrd="1" destOrd="0" presId="urn:microsoft.com/office/officeart/2005/8/layout/radial1"/>
    <dgm:cxn modelId="{AB606A32-D363-436C-B418-2159BA18F3AD}" type="presOf" srcId="{A4C8ED35-8B03-43F4-9DA4-27225D3E9BAB}" destId="{32D4DA78-91E8-4E79-8022-605327927AE6}" srcOrd="1" destOrd="0" presId="urn:microsoft.com/office/officeart/2005/8/layout/radial1"/>
    <dgm:cxn modelId="{89C10A6F-D7C3-45F4-83B7-5D3AF3115362}" srcId="{B35904ED-B075-4AE9-836B-F47CA1C674A2}" destId="{5ABD4B49-D58D-4A6F-8383-C34FAD565769}" srcOrd="2" destOrd="0" parTransId="{A8801DB8-166F-4ED8-90A7-EB3B2A7F9E4F}" sibTransId="{E7D457A7-8B27-4C28-8E70-9A5B6FF3AF6D}"/>
    <dgm:cxn modelId="{C64515ED-17F1-4AE9-8056-E4D075735A79}" type="presOf" srcId="{26D4974B-D197-46B8-8A2E-24185C3A6D10}" destId="{4A6F7E4D-728A-4D4C-B788-49C860DEF627}" srcOrd="0" destOrd="0" presId="urn:microsoft.com/office/officeart/2005/8/layout/radial1"/>
    <dgm:cxn modelId="{FC979511-F360-4620-BFD6-3B845FF62C7D}" type="presOf" srcId="{B35904ED-B075-4AE9-836B-F47CA1C674A2}" destId="{292DE9FC-B6BC-41E5-BF7A-45342199DFA6}" srcOrd="0" destOrd="0" presId="urn:microsoft.com/office/officeart/2005/8/layout/radial1"/>
    <dgm:cxn modelId="{8356F88B-0B0F-45A3-930E-DC687D7D3990}" type="presOf" srcId="{C61C121A-D0E2-45DB-B535-0B6C2D2C53B0}" destId="{A8B71BFD-A2CA-44BA-A4FF-FC8B19E07591}" srcOrd="0" destOrd="0" presId="urn:microsoft.com/office/officeart/2005/8/layout/radial1"/>
    <dgm:cxn modelId="{97FB610B-444F-4828-97C3-C2D6B6B09198}" srcId="{B35904ED-B075-4AE9-836B-F47CA1C674A2}" destId="{C61C121A-D0E2-45DB-B535-0B6C2D2C53B0}" srcOrd="4" destOrd="0" parTransId="{26D4974B-D197-46B8-8A2E-24185C3A6D10}" sibTransId="{A4B10DF0-2743-4729-978D-EE6CD41C5B60}"/>
    <dgm:cxn modelId="{967A7CDB-F0B5-4EE9-908A-419AB865823D}" srcId="{B35904ED-B075-4AE9-836B-F47CA1C674A2}" destId="{4127A17F-B446-4779-B07B-28A1262F9BDC}" srcOrd="1" destOrd="0" parTransId="{E656C0B4-23E9-4BE0-BBF6-E5AEA5D62C33}" sibTransId="{0EDF5C41-E981-4403-BCFD-2A5BBD4B75F6}"/>
    <dgm:cxn modelId="{78B0E344-FDE1-44ED-BC6B-A4CF0191B88E}" type="presOf" srcId="{5F691BD3-3A21-45C6-8AF8-0B7E5467CC89}" destId="{648BDC5F-69E9-4777-A248-15F78885C19C}" srcOrd="1" destOrd="0" presId="urn:microsoft.com/office/officeart/2005/8/layout/radial1"/>
    <dgm:cxn modelId="{ED431F7B-6414-4E4D-BD87-BDFD46EED572}" type="presOf" srcId="{A0C5C48D-CFB8-43DF-8903-C807AF20FB26}" destId="{3D734691-7061-4C8B-9C21-AF3EEE700BA7}" srcOrd="0" destOrd="0" presId="urn:microsoft.com/office/officeart/2005/8/layout/radial1"/>
    <dgm:cxn modelId="{70FCDA85-B01D-4392-A75D-DDBE640A70A4}" type="presParOf" srcId="{FBBA0246-FC53-457E-9E05-BA9113B95715}" destId="{292DE9FC-B6BC-41E5-BF7A-45342199DFA6}" srcOrd="0" destOrd="0" presId="urn:microsoft.com/office/officeart/2005/8/layout/radial1"/>
    <dgm:cxn modelId="{0B04AFF5-412D-443F-92A1-4C278309444D}" type="presParOf" srcId="{FBBA0246-FC53-457E-9E05-BA9113B95715}" destId="{8CF9FA92-1A30-45C6-A1E7-A7B566CFB163}" srcOrd="1" destOrd="0" presId="urn:microsoft.com/office/officeart/2005/8/layout/radial1"/>
    <dgm:cxn modelId="{1362FFAC-9087-455E-B1A1-71020495FD06}" type="presParOf" srcId="{8CF9FA92-1A30-45C6-A1E7-A7B566CFB163}" destId="{32D4DA78-91E8-4E79-8022-605327927AE6}" srcOrd="0" destOrd="0" presId="urn:microsoft.com/office/officeart/2005/8/layout/radial1"/>
    <dgm:cxn modelId="{B9F168A1-0F96-4DE1-A8E3-C198F98A434A}" type="presParOf" srcId="{FBBA0246-FC53-457E-9E05-BA9113B95715}" destId="{A46EFC9D-7FF9-4F02-AE4D-9913D0401208}" srcOrd="2" destOrd="0" presId="urn:microsoft.com/office/officeart/2005/8/layout/radial1"/>
    <dgm:cxn modelId="{FEA9B04A-A601-4AED-B284-E54C528CC098}" type="presParOf" srcId="{FBBA0246-FC53-457E-9E05-BA9113B95715}" destId="{F7FCD9DC-7AEF-4A76-BC4D-51DFAF3FB194}" srcOrd="3" destOrd="0" presId="urn:microsoft.com/office/officeart/2005/8/layout/radial1"/>
    <dgm:cxn modelId="{4259AF19-016D-430B-94E8-37BF36931F63}" type="presParOf" srcId="{F7FCD9DC-7AEF-4A76-BC4D-51DFAF3FB194}" destId="{F5C55B47-C151-4BC5-9597-809FBDC4D32A}" srcOrd="0" destOrd="0" presId="urn:microsoft.com/office/officeart/2005/8/layout/radial1"/>
    <dgm:cxn modelId="{7E323895-75B7-44A4-89F3-7D43A1DD430E}" type="presParOf" srcId="{FBBA0246-FC53-457E-9E05-BA9113B95715}" destId="{F9B3C6C9-FC15-4AFF-B138-F18EAFACDB88}" srcOrd="4" destOrd="0" presId="urn:microsoft.com/office/officeart/2005/8/layout/radial1"/>
    <dgm:cxn modelId="{5802B0A4-BE72-4B44-882A-FC48FE82D997}" type="presParOf" srcId="{FBBA0246-FC53-457E-9E05-BA9113B95715}" destId="{7C45BB0D-7136-4B3E-832A-84488638F53C}" srcOrd="5" destOrd="0" presId="urn:microsoft.com/office/officeart/2005/8/layout/radial1"/>
    <dgm:cxn modelId="{502085BF-B3D8-4375-AC97-21E4672ED598}" type="presParOf" srcId="{7C45BB0D-7136-4B3E-832A-84488638F53C}" destId="{4F656C19-91FA-47E6-8DEC-3EDFADB408EF}" srcOrd="0" destOrd="0" presId="urn:microsoft.com/office/officeart/2005/8/layout/radial1"/>
    <dgm:cxn modelId="{E53B8717-2E3E-4DC2-AEDA-7C7E55DDEF88}" type="presParOf" srcId="{FBBA0246-FC53-457E-9E05-BA9113B95715}" destId="{C446E9FC-F49A-479C-A349-6F2D841865A9}" srcOrd="6" destOrd="0" presId="urn:microsoft.com/office/officeart/2005/8/layout/radial1"/>
    <dgm:cxn modelId="{0731F4D7-CB4E-4C47-8F79-01CF8785484C}" type="presParOf" srcId="{FBBA0246-FC53-457E-9E05-BA9113B95715}" destId="{89B2D2B4-D92A-4570-854D-27963AE5893D}" srcOrd="7" destOrd="0" presId="urn:microsoft.com/office/officeart/2005/8/layout/radial1"/>
    <dgm:cxn modelId="{0EA79A69-F45F-42FD-8765-0E4FA5EA8F6E}" type="presParOf" srcId="{89B2D2B4-D92A-4570-854D-27963AE5893D}" destId="{648BDC5F-69E9-4777-A248-15F78885C19C}" srcOrd="0" destOrd="0" presId="urn:microsoft.com/office/officeart/2005/8/layout/radial1"/>
    <dgm:cxn modelId="{38C5D5BB-21B5-4FDA-AEC7-2E2F12B42022}" type="presParOf" srcId="{FBBA0246-FC53-457E-9E05-BA9113B95715}" destId="{227181D2-9460-4570-B8FD-A8F698FBF388}" srcOrd="8" destOrd="0" presId="urn:microsoft.com/office/officeart/2005/8/layout/radial1"/>
    <dgm:cxn modelId="{47CB538E-2E73-4428-8461-D57F004644E2}" type="presParOf" srcId="{FBBA0246-FC53-457E-9E05-BA9113B95715}" destId="{4A6F7E4D-728A-4D4C-B788-49C860DEF627}" srcOrd="9" destOrd="0" presId="urn:microsoft.com/office/officeart/2005/8/layout/radial1"/>
    <dgm:cxn modelId="{F123F2C5-3DCD-4BC0-BED1-F222D680A9CC}" type="presParOf" srcId="{4A6F7E4D-728A-4D4C-B788-49C860DEF627}" destId="{972312DF-8550-45B3-AD67-9C5CB1E1B863}" srcOrd="0" destOrd="0" presId="urn:microsoft.com/office/officeart/2005/8/layout/radial1"/>
    <dgm:cxn modelId="{EE11707E-04A2-455F-8E9C-B329CA37B9D3}" type="presParOf" srcId="{FBBA0246-FC53-457E-9E05-BA9113B95715}" destId="{A8B71BFD-A2CA-44BA-A4FF-FC8B19E07591}" srcOrd="10" destOrd="0" presId="urn:microsoft.com/office/officeart/2005/8/layout/radial1"/>
    <dgm:cxn modelId="{1EF310D6-DF97-43D5-922D-22F0175E89A5}" type="presParOf" srcId="{FBBA0246-FC53-457E-9E05-BA9113B95715}" destId="{3D734691-7061-4C8B-9C21-AF3EEE700BA7}" srcOrd="11" destOrd="0" presId="urn:microsoft.com/office/officeart/2005/8/layout/radial1"/>
    <dgm:cxn modelId="{458FF19D-01EB-429A-A99C-6DB39B3ED08A}" type="presParOf" srcId="{3D734691-7061-4C8B-9C21-AF3EEE700BA7}" destId="{0ABC6A36-CA1C-4B0F-A0B6-7B61FF873354}" srcOrd="0" destOrd="0" presId="urn:microsoft.com/office/officeart/2005/8/layout/radial1"/>
    <dgm:cxn modelId="{CD45C5D2-2CB7-425E-B4AF-834DF00F3F36}" type="presParOf" srcId="{FBBA0246-FC53-457E-9E05-BA9113B95715}" destId="{530F1DAE-4F0A-4DE5-81F7-07A1448DC92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6666C-78B5-47E9-BFC0-8BFA6F339205}">
      <dsp:nvSpPr>
        <dsp:cNvPr id="0" name=""/>
        <dsp:cNvSpPr/>
      </dsp:nvSpPr>
      <dsp:spPr>
        <a:xfrm>
          <a:off x="4481149" y="2180706"/>
          <a:ext cx="410764" cy="122823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 dirty="0"/>
        </a:p>
      </dsp:txBody>
      <dsp:txXfrm>
        <a:off x="4541304" y="2360577"/>
        <a:ext cx="290454" cy="868492"/>
      </dsp:txXfrm>
    </dsp:sp>
    <dsp:sp modelId="{54C62D28-7CFD-4F56-8A94-9A835A22014F}">
      <dsp:nvSpPr>
        <dsp:cNvPr id="0" name=""/>
        <dsp:cNvSpPr/>
      </dsp:nvSpPr>
      <dsp:spPr>
        <a:xfrm rot="16210655">
          <a:off x="4326264" y="1805686"/>
          <a:ext cx="726594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726594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671396" y="1799272"/>
        <a:ext cx="36329" cy="36329"/>
      </dsp:txXfrm>
    </dsp:sp>
    <dsp:sp modelId="{53DFC58D-75ED-4110-B957-4B2D6339C86B}">
      <dsp:nvSpPr>
        <dsp:cNvPr id="0" name=""/>
        <dsp:cNvSpPr/>
      </dsp:nvSpPr>
      <dsp:spPr>
        <a:xfrm>
          <a:off x="3877972" y="-61694"/>
          <a:ext cx="1630128" cy="151583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bg1"/>
              </a:solidFill>
            </a:rPr>
            <a:t>Zainteresowania</a:t>
          </a:r>
          <a:endParaRPr lang="pl-PL" sz="1200" kern="1200" dirty="0">
            <a:solidFill>
              <a:schemeClr val="bg1"/>
            </a:solidFill>
          </a:endParaRPr>
        </a:p>
      </dsp:txBody>
      <dsp:txXfrm>
        <a:off x="4116699" y="160295"/>
        <a:ext cx="1152674" cy="1071860"/>
      </dsp:txXfrm>
    </dsp:sp>
    <dsp:sp modelId="{75A6974E-AF2B-48A8-B62F-322F441E7536}">
      <dsp:nvSpPr>
        <dsp:cNvPr id="0" name=""/>
        <dsp:cNvSpPr/>
      </dsp:nvSpPr>
      <dsp:spPr>
        <a:xfrm rot="18816212">
          <a:off x="4709270" y="2180496"/>
          <a:ext cx="1102315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102315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232870" y="2164689"/>
        <a:ext cx="55115" cy="55115"/>
      </dsp:txXfrm>
    </dsp:sp>
    <dsp:sp modelId="{6AA47690-65D3-42AA-9EB0-58F7740F36AC}">
      <dsp:nvSpPr>
        <dsp:cNvPr id="0" name=""/>
        <dsp:cNvSpPr/>
      </dsp:nvSpPr>
      <dsp:spPr>
        <a:xfrm>
          <a:off x="5436095" y="667007"/>
          <a:ext cx="1310898" cy="1305179"/>
        </a:xfrm>
        <a:prstGeom prst="ellipse">
          <a:avLst/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bg1"/>
              </a:solidFill>
            </a:rPr>
            <a:t>Uzdolnienia</a:t>
          </a:r>
          <a:endParaRPr lang="pl-PL" sz="1200" kern="1200" dirty="0">
            <a:solidFill>
              <a:schemeClr val="bg1"/>
            </a:solidFill>
          </a:endParaRPr>
        </a:p>
      </dsp:txBody>
      <dsp:txXfrm>
        <a:off x="5628072" y="858146"/>
        <a:ext cx="926944" cy="922901"/>
      </dsp:txXfrm>
    </dsp:sp>
    <dsp:sp modelId="{9D9D2F4B-632F-4F7D-B040-CB041CA56AB2}">
      <dsp:nvSpPr>
        <dsp:cNvPr id="0" name=""/>
        <dsp:cNvSpPr/>
      </dsp:nvSpPr>
      <dsp:spPr>
        <a:xfrm rot="21450845">
          <a:off x="4891364" y="2749802"/>
          <a:ext cx="1123012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123012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424795" y="2733477"/>
        <a:ext cx="56150" cy="56150"/>
      </dsp:txXfrm>
    </dsp:sp>
    <dsp:sp modelId="{5ADD4EC4-41DE-4C08-A508-4EDBADE8E8A6}">
      <dsp:nvSpPr>
        <dsp:cNvPr id="0" name=""/>
        <dsp:cNvSpPr/>
      </dsp:nvSpPr>
      <dsp:spPr>
        <a:xfrm>
          <a:off x="6013315" y="2071479"/>
          <a:ext cx="1227947" cy="1278174"/>
        </a:xfrm>
        <a:prstGeom prst="ellipse">
          <a:avLst/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bg1"/>
              </a:solidFill>
            </a:rPr>
            <a:t>Mocne</a:t>
          </a:r>
          <a:r>
            <a:rPr lang="pl-PL" sz="900" kern="1200" dirty="0" smtClean="0">
              <a:solidFill>
                <a:schemeClr val="bg1"/>
              </a:solidFill>
            </a:rPr>
            <a:t> </a:t>
          </a:r>
          <a:r>
            <a:rPr lang="pl-PL" sz="1200" kern="1200" dirty="0" smtClean="0">
              <a:solidFill>
                <a:schemeClr val="bg1"/>
              </a:solidFill>
            </a:rPr>
            <a:t>strony/</a:t>
          </a:r>
          <a:br>
            <a:rPr lang="pl-PL" sz="1200" kern="1200" dirty="0" smtClean="0">
              <a:solidFill>
                <a:schemeClr val="bg1"/>
              </a:solidFill>
            </a:rPr>
          </a:br>
          <a:r>
            <a:rPr lang="pl-PL" sz="1200" kern="1200" dirty="0" smtClean="0">
              <a:solidFill>
                <a:schemeClr val="bg1"/>
              </a:solidFill>
            </a:rPr>
            <a:t>ograniczenia</a:t>
          </a:r>
          <a:endParaRPr lang="pl-PL" sz="1200" kern="1200" dirty="0">
            <a:solidFill>
              <a:schemeClr val="bg1"/>
            </a:solidFill>
          </a:endParaRPr>
        </a:p>
      </dsp:txBody>
      <dsp:txXfrm>
        <a:off x="6193144" y="2258663"/>
        <a:ext cx="868289" cy="903806"/>
      </dsp:txXfrm>
    </dsp:sp>
    <dsp:sp modelId="{E6BDC652-3160-4819-B9B2-FEC971B993B7}">
      <dsp:nvSpPr>
        <dsp:cNvPr id="0" name=""/>
        <dsp:cNvSpPr/>
      </dsp:nvSpPr>
      <dsp:spPr>
        <a:xfrm rot="2614242">
          <a:off x="4732007" y="3345167"/>
          <a:ext cx="1090774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090774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250124" y="3329648"/>
        <a:ext cx="54538" cy="54538"/>
      </dsp:txXfrm>
    </dsp:sp>
    <dsp:sp modelId="{8ABE9D13-A842-43D8-87C9-D9F15424DDF9}">
      <dsp:nvSpPr>
        <dsp:cNvPr id="0" name=""/>
        <dsp:cNvSpPr/>
      </dsp:nvSpPr>
      <dsp:spPr>
        <a:xfrm>
          <a:off x="5508098" y="3547326"/>
          <a:ext cx="1193874" cy="1193874"/>
        </a:xfrm>
        <a:prstGeom prst="ellipse">
          <a:avLst/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bg1"/>
              </a:solidFill>
            </a:rPr>
            <a:t>System </a:t>
          </a:r>
          <a:br>
            <a:rPr lang="pl-PL" sz="1200" kern="1200" dirty="0" smtClean="0">
              <a:solidFill>
                <a:schemeClr val="bg1"/>
              </a:solidFill>
            </a:rPr>
          </a:br>
          <a:r>
            <a:rPr lang="pl-PL" sz="1200" kern="1200" dirty="0" smtClean="0">
              <a:solidFill>
                <a:schemeClr val="bg1"/>
              </a:solidFill>
            </a:rPr>
            <a:t>wartości</a:t>
          </a:r>
          <a:endParaRPr lang="pl-PL" sz="1200" kern="1200" dirty="0">
            <a:solidFill>
              <a:schemeClr val="bg1"/>
            </a:solidFill>
          </a:endParaRPr>
        </a:p>
      </dsp:txBody>
      <dsp:txXfrm>
        <a:off x="5682937" y="3722165"/>
        <a:ext cx="844196" cy="844196"/>
      </dsp:txXfrm>
    </dsp:sp>
    <dsp:sp modelId="{A2ACE0F4-046B-4F08-8709-69CA79F4C89E}">
      <dsp:nvSpPr>
        <dsp:cNvPr id="0" name=""/>
        <dsp:cNvSpPr/>
      </dsp:nvSpPr>
      <dsp:spPr>
        <a:xfrm rot="5558057">
          <a:off x="4291950" y="3741570"/>
          <a:ext cx="700963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700963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0800000">
        <a:off x="4624908" y="3735797"/>
        <a:ext cx="35048" cy="35048"/>
      </dsp:txXfrm>
    </dsp:sp>
    <dsp:sp modelId="{97792C5E-4A93-4290-8C9D-FA1061043D62}">
      <dsp:nvSpPr>
        <dsp:cNvPr id="0" name=""/>
        <dsp:cNvSpPr/>
      </dsp:nvSpPr>
      <dsp:spPr>
        <a:xfrm>
          <a:off x="3901910" y="4102864"/>
          <a:ext cx="1390171" cy="1275989"/>
        </a:xfrm>
        <a:prstGeom prst="ellipse">
          <a:avLst/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bg1"/>
              </a:solidFill>
            </a:rPr>
            <a:t>Temperament</a:t>
          </a:r>
          <a:endParaRPr lang="pl-PL" sz="1200" kern="1200" dirty="0">
            <a:solidFill>
              <a:schemeClr val="bg1"/>
            </a:solidFill>
          </a:endParaRPr>
        </a:p>
      </dsp:txBody>
      <dsp:txXfrm>
        <a:off x="4105496" y="4289728"/>
        <a:ext cx="982999" cy="902261"/>
      </dsp:txXfrm>
    </dsp:sp>
    <dsp:sp modelId="{9C46A8B3-71EC-444F-85D3-8997160FCD3C}">
      <dsp:nvSpPr>
        <dsp:cNvPr id="0" name=""/>
        <dsp:cNvSpPr/>
      </dsp:nvSpPr>
      <dsp:spPr>
        <a:xfrm rot="8307447">
          <a:off x="3505348" y="3330875"/>
          <a:ext cx="1125863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125863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0800000">
        <a:off x="4040133" y="3314479"/>
        <a:ext cx="56293" cy="56293"/>
      </dsp:txXfrm>
    </dsp:sp>
    <dsp:sp modelId="{1F2EF210-9D50-496E-A8E4-7427AC684DD8}">
      <dsp:nvSpPr>
        <dsp:cNvPr id="0" name=""/>
        <dsp:cNvSpPr/>
      </dsp:nvSpPr>
      <dsp:spPr>
        <a:xfrm>
          <a:off x="2530345" y="3472473"/>
          <a:ext cx="1262032" cy="1347454"/>
        </a:xfrm>
        <a:prstGeom prst="ellipse">
          <a:avLst/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bg1"/>
              </a:solidFill>
            </a:rPr>
            <a:t>Stan</a:t>
          </a:r>
          <a:r>
            <a:rPr lang="pl-PL" sz="1300" kern="1200" dirty="0" smtClean="0">
              <a:solidFill>
                <a:schemeClr val="bg1"/>
              </a:solidFill>
            </a:rPr>
            <a:t/>
          </a:r>
          <a:br>
            <a:rPr lang="pl-PL" sz="1300" kern="1200" dirty="0" smtClean="0">
              <a:solidFill>
                <a:schemeClr val="bg1"/>
              </a:solidFill>
            </a:rPr>
          </a:br>
          <a:r>
            <a:rPr lang="pl-PL" sz="1200" kern="1200" dirty="0" smtClean="0">
              <a:solidFill>
                <a:schemeClr val="bg1"/>
              </a:solidFill>
            </a:rPr>
            <a:t>zdrowia</a:t>
          </a:r>
          <a:endParaRPr lang="pl-PL" sz="1200" kern="1200" dirty="0">
            <a:solidFill>
              <a:schemeClr val="bg1"/>
            </a:solidFill>
          </a:endParaRPr>
        </a:p>
      </dsp:txBody>
      <dsp:txXfrm>
        <a:off x="2715165" y="3669803"/>
        <a:ext cx="892392" cy="952794"/>
      </dsp:txXfrm>
    </dsp:sp>
    <dsp:sp modelId="{CE4A0702-E798-497B-948A-72DF8FDBAB01}">
      <dsp:nvSpPr>
        <dsp:cNvPr id="0" name=""/>
        <dsp:cNvSpPr/>
      </dsp:nvSpPr>
      <dsp:spPr>
        <a:xfrm rot="10936569">
          <a:off x="3229634" y="2750047"/>
          <a:ext cx="1252027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252027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0800000">
        <a:off x="3824347" y="2730497"/>
        <a:ext cx="62601" cy="62601"/>
      </dsp:txXfrm>
    </dsp:sp>
    <dsp:sp modelId="{32748810-C689-4766-BE49-2421B0D15F92}">
      <dsp:nvSpPr>
        <dsp:cNvPr id="0" name=""/>
        <dsp:cNvSpPr/>
      </dsp:nvSpPr>
      <dsp:spPr>
        <a:xfrm>
          <a:off x="1902735" y="2057976"/>
          <a:ext cx="1327934" cy="1305179"/>
        </a:xfrm>
        <a:prstGeom prst="ellipse">
          <a:avLst/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bg1"/>
              </a:solidFill>
            </a:rPr>
            <a:t>Umiejętności</a:t>
          </a:r>
          <a:endParaRPr lang="pl-PL" sz="1200" kern="1200" dirty="0">
            <a:solidFill>
              <a:schemeClr val="bg1"/>
            </a:solidFill>
          </a:endParaRPr>
        </a:p>
      </dsp:txBody>
      <dsp:txXfrm>
        <a:off x="2097206" y="2249115"/>
        <a:ext cx="938992" cy="922901"/>
      </dsp:txXfrm>
    </dsp:sp>
    <dsp:sp modelId="{C707F05A-E59E-4D98-ABFF-6A3EF5C200A8}">
      <dsp:nvSpPr>
        <dsp:cNvPr id="0" name=""/>
        <dsp:cNvSpPr/>
      </dsp:nvSpPr>
      <dsp:spPr>
        <a:xfrm rot="13494041">
          <a:off x="3397352" y="2136724"/>
          <a:ext cx="1281172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281172" y="1175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0800000">
        <a:off x="4005909" y="2116445"/>
        <a:ext cx="64058" cy="64058"/>
      </dsp:txXfrm>
    </dsp:sp>
    <dsp:sp modelId="{04BC9DE4-EE01-4D5D-8DC0-AABB37FF5058}">
      <dsp:nvSpPr>
        <dsp:cNvPr id="0" name=""/>
        <dsp:cNvSpPr/>
      </dsp:nvSpPr>
      <dsp:spPr>
        <a:xfrm>
          <a:off x="2564424" y="677994"/>
          <a:ext cx="1193874" cy="1193874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>
              <a:solidFill>
                <a:schemeClr val="bg1"/>
              </a:solidFill>
            </a:rPr>
            <a:t>…</a:t>
          </a:r>
          <a:endParaRPr lang="pl-PL" sz="3200" b="1" kern="1200" dirty="0">
            <a:solidFill>
              <a:schemeClr val="bg1"/>
            </a:solidFill>
          </a:endParaRPr>
        </a:p>
      </dsp:txBody>
      <dsp:txXfrm>
        <a:off x="2739263" y="852833"/>
        <a:ext cx="844196" cy="8441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DE9FC-B6BC-41E5-BF7A-45342199DFA6}">
      <dsp:nvSpPr>
        <dsp:cNvPr id="0" name=""/>
        <dsp:cNvSpPr/>
      </dsp:nvSpPr>
      <dsp:spPr>
        <a:xfrm>
          <a:off x="3330294" y="1647779"/>
          <a:ext cx="1265550" cy="1265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Uzdolnienia</a:t>
          </a:r>
          <a:endParaRPr lang="pl-PL" sz="1400" kern="1200" dirty="0"/>
        </a:p>
      </dsp:txBody>
      <dsp:txXfrm>
        <a:off x="3515630" y="1833115"/>
        <a:ext cx="894878" cy="894878"/>
      </dsp:txXfrm>
    </dsp:sp>
    <dsp:sp modelId="{8CF9FA92-1A30-45C6-A1E7-A7B566CFB163}">
      <dsp:nvSpPr>
        <dsp:cNvPr id="0" name=""/>
        <dsp:cNvSpPr/>
      </dsp:nvSpPr>
      <dsp:spPr>
        <a:xfrm rot="16200000">
          <a:off x="3773010" y="1443350"/>
          <a:ext cx="380118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380118" y="14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953566" y="1448217"/>
        <a:ext cx="19005" cy="19005"/>
      </dsp:txXfrm>
    </dsp:sp>
    <dsp:sp modelId="{A46EFC9D-7FF9-4F02-AE4D-9913D0401208}">
      <dsp:nvSpPr>
        <dsp:cNvPr id="0" name=""/>
        <dsp:cNvSpPr/>
      </dsp:nvSpPr>
      <dsp:spPr>
        <a:xfrm>
          <a:off x="3330294" y="2110"/>
          <a:ext cx="1265550" cy="12655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językowe</a:t>
          </a:r>
          <a:endParaRPr lang="pl-PL" sz="1300" kern="1200" dirty="0"/>
        </a:p>
      </dsp:txBody>
      <dsp:txXfrm>
        <a:off x="3515630" y="187446"/>
        <a:ext cx="894878" cy="894878"/>
      </dsp:txXfrm>
    </dsp:sp>
    <dsp:sp modelId="{F7FCD9DC-7AEF-4A76-BC4D-51DFAF3FB194}">
      <dsp:nvSpPr>
        <dsp:cNvPr id="0" name=""/>
        <dsp:cNvSpPr/>
      </dsp:nvSpPr>
      <dsp:spPr>
        <a:xfrm rot="19800000">
          <a:off x="4485605" y="1854767"/>
          <a:ext cx="380118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380118" y="14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666162" y="1859634"/>
        <a:ext cx="19005" cy="19005"/>
      </dsp:txXfrm>
    </dsp:sp>
    <dsp:sp modelId="{F9B3C6C9-FC15-4AFF-B138-F18EAFACDB88}">
      <dsp:nvSpPr>
        <dsp:cNvPr id="0" name=""/>
        <dsp:cNvSpPr/>
      </dsp:nvSpPr>
      <dsp:spPr>
        <a:xfrm>
          <a:off x="4755485" y="824945"/>
          <a:ext cx="1265550" cy="1265550"/>
        </a:xfrm>
        <a:prstGeom prst="ellipse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solidFill>
                <a:schemeClr val="bg1"/>
              </a:solidFill>
            </a:rPr>
            <a:t>inter-</a:t>
          </a:r>
          <a:br>
            <a:rPr lang="pl-PL" sz="1300" kern="1200" dirty="0" smtClean="0">
              <a:solidFill>
                <a:schemeClr val="bg1"/>
              </a:solidFill>
            </a:rPr>
          </a:br>
          <a:r>
            <a:rPr lang="pl-PL" sz="1300" kern="1200" dirty="0" smtClean="0">
              <a:solidFill>
                <a:schemeClr val="bg1"/>
              </a:solidFill>
            </a:rPr>
            <a:t>personalne</a:t>
          </a:r>
          <a:endParaRPr lang="pl-PL" sz="1300" kern="1200" dirty="0">
            <a:solidFill>
              <a:schemeClr val="bg1"/>
            </a:solidFill>
          </a:endParaRPr>
        </a:p>
      </dsp:txBody>
      <dsp:txXfrm>
        <a:off x="4940821" y="1010281"/>
        <a:ext cx="894878" cy="894878"/>
      </dsp:txXfrm>
    </dsp:sp>
    <dsp:sp modelId="{7C45BB0D-7136-4B3E-832A-84488638F53C}">
      <dsp:nvSpPr>
        <dsp:cNvPr id="0" name=""/>
        <dsp:cNvSpPr/>
      </dsp:nvSpPr>
      <dsp:spPr>
        <a:xfrm rot="1800000">
          <a:off x="4485605" y="2677602"/>
          <a:ext cx="380118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380118" y="14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666162" y="2682469"/>
        <a:ext cx="19005" cy="19005"/>
      </dsp:txXfrm>
    </dsp:sp>
    <dsp:sp modelId="{C446E9FC-F49A-479C-A349-6F2D841865A9}">
      <dsp:nvSpPr>
        <dsp:cNvPr id="0" name=""/>
        <dsp:cNvSpPr/>
      </dsp:nvSpPr>
      <dsp:spPr>
        <a:xfrm>
          <a:off x="4755485" y="2470614"/>
          <a:ext cx="1265550" cy="1265550"/>
        </a:xfrm>
        <a:prstGeom prst="ellipse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solidFill>
                <a:schemeClr val="bg1"/>
              </a:solidFill>
            </a:rPr>
            <a:t>techniczne</a:t>
          </a:r>
          <a:endParaRPr lang="pl-PL" sz="1300" kern="1200" dirty="0">
            <a:solidFill>
              <a:schemeClr val="bg1"/>
            </a:solidFill>
          </a:endParaRPr>
        </a:p>
      </dsp:txBody>
      <dsp:txXfrm>
        <a:off x="4940821" y="2655950"/>
        <a:ext cx="894878" cy="894878"/>
      </dsp:txXfrm>
    </dsp:sp>
    <dsp:sp modelId="{89B2D2B4-D92A-4570-854D-27963AE5893D}">
      <dsp:nvSpPr>
        <dsp:cNvPr id="0" name=""/>
        <dsp:cNvSpPr/>
      </dsp:nvSpPr>
      <dsp:spPr>
        <a:xfrm rot="5400000">
          <a:off x="3773010" y="3089019"/>
          <a:ext cx="380118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380118" y="14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953566" y="3093886"/>
        <a:ext cx="19005" cy="19005"/>
      </dsp:txXfrm>
    </dsp:sp>
    <dsp:sp modelId="{227181D2-9460-4570-B8FD-A8F698FBF388}">
      <dsp:nvSpPr>
        <dsp:cNvPr id="0" name=""/>
        <dsp:cNvSpPr/>
      </dsp:nvSpPr>
      <dsp:spPr>
        <a:xfrm>
          <a:off x="3330294" y="3293449"/>
          <a:ext cx="1265550" cy="1265550"/>
        </a:xfrm>
        <a:prstGeom prst="ellipse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solidFill>
                <a:schemeClr val="bg1"/>
              </a:solidFill>
            </a:rPr>
            <a:t>praktyczno-porządkowe</a:t>
          </a:r>
          <a:endParaRPr lang="pl-PL" sz="1300" kern="1200" dirty="0">
            <a:solidFill>
              <a:schemeClr val="bg1"/>
            </a:solidFill>
          </a:endParaRPr>
        </a:p>
      </dsp:txBody>
      <dsp:txXfrm>
        <a:off x="3515630" y="3478785"/>
        <a:ext cx="894878" cy="894878"/>
      </dsp:txXfrm>
    </dsp:sp>
    <dsp:sp modelId="{4A6F7E4D-728A-4D4C-B788-49C860DEF627}">
      <dsp:nvSpPr>
        <dsp:cNvPr id="0" name=""/>
        <dsp:cNvSpPr/>
      </dsp:nvSpPr>
      <dsp:spPr>
        <a:xfrm rot="9024390">
          <a:off x="3034038" y="2678737"/>
          <a:ext cx="405231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405231" y="14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0800000">
        <a:off x="3226523" y="2682976"/>
        <a:ext cx="20261" cy="20261"/>
      </dsp:txXfrm>
    </dsp:sp>
    <dsp:sp modelId="{A8B71BFD-A2CA-44BA-A4FF-FC8B19E07591}">
      <dsp:nvSpPr>
        <dsp:cNvPr id="0" name=""/>
        <dsp:cNvSpPr/>
      </dsp:nvSpPr>
      <dsp:spPr>
        <a:xfrm>
          <a:off x="1877463" y="2472884"/>
          <a:ext cx="1265550" cy="1265550"/>
        </a:xfrm>
        <a:prstGeom prst="ellipse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solidFill>
                <a:schemeClr val="bg1"/>
              </a:solidFill>
            </a:rPr>
            <a:t>artystyczne</a:t>
          </a:r>
          <a:endParaRPr lang="pl-PL" sz="1300" kern="1200" dirty="0">
            <a:solidFill>
              <a:schemeClr val="bg1"/>
            </a:solidFill>
          </a:endParaRPr>
        </a:p>
      </dsp:txBody>
      <dsp:txXfrm>
        <a:off x="2062799" y="2658220"/>
        <a:ext cx="894878" cy="894878"/>
      </dsp:txXfrm>
    </dsp:sp>
    <dsp:sp modelId="{3D734691-7061-4C8B-9C21-AF3EEE700BA7}">
      <dsp:nvSpPr>
        <dsp:cNvPr id="0" name=""/>
        <dsp:cNvSpPr/>
      </dsp:nvSpPr>
      <dsp:spPr>
        <a:xfrm rot="12600000">
          <a:off x="3060414" y="1854767"/>
          <a:ext cx="380118" cy="28740"/>
        </a:xfrm>
        <a:custGeom>
          <a:avLst/>
          <a:gdLst/>
          <a:ahLst/>
          <a:cxnLst/>
          <a:rect l="0" t="0" r="0" b="0"/>
          <a:pathLst>
            <a:path>
              <a:moveTo>
                <a:pt x="0" y="14370"/>
              </a:moveTo>
              <a:lnTo>
                <a:pt x="380118" y="143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0800000">
        <a:off x="3240970" y="1859634"/>
        <a:ext cx="19005" cy="19005"/>
      </dsp:txXfrm>
    </dsp:sp>
    <dsp:sp modelId="{530F1DAE-4F0A-4DE5-81F7-07A1448DC927}">
      <dsp:nvSpPr>
        <dsp:cNvPr id="0" name=""/>
        <dsp:cNvSpPr/>
      </dsp:nvSpPr>
      <dsp:spPr>
        <a:xfrm>
          <a:off x="1905102" y="824945"/>
          <a:ext cx="1265550" cy="1265550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poznawcze</a:t>
          </a:r>
          <a:endParaRPr lang="pl-PL" sz="1300" kern="1200" dirty="0"/>
        </a:p>
      </dsp:txBody>
      <dsp:txXfrm>
        <a:off x="2090438" y="1010281"/>
        <a:ext cx="894878" cy="894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78492-3634-4F3E-87AA-C9F3FC6A68DE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54C93-61A1-41EB-AB00-0D83FF1318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5772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F2196-C838-4D24-8B23-7762C55200BB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0EA19-806F-43A7-A826-52D7B04DE4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622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09" cy="44398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 smtClean="0"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smtClean="0"/>
              <a:t> W puste pole można wpisać propozycje uczniów</a:t>
            </a:r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7A5C89-7FD4-4E92-A821-CDD12A09DCA8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dirty="0" smtClean="0"/>
              <a:t>Warto zapytać uczniów, czy rozumieją poszczególne słowa, np. co oznacza interpersonalny; warto odwołać się do pytań z kwestionariusza: czy potrafisz pomóc  </a:t>
            </a:r>
            <a:br>
              <a:rPr lang="pl-PL" dirty="0" smtClean="0"/>
            </a:br>
            <a:r>
              <a:rPr lang="pl-PL" dirty="0" smtClean="0"/>
              <a:t>  koleżance/koledze, czy potrafisz pogodzić zwaśnionych kolegów – co mogą więc oznaczać uzdolnienia interpersonalne.</a:t>
            </a:r>
          </a:p>
          <a:p>
            <a:pPr>
              <a:spcBef>
                <a:spcPct val="0"/>
              </a:spcBef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w nauce</a:t>
            </a:r>
          </a:p>
          <a:p>
            <a:pPr>
              <a:spcBef>
                <a:spcPct val="0"/>
              </a:spcBef>
            </a:pPr>
            <a:r>
              <a:rPr lang="pl-PL" dirty="0" smtClean="0"/>
              <a:t>  </a:t>
            </a:r>
          </a:p>
          <a:p>
            <a:pPr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3072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AE3FFD-19EE-4F59-B0ED-A19204160724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449A-4717-45F1-958E-DB81CBC404FA}" type="datetime1">
              <a:rPr lang="pl-PL" smtClean="0"/>
              <a:t>2018-03-18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944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06A8-E0ED-4C7A-8737-4D94887EE70F}" type="datetime1">
              <a:rPr lang="pl-PL" smtClean="0"/>
              <a:t>2018-03-18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726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20A7-193C-4F85-8C22-2DBC7F334AEE}" type="datetime1">
              <a:rPr lang="pl-PL" smtClean="0"/>
              <a:t>2018-03-18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60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B098-37C3-4366-9287-B4A5093FEDBE}" type="datetime1">
              <a:rPr lang="pl-PL" smtClean="0"/>
              <a:t>2018-03-18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1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91ED-A315-40B6-B943-6FB949199077}" type="datetime1">
              <a:rPr lang="pl-PL" smtClean="0"/>
              <a:t>2018-03-18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78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C2F9-515D-48CA-AB7F-DBD02E1B7AB0}" type="datetime1">
              <a:rPr lang="pl-PL" smtClean="0"/>
              <a:t>2018-03-18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540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2D8-0B7B-42A5-A099-DB79D9D960EA}" type="datetime1">
              <a:rPr lang="pl-PL" smtClean="0"/>
              <a:t>2018-03-18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953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17B5-A0B5-4D00-87DC-3BC105E22FB8}" type="datetime1">
              <a:rPr lang="pl-PL" smtClean="0"/>
              <a:t>2018-03-18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61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EACC-0687-4752-B722-B71AF38D29D9}" type="datetime1">
              <a:rPr lang="pl-PL" smtClean="0"/>
              <a:t>2018-03-18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81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7493-8A51-449F-A1C8-D5CB1AE2AE9C}" type="datetime1">
              <a:rPr lang="pl-PL" smtClean="0"/>
              <a:t>2018-03-18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754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12A7-D195-4263-9220-53EE4B133713}" type="datetime1">
              <a:rPr lang="pl-PL" smtClean="0"/>
              <a:t>2018-03-18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291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2D626-7D6C-4BA8-B094-97A5B515BED9}" type="datetime1">
              <a:rPr lang="pl-PL" smtClean="0"/>
              <a:t>2018-03-18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C8209-6125-4306-82A8-F9469FCF82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00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Ku refleksji </a:t>
            </a:r>
            <a:br>
              <a:rPr lang="pl-PL" sz="3200" b="1" dirty="0">
                <a:solidFill>
                  <a:srgbClr val="0070C0"/>
                </a:solidFill>
              </a:rPr>
            </a:br>
            <a:endParaRPr lang="pl-PL" sz="32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852936"/>
            <a:ext cx="8686800" cy="3340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„</a:t>
            </a:r>
            <a:r>
              <a:rPr lang="pl-PL" dirty="0"/>
              <a:t>Nie idź za mną, bo nie umiem prowadzić. </a:t>
            </a:r>
          </a:p>
          <a:p>
            <a:pPr marL="0" indent="0">
              <a:buNone/>
            </a:pPr>
            <a:r>
              <a:rPr lang="pl-PL" i="1" dirty="0" smtClean="0"/>
              <a:t>Nie </a:t>
            </a:r>
            <a:r>
              <a:rPr lang="pl-PL" i="1" dirty="0"/>
              <a:t>idź przede mną, bo mogę za Tobą nie nadążyć. </a:t>
            </a:r>
            <a:endParaRPr lang="pl-PL" dirty="0"/>
          </a:p>
          <a:p>
            <a:pPr marL="0" indent="0">
              <a:buNone/>
            </a:pPr>
            <a:r>
              <a:rPr lang="pl-PL" i="1" dirty="0" smtClean="0"/>
              <a:t>Idź </a:t>
            </a:r>
            <a:r>
              <a:rPr lang="pl-PL" i="1" dirty="0"/>
              <a:t>po prostu obok mnie i bądź moim przyjacielem” </a:t>
            </a:r>
            <a:endParaRPr lang="pl-PL" dirty="0"/>
          </a:p>
          <a:p>
            <a:pPr marL="0" indent="0" algn="r">
              <a:buNone/>
            </a:pPr>
            <a:r>
              <a:rPr lang="pl-PL" i="1" dirty="0"/>
              <a:t>Albert Camus </a:t>
            </a:r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r>
              <a:rPr lang="pl-PL" sz="800" dirty="0" smtClean="0"/>
              <a:t>Prezentacja została przygotowana na podstawie materiałów opracowanych przez Teresę Kazimierską - nauczyciela konsultanta MSCD</a:t>
            </a:r>
            <a:endParaRPr lang="pl-PL" sz="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1</a:t>
            </a:fld>
            <a:endParaRPr lang="pl-PL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76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6923112" cy="994122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Wychowawca – rola doradcza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068960"/>
            <a:ext cx="8579296" cy="3052936"/>
          </a:xfrm>
        </p:spPr>
        <p:txBody>
          <a:bodyPr>
            <a:normAutofit fontScale="92500"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Osoba, która zna swojego ucznia, zna jego potrzeby, aspiracje, marzenia, ale także rzeczywiste możliwości. 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Wychowawca może indywidualizować oddziaływania doradcze, kieruje się dobrem ucznia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r>
              <a:rPr lang="pl-PL" dirty="0"/>
              <a:t> </a:t>
            </a:r>
            <a:endParaRPr lang="pl-PL" dirty="0" smtClean="0"/>
          </a:p>
          <a:p>
            <a:endParaRPr lang="pl-PL" sz="1300" dirty="0"/>
          </a:p>
          <a:p>
            <a:pPr marL="0" indent="0">
              <a:buNone/>
            </a:pPr>
            <a:endParaRPr lang="pl-PL" sz="900" dirty="0" smtClean="0"/>
          </a:p>
          <a:p>
            <a:pPr marL="0" indent="0">
              <a:buNone/>
            </a:pPr>
            <a:endParaRPr lang="pl-PL" sz="900" dirty="0"/>
          </a:p>
          <a:p>
            <a:pPr marL="0" indent="0">
              <a:buNone/>
            </a:pPr>
            <a:r>
              <a:rPr lang="pl-PL" sz="900" dirty="0" smtClean="0"/>
              <a:t>Prezentacja </a:t>
            </a:r>
            <a:r>
              <a:rPr lang="pl-PL" sz="900" dirty="0"/>
              <a:t>została przygotowana na podstawie materiałów opracowanych przez Teresę Kazimierską - nauczyciela konsultanta MSCD</a:t>
            </a:r>
          </a:p>
          <a:p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10</a:t>
            </a:fld>
            <a:endParaRPr lang="pl-PL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379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352928" cy="85496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Wychowawca – rola doradcza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76872"/>
            <a:ext cx="8507288" cy="3989040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>
                <a:solidFill>
                  <a:schemeClr val="tx2"/>
                </a:solidFill>
              </a:rPr>
              <a:t>Współpracuje z rodzicami w zakresie planowania ścieżki kariery edukacyjno-zawodowej ich dzieci.</a:t>
            </a:r>
            <a:endParaRPr lang="pl-PL" b="1" dirty="0">
              <a:solidFill>
                <a:schemeClr val="tx2"/>
              </a:solidFill>
            </a:endParaRPr>
          </a:p>
          <a:p>
            <a:r>
              <a:rPr lang="pl-PL" dirty="0" smtClean="0">
                <a:solidFill>
                  <a:schemeClr val="tx2"/>
                </a:solidFill>
              </a:rPr>
              <a:t>Realizują tematy związane z doradztwem zawodowym na godzinach wychowawczych.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Eksponują w trakcie bieżącej pracy z </a:t>
            </a:r>
            <a:r>
              <a:rPr lang="pl-PL" dirty="0" smtClean="0">
                <a:solidFill>
                  <a:schemeClr val="tx2"/>
                </a:solidFill>
              </a:rPr>
              <a:t>uczniem związki </a:t>
            </a:r>
            <a:r>
              <a:rPr lang="pl-PL" dirty="0" smtClean="0">
                <a:solidFill>
                  <a:schemeClr val="tx2"/>
                </a:solidFill>
              </a:rPr>
              <a:t>realizowanych treści nauczania z treściami programowymi orientacji zawodowej 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i doradztwa zawodowego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r>
              <a:rPr lang="pl-PL" dirty="0"/>
              <a:t> </a:t>
            </a:r>
            <a:endParaRPr lang="pl-PL" dirty="0" smtClean="0"/>
          </a:p>
          <a:p>
            <a:pPr marL="0" indent="0">
              <a:buNone/>
            </a:pPr>
            <a:endParaRPr lang="pl-PL" sz="900" dirty="0" smtClean="0"/>
          </a:p>
          <a:p>
            <a:pPr marL="0" indent="0">
              <a:buNone/>
            </a:pPr>
            <a:endParaRPr lang="pl-PL" sz="900" dirty="0"/>
          </a:p>
          <a:p>
            <a:pPr marL="0" indent="0">
              <a:buNone/>
            </a:pPr>
            <a:r>
              <a:rPr lang="pl-PL" sz="900" dirty="0" smtClean="0"/>
              <a:t>Prezentacja </a:t>
            </a:r>
            <a:r>
              <a:rPr lang="pl-PL" sz="900" dirty="0"/>
              <a:t>została przygotowana na podstawie materiałów opracowanych przez Teresę Kazimierską - nauczyciela konsultanta MSCD</a:t>
            </a:r>
          </a:p>
          <a:p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11</a:t>
            </a:fld>
            <a:endParaRPr lang="pl-PL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31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Pomocna dłoń w wyborze ścieżki edukacyjnej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204864"/>
            <a:ext cx="8929170" cy="4248472"/>
          </a:xfrm>
        </p:spPr>
        <p:txBody>
          <a:bodyPr>
            <a:normAutofit fontScale="77500" lnSpcReduction="20000"/>
          </a:bodyPr>
          <a:lstStyle/>
          <a:p>
            <a:r>
              <a:rPr lang="pl-PL" sz="2800" dirty="0" smtClean="0">
                <a:solidFill>
                  <a:schemeClr val="tx2"/>
                </a:solidFill>
              </a:rPr>
              <a:t>Rodzice/Rodzina</a:t>
            </a:r>
            <a:br>
              <a:rPr lang="pl-PL" sz="2800" dirty="0" smtClean="0">
                <a:solidFill>
                  <a:schemeClr val="tx2"/>
                </a:solidFill>
              </a:rPr>
            </a:br>
            <a:endParaRPr lang="pl-PL" sz="2800" dirty="0" smtClean="0">
              <a:solidFill>
                <a:schemeClr val="tx2"/>
              </a:solidFill>
            </a:endParaRPr>
          </a:p>
          <a:p>
            <a:r>
              <a:rPr lang="pl-PL" sz="2800" dirty="0" smtClean="0">
                <a:solidFill>
                  <a:schemeClr val="tx2"/>
                </a:solidFill>
              </a:rPr>
              <a:t>Koledzy/Znajomi </a:t>
            </a:r>
            <a:br>
              <a:rPr lang="pl-PL" sz="2800" dirty="0" smtClean="0">
                <a:solidFill>
                  <a:schemeClr val="tx2"/>
                </a:solidFill>
              </a:rPr>
            </a:br>
            <a:endParaRPr lang="pl-PL" sz="2800" dirty="0" smtClean="0">
              <a:solidFill>
                <a:schemeClr val="tx2"/>
              </a:solidFill>
            </a:endParaRPr>
          </a:p>
          <a:p>
            <a:r>
              <a:rPr lang="pl-PL" sz="2800" dirty="0" smtClean="0">
                <a:solidFill>
                  <a:schemeClr val="tx2"/>
                </a:solidFill>
              </a:rPr>
              <a:t>Wychowawcy/Nauczyciele</a:t>
            </a:r>
          </a:p>
          <a:p>
            <a:endParaRPr lang="pl-PL" sz="2800" dirty="0" smtClean="0">
              <a:solidFill>
                <a:schemeClr val="tx2"/>
              </a:solidFill>
            </a:endParaRPr>
          </a:p>
          <a:p>
            <a:r>
              <a:rPr lang="pl-PL" sz="2800" dirty="0" smtClean="0">
                <a:solidFill>
                  <a:schemeClr val="tx2"/>
                </a:solidFill>
              </a:rPr>
              <a:t>Doradca szkolny/doradca zawodowy</a:t>
            </a:r>
          </a:p>
          <a:p>
            <a:pPr marL="0" indent="0">
              <a:buNone/>
            </a:pPr>
            <a:endParaRPr lang="pl-PL" sz="2800" dirty="0" smtClean="0">
              <a:solidFill>
                <a:schemeClr val="tx2"/>
              </a:solidFill>
            </a:endParaRPr>
          </a:p>
          <a:p>
            <a:r>
              <a:rPr lang="pl-PL" sz="2800" dirty="0" smtClean="0">
                <a:solidFill>
                  <a:schemeClr val="tx2"/>
                </a:solidFill>
              </a:rPr>
              <a:t>Pedagog</a:t>
            </a:r>
            <a:br>
              <a:rPr lang="pl-PL" sz="2800" dirty="0" smtClean="0">
                <a:solidFill>
                  <a:schemeClr val="tx2"/>
                </a:solidFill>
              </a:rPr>
            </a:br>
            <a:endParaRPr lang="pl-PL" sz="2800" dirty="0" smtClean="0">
              <a:solidFill>
                <a:schemeClr val="tx2"/>
              </a:solidFill>
            </a:endParaRPr>
          </a:p>
          <a:p>
            <a:r>
              <a:rPr lang="pl-PL" sz="2800" dirty="0" smtClean="0">
                <a:solidFill>
                  <a:schemeClr val="tx2"/>
                </a:solidFill>
              </a:rPr>
              <a:t>Pracownicy Poradni </a:t>
            </a:r>
            <a:r>
              <a:rPr lang="pl-PL" sz="2800" dirty="0" smtClean="0">
                <a:solidFill>
                  <a:schemeClr val="tx2"/>
                </a:solidFill>
              </a:rPr>
              <a:t>Psychologiczno-Pedagogicznej</a:t>
            </a:r>
          </a:p>
          <a:p>
            <a:endParaRPr lang="pl-PL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1000" dirty="0" smtClean="0"/>
          </a:p>
          <a:p>
            <a:pPr marL="0" indent="0">
              <a:buNone/>
            </a:pPr>
            <a:endParaRPr lang="pl-PL" sz="1000" dirty="0"/>
          </a:p>
          <a:p>
            <a:pPr marL="0" indent="0">
              <a:buNone/>
            </a:pPr>
            <a:r>
              <a:rPr lang="pl-PL" sz="1000" dirty="0" smtClean="0"/>
              <a:t>Prezentacja </a:t>
            </a:r>
            <a:r>
              <a:rPr lang="pl-PL" sz="1000" dirty="0"/>
              <a:t>została przygotowana na podstawie materiałów opracowanych przez Teresę Kazimierską - nauczyciela konsultanta MSCD</a:t>
            </a:r>
          </a:p>
          <a:p>
            <a:endParaRPr lang="pl-PL" sz="1000" dirty="0">
              <a:solidFill>
                <a:schemeClr val="tx2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636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Czy rodzice mogą być doradcami? </a:t>
            </a:r>
            <a:br>
              <a:rPr lang="pl-PL" sz="3200" b="1" dirty="0" smtClean="0"/>
            </a:br>
            <a:r>
              <a:rPr lang="pl-PL" sz="3200" b="1" dirty="0" smtClean="0"/>
              <a:t>TAK – są niezastąpieni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Rodzicu:</a:t>
            </a:r>
          </a:p>
          <a:p>
            <a:r>
              <a:rPr lang="pl-PL" sz="2800" dirty="0">
                <a:solidFill>
                  <a:schemeClr val="tx2"/>
                </a:solidFill>
              </a:rPr>
              <a:t>d</a:t>
            </a:r>
            <a:r>
              <a:rPr lang="pl-PL" sz="2800" dirty="0" smtClean="0">
                <a:solidFill>
                  <a:schemeClr val="tx2"/>
                </a:solidFill>
              </a:rPr>
              <a:t>obrze znasz swoje dziecko</a:t>
            </a:r>
          </a:p>
          <a:p>
            <a:r>
              <a:rPr lang="pl-PL" sz="2800" dirty="0">
                <a:solidFill>
                  <a:schemeClr val="tx2"/>
                </a:solidFill>
              </a:rPr>
              <a:t>m</a:t>
            </a:r>
            <a:r>
              <a:rPr lang="pl-PL" sz="2800" dirty="0" smtClean="0">
                <a:solidFill>
                  <a:schemeClr val="tx2"/>
                </a:solidFill>
              </a:rPr>
              <a:t>ożesz pomóc mu odkryć jego możliwości</a:t>
            </a:r>
          </a:p>
          <a:p>
            <a:r>
              <a:rPr lang="pl-PL" sz="2800" dirty="0">
                <a:solidFill>
                  <a:schemeClr val="tx2"/>
                </a:solidFill>
              </a:rPr>
              <a:t>m</a:t>
            </a:r>
            <a:r>
              <a:rPr lang="pl-PL" sz="2800" dirty="0" smtClean="0">
                <a:solidFill>
                  <a:schemeClr val="tx2"/>
                </a:solidFill>
              </a:rPr>
              <a:t>ożesz motywować je do szukania odpowiedzi na pytanie: „Co chce robić w życiu?”</a:t>
            </a:r>
          </a:p>
          <a:p>
            <a:r>
              <a:rPr lang="pl-PL" sz="2800" dirty="0">
                <a:solidFill>
                  <a:schemeClr val="tx2"/>
                </a:solidFill>
              </a:rPr>
              <a:t>c</a:t>
            </a:r>
            <a:r>
              <a:rPr lang="pl-PL" sz="2800" dirty="0" smtClean="0">
                <a:solidFill>
                  <a:schemeClr val="tx2"/>
                </a:solidFill>
              </a:rPr>
              <a:t>zęsto jesteś pierwszym źródłem informacji</a:t>
            </a:r>
          </a:p>
          <a:p>
            <a:r>
              <a:rPr lang="pl-PL" sz="2800" dirty="0">
                <a:solidFill>
                  <a:schemeClr val="tx2"/>
                </a:solidFill>
              </a:rPr>
              <a:t>d</a:t>
            </a:r>
            <a:r>
              <a:rPr lang="pl-PL" sz="2800" dirty="0" smtClean="0">
                <a:solidFill>
                  <a:schemeClr val="tx2"/>
                </a:solidFill>
              </a:rPr>
              <a:t>zielisz się z dzieckiem swoimi doświadczeniami </a:t>
            </a:r>
            <a:r>
              <a:rPr lang="pl-PL" sz="2800" dirty="0" smtClean="0">
                <a:solidFill>
                  <a:schemeClr val="tx2"/>
                </a:solidFill>
              </a:rPr>
              <a:t>zawodowymi</a:t>
            </a:r>
          </a:p>
          <a:p>
            <a:pPr marL="0" indent="0">
              <a:buNone/>
            </a:pPr>
            <a:endParaRPr lang="pl-PL" sz="1300" dirty="0" smtClean="0"/>
          </a:p>
          <a:p>
            <a:pPr marL="0" indent="0">
              <a:buNone/>
            </a:pPr>
            <a:endParaRPr lang="pl-PL" sz="800" dirty="0" smtClean="0"/>
          </a:p>
          <a:p>
            <a:pPr marL="0" indent="0">
              <a:buNone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</a:p>
          <a:p>
            <a:endParaRPr lang="pl-PL" sz="800" dirty="0">
              <a:solidFill>
                <a:schemeClr val="tx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50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Czy rodzice mogą być doradcami?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Rodzicu przede wszystkim możesz:</a:t>
            </a:r>
          </a:p>
          <a:p>
            <a:r>
              <a:rPr lang="pl-PL" sz="2800" dirty="0">
                <a:solidFill>
                  <a:schemeClr val="tx2"/>
                </a:solidFill>
              </a:rPr>
              <a:t>z</a:t>
            </a:r>
            <a:r>
              <a:rPr lang="pl-PL" sz="2800" dirty="0" smtClean="0">
                <a:solidFill>
                  <a:schemeClr val="tx2"/>
                </a:solidFill>
              </a:rPr>
              <a:t>aobserwować jakie czynności chętnie wykonuje twoje dziecko, co je pasjonuje, ciekawi i rozmawiać </a:t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>z nim na ten temat,</a:t>
            </a:r>
          </a:p>
          <a:p>
            <a:r>
              <a:rPr lang="pl-PL" sz="2800" dirty="0">
                <a:solidFill>
                  <a:schemeClr val="tx2"/>
                </a:solidFill>
              </a:rPr>
              <a:t>p</a:t>
            </a:r>
            <a:r>
              <a:rPr lang="pl-PL" sz="2800" dirty="0" smtClean="0">
                <a:solidFill>
                  <a:schemeClr val="tx2"/>
                </a:solidFill>
              </a:rPr>
              <a:t>rzyglądać się na których zajęciach Twoje dziecko czuje się jak „ryba w wodzie”.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….</a:t>
            </a:r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</a:p>
          <a:p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36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684213" y="1227138"/>
            <a:ext cx="8050212" cy="4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l-PL" altLang="pl-PL" sz="2200" b="1" dirty="0">
                <a:latin typeface="Calibri" pitchFamily="34" charset="0"/>
              </a:rPr>
              <a:t>Co </a:t>
            </a:r>
            <a:r>
              <a:rPr lang="pl-PL" altLang="pl-PL" sz="2200" b="1" dirty="0" smtClean="0">
                <a:latin typeface="Calibri" pitchFamily="34" charset="0"/>
              </a:rPr>
              <a:t>potrafi moje dziecko? </a:t>
            </a:r>
            <a:r>
              <a:rPr lang="pl-PL" altLang="pl-PL" sz="2200" b="1" dirty="0">
                <a:latin typeface="Calibri" pitchFamily="34" charset="0"/>
              </a:rPr>
              <a:t>-</a:t>
            </a:r>
            <a:r>
              <a:rPr lang="pl-PL" altLang="pl-PL" sz="2200" dirty="0">
                <a:latin typeface="Calibri" pitchFamily="34" charset="0"/>
              </a:rPr>
              <a:t> refleksyjna ocena </a:t>
            </a:r>
            <a:r>
              <a:rPr lang="pl-PL" altLang="pl-PL" sz="2200" dirty="0" smtClean="0">
                <a:latin typeface="Calibri" pitchFamily="34" charset="0"/>
              </a:rPr>
              <a:t>zdolności </a:t>
            </a:r>
            <a:r>
              <a:rPr lang="pl-PL" altLang="pl-PL" sz="2200" dirty="0">
                <a:latin typeface="Calibri" pitchFamily="34" charset="0"/>
              </a:rPr>
              <a:t/>
            </a:r>
            <a:br>
              <a:rPr lang="pl-PL" altLang="pl-PL" sz="2200" dirty="0">
                <a:latin typeface="Calibri" pitchFamily="34" charset="0"/>
              </a:rPr>
            </a:br>
            <a:r>
              <a:rPr lang="pl-PL" altLang="pl-PL" sz="2200" dirty="0">
                <a:latin typeface="Calibri" pitchFamily="34" charset="0"/>
              </a:rPr>
              <a:t>w odniesieniu do </a:t>
            </a:r>
            <a:r>
              <a:rPr lang="pl-PL" altLang="pl-PL" sz="2200" dirty="0" smtClean="0">
                <a:latin typeface="Calibri" pitchFamily="34" charset="0"/>
              </a:rPr>
              <a:t>kariery edukacyjno-zawodowej </a:t>
            </a:r>
            <a:r>
              <a:rPr lang="pl-PL" altLang="pl-PL" sz="2200" dirty="0">
                <a:latin typeface="Calibri" pitchFamily="34" charset="0"/>
              </a:rPr>
              <a:t>- </a:t>
            </a:r>
            <a:r>
              <a:rPr lang="pl-PL" altLang="pl-PL" sz="2200" b="1" dirty="0">
                <a:solidFill>
                  <a:srgbClr val="FF0000"/>
                </a:solidFill>
                <a:latin typeface="Calibri" pitchFamily="34" charset="0"/>
              </a:rPr>
              <a:t>POTENCJAŁ</a:t>
            </a:r>
          </a:p>
          <a:p>
            <a:pPr>
              <a:lnSpc>
                <a:spcPct val="90000"/>
              </a:lnSpc>
            </a:pPr>
            <a:r>
              <a:rPr lang="pl-PL" altLang="pl-PL" sz="2200" b="1" dirty="0">
                <a:latin typeface="Calibri" pitchFamily="34" charset="0"/>
              </a:rPr>
              <a:t>Co </a:t>
            </a:r>
            <a:r>
              <a:rPr lang="pl-PL" altLang="pl-PL" sz="2200" b="1" dirty="0" smtClean="0">
                <a:latin typeface="Calibri" pitchFamily="34" charset="0"/>
              </a:rPr>
              <a:t>chce </a:t>
            </a:r>
            <a:r>
              <a:rPr lang="pl-PL" altLang="pl-PL" sz="2200" b="1" dirty="0">
                <a:latin typeface="Calibri" pitchFamily="34" charset="0"/>
              </a:rPr>
              <a:t>osiągnąć?</a:t>
            </a:r>
            <a:r>
              <a:rPr lang="pl-PL" altLang="pl-PL" sz="2200" dirty="0">
                <a:latin typeface="Calibri" pitchFamily="34" charset="0"/>
              </a:rPr>
              <a:t> </a:t>
            </a:r>
            <a:r>
              <a:rPr lang="pl-PL" altLang="pl-PL" sz="2200" b="1" dirty="0">
                <a:latin typeface="Calibri" pitchFamily="34" charset="0"/>
              </a:rPr>
              <a:t>Dlaczego </a:t>
            </a:r>
            <a:r>
              <a:rPr lang="pl-PL" altLang="pl-PL" sz="2200" b="1" dirty="0" smtClean="0">
                <a:latin typeface="Calibri" pitchFamily="34" charset="0"/>
              </a:rPr>
              <a:t>działa? </a:t>
            </a:r>
            <a:r>
              <a:rPr lang="pl-PL" altLang="pl-PL" sz="2200" dirty="0">
                <a:latin typeface="Calibri" pitchFamily="34" charset="0"/>
              </a:rPr>
              <a:t>– refleksyjne określenie </a:t>
            </a:r>
            <a:r>
              <a:rPr lang="pl-PL" altLang="pl-PL" sz="2200" dirty="0" smtClean="0">
                <a:latin typeface="Calibri" pitchFamily="34" charset="0"/>
              </a:rPr>
              <a:t>motywacji</a:t>
            </a:r>
            <a:r>
              <a:rPr lang="pl-PL" altLang="pl-PL" sz="2200" dirty="0">
                <a:latin typeface="Calibri" pitchFamily="34" charset="0"/>
              </a:rPr>
              <a:t>, przyglądanie się </a:t>
            </a:r>
            <a:r>
              <a:rPr lang="pl-PL" altLang="pl-PL" sz="2200" dirty="0" smtClean="0">
                <a:latin typeface="Calibri" pitchFamily="34" charset="0"/>
              </a:rPr>
              <a:t>pragnieniom</a:t>
            </a:r>
            <a:r>
              <a:rPr lang="pl-PL" altLang="pl-PL" sz="2200" dirty="0">
                <a:latin typeface="Calibri" pitchFamily="34" charset="0"/>
              </a:rPr>
              <a:t>, potrzebom i wartości </a:t>
            </a:r>
            <a:r>
              <a:rPr lang="pl-PL" altLang="pl-PL" sz="2200" dirty="0" smtClean="0">
                <a:latin typeface="Calibri" pitchFamily="34" charset="0"/>
              </a:rPr>
              <a:t/>
            </a:r>
            <a:br>
              <a:rPr lang="pl-PL" altLang="pl-PL" sz="2200" dirty="0" smtClean="0">
                <a:latin typeface="Calibri" pitchFamily="34" charset="0"/>
              </a:rPr>
            </a:br>
            <a:r>
              <a:rPr lang="pl-PL" altLang="pl-PL" sz="2200" dirty="0" smtClean="0">
                <a:latin typeface="Calibri" pitchFamily="34" charset="0"/>
              </a:rPr>
              <a:t>w </a:t>
            </a:r>
            <a:r>
              <a:rPr lang="pl-PL" altLang="pl-PL" sz="2200" dirty="0">
                <a:latin typeface="Calibri" pitchFamily="34" charset="0"/>
              </a:rPr>
              <a:t>kontekście </a:t>
            </a:r>
            <a:r>
              <a:rPr lang="pl-PL" altLang="pl-PL" sz="2200" dirty="0" smtClean="0">
                <a:latin typeface="Calibri" pitchFamily="34" charset="0"/>
              </a:rPr>
              <a:t>kariery </a:t>
            </a:r>
            <a:r>
              <a:rPr lang="pl-PL" altLang="pl-PL" sz="2200" dirty="0">
                <a:latin typeface="Calibri" pitchFamily="34" charset="0"/>
              </a:rPr>
              <a:t>- </a:t>
            </a:r>
            <a:r>
              <a:rPr lang="pl-PL" altLang="pl-PL" sz="2200" b="1" dirty="0">
                <a:solidFill>
                  <a:srgbClr val="FF0000"/>
                </a:solidFill>
                <a:latin typeface="Calibri" pitchFamily="34" charset="0"/>
              </a:rPr>
              <a:t>MOTYWACJA</a:t>
            </a:r>
          </a:p>
          <a:p>
            <a:pPr>
              <a:lnSpc>
                <a:spcPct val="90000"/>
              </a:lnSpc>
            </a:pPr>
            <a:r>
              <a:rPr lang="pl-PL" altLang="pl-PL" sz="2200" b="1" dirty="0">
                <a:latin typeface="Calibri" pitchFamily="34" charset="0"/>
              </a:rPr>
              <a:t>Gdzie </a:t>
            </a:r>
            <a:r>
              <a:rPr lang="pl-PL" altLang="pl-PL" sz="2200" b="1" dirty="0" smtClean="0">
                <a:latin typeface="Calibri" pitchFamily="34" charset="0"/>
              </a:rPr>
              <a:t>może robić </a:t>
            </a:r>
            <a:r>
              <a:rPr lang="pl-PL" altLang="pl-PL" sz="2200" b="1" dirty="0">
                <a:latin typeface="Calibri" pitchFamily="34" charset="0"/>
              </a:rPr>
              <a:t>to co </a:t>
            </a:r>
            <a:r>
              <a:rPr lang="pl-PL" altLang="pl-PL" sz="2200" b="1" dirty="0" smtClean="0">
                <a:latin typeface="Calibri" pitchFamily="34" charset="0"/>
              </a:rPr>
              <a:t>chce?</a:t>
            </a:r>
            <a:r>
              <a:rPr lang="pl-PL" altLang="pl-PL" sz="2200" dirty="0" smtClean="0">
                <a:latin typeface="Calibri" pitchFamily="34" charset="0"/>
              </a:rPr>
              <a:t> </a:t>
            </a:r>
            <a:r>
              <a:rPr lang="pl-PL" altLang="pl-PL" sz="2200" dirty="0">
                <a:latin typeface="Calibri" pitchFamily="34" charset="0"/>
              </a:rPr>
              <a:t>– poszukiwanie </a:t>
            </a:r>
            <a:r>
              <a:rPr lang="pl-PL" altLang="pl-PL" sz="2200" dirty="0" smtClean="0">
                <a:latin typeface="Calibri" pitchFamily="34" charset="0"/>
              </a:rPr>
              <a:t>przestrzeni edukacyjnej i zawodowej  </a:t>
            </a:r>
            <a:r>
              <a:rPr lang="pl-PL" altLang="pl-PL" sz="2200" dirty="0">
                <a:latin typeface="Calibri" pitchFamily="34" charset="0"/>
              </a:rPr>
              <a:t>uwzględniającej potencjał i motywację </a:t>
            </a:r>
            <a:r>
              <a:rPr lang="pl-PL" altLang="pl-PL" sz="2200" dirty="0" smtClean="0">
                <a:latin typeface="Calibri" pitchFamily="34" charset="0"/>
              </a:rPr>
              <a:t>dziecka 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PRZYSZŁA</a:t>
            </a:r>
            <a:r>
              <a:rPr lang="pl-PL" altLang="pl-PL" sz="2200" b="1" dirty="0" smtClean="0">
                <a:latin typeface="Calibri" pitchFamily="34" charset="0"/>
              </a:rPr>
              <a:t>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PRACA</a:t>
            </a:r>
            <a:endParaRPr lang="pl-PL" altLang="pl-PL" sz="22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>
                <a:latin typeface="Calibri" pitchFamily="34" charset="0"/>
              </a:rPr>
              <a:t>Jak mogę </a:t>
            </a:r>
            <a:r>
              <a:rPr lang="pl-PL" altLang="pl-PL" sz="2200" b="1" dirty="0" smtClean="0">
                <a:latin typeface="Calibri" pitchFamily="34" charset="0"/>
              </a:rPr>
              <a:t>wspierać dziecko?</a:t>
            </a:r>
            <a:r>
              <a:rPr lang="pl-PL" altLang="pl-PL" sz="2200" dirty="0" smtClean="0">
                <a:latin typeface="Calibri" pitchFamily="34" charset="0"/>
              </a:rPr>
              <a:t>  </a:t>
            </a:r>
            <a:r>
              <a:rPr lang="pl-PL" altLang="pl-PL" sz="2200" dirty="0">
                <a:latin typeface="Calibri" pitchFamily="34" charset="0"/>
              </a:rPr>
              <a:t>– </a:t>
            </a:r>
            <a:r>
              <a:rPr lang="pl-PL" altLang="pl-PL" sz="2200" dirty="0" smtClean="0">
                <a:latin typeface="Calibri" pitchFamily="34" charset="0"/>
              </a:rPr>
              <a:t>wspólne z dzieckiem refleksyjne </a:t>
            </a:r>
            <a:r>
              <a:rPr lang="pl-PL" altLang="pl-PL" sz="2200" dirty="0">
                <a:latin typeface="Calibri" pitchFamily="34" charset="0"/>
              </a:rPr>
              <a:t>projektowanie i tworzenie </a:t>
            </a:r>
            <a:r>
              <a:rPr lang="pl-PL" altLang="pl-PL" sz="2200" dirty="0" smtClean="0">
                <a:latin typeface="Calibri" pitchFamily="34" charset="0"/>
              </a:rPr>
              <a:t>kariery</a:t>
            </a:r>
            <a:r>
              <a:rPr lang="pl-PL" altLang="pl-PL" sz="2200" dirty="0">
                <a:latin typeface="Calibri" pitchFamily="34" charset="0"/>
              </a:rPr>
              <a:t>, świadome podejmowanie decyzji – </a:t>
            </a:r>
            <a:r>
              <a:rPr lang="pl-PL" altLang="pl-PL" sz="2200" b="1" dirty="0">
                <a:solidFill>
                  <a:srgbClr val="FF0000"/>
                </a:solidFill>
                <a:latin typeface="Calibri" pitchFamily="34" charset="0"/>
              </a:rPr>
              <a:t>KONSTRUOWANIE KARIERY</a:t>
            </a:r>
          </a:p>
          <a:p>
            <a:pPr>
              <a:lnSpc>
                <a:spcPct val="90000"/>
              </a:lnSpc>
            </a:pPr>
            <a:r>
              <a:rPr lang="pl-PL" altLang="pl-PL" sz="2200" b="1" dirty="0">
                <a:latin typeface="Calibri" pitchFamily="34" charset="0"/>
              </a:rPr>
              <a:t>Kto może </a:t>
            </a:r>
            <a:r>
              <a:rPr lang="pl-PL" altLang="pl-PL" sz="2200" b="1" dirty="0" smtClean="0">
                <a:latin typeface="Calibri" pitchFamily="34" charset="0"/>
              </a:rPr>
              <a:t>nam </a:t>
            </a:r>
            <a:r>
              <a:rPr lang="pl-PL" altLang="pl-PL" sz="2200" b="1" dirty="0">
                <a:latin typeface="Calibri" pitchFamily="34" charset="0"/>
              </a:rPr>
              <a:t>w tym pomóc?</a:t>
            </a:r>
            <a:r>
              <a:rPr lang="pl-PL" altLang="pl-PL" sz="2200" dirty="0">
                <a:latin typeface="Calibri" pitchFamily="34" charset="0"/>
              </a:rPr>
              <a:t> </a:t>
            </a:r>
            <a:br>
              <a:rPr lang="pl-PL" altLang="pl-PL" sz="2200" dirty="0">
                <a:latin typeface="Calibri" pitchFamily="34" charset="0"/>
              </a:rPr>
            </a:br>
            <a:r>
              <a:rPr lang="pl-PL" altLang="pl-PL" sz="2200" dirty="0" smtClean="0">
                <a:latin typeface="Calibri" pitchFamily="34" charset="0"/>
              </a:rPr>
              <a:t>określanie </a:t>
            </a:r>
            <a:r>
              <a:rPr lang="pl-PL" altLang="pl-PL" sz="2200" dirty="0">
                <a:latin typeface="Calibri" pitchFamily="34" charset="0"/>
              </a:rPr>
              <a:t>i budowanie sieci kontaktów </a:t>
            </a:r>
            <a:r>
              <a:rPr lang="pl-PL" altLang="pl-PL" sz="2200" dirty="0" smtClean="0">
                <a:latin typeface="Calibri" pitchFamily="34" charset="0"/>
              </a:rPr>
              <a:t>– w tym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NETWORKING</a:t>
            </a:r>
          </a:p>
          <a:p>
            <a:pPr marL="0" indent="0">
              <a:lnSpc>
                <a:spcPct val="90000"/>
              </a:lnSpc>
              <a:buNone/>
            </a:pPr>
            <a:endParaRPr lang="pl-PL" sz="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</a:p>
          <a:p>
            <a:pPr>
              <a:lnSpc>
                <a:spcPct val="90000"/>
              </a:lnSpc>
            </a:pPr>
            <a:endParaRPr lang="pl-PL" altLang="pl-PL" sz="22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pl-PL" altLang="pl-PL" sz="2400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79425" y="332656"/>
            <a:ext cx="7548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Wskazówki </a:t>
            </a:r>
            <a:r>
              <a:rPr lang="pl-PL" sz="3200" b="1" dirty="0" smtClean="0"/>
              <a:t>dla Rodziców</a:t>
            </a:r>
            <a:endParaRPr lang="pl-PL" sz="32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029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179512" y="1052736"/>
            <a:ext cx="8578461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Czym interesuje się Twój syn/ Twoja córka</a:t>
            </a:r>
            <a:r>
              <a:rPr lang="pl-PL" altLang="pl-PL" sz="2200" dirty="0">
                <a:latin typeface="Calibri" pitchFamily="34" charset="0"/>
              </a:rPr>
              <a:t> </a:t>
            </a:r>
            <a:r>
              <a:rPr lang="pl-PL" altLang="pl-PL" sz="2200" dirty="0" smtClean="0">
                <a:latin typeface="Calibri" pitchFamily="34" charset="0"/>
              </a:rPr>
              <a:t>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ZAINTERESOWANIA</a:t>
            </a:r>
            <a:b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pl-PL" altLang="pl-PL" sz="22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Jakie zdolności ma </a:t>
            </a:r>
            <a:r>
              <a:rPr lang="pl-PL" altLang="pl-PL" sz="2200" b="1" dirty="0">
                <a:latin typeface="Calibri" pitchFamily="34" charset="0"/>
              </a:rPr>
              <a:t>Twój syn/ Twoja córka</a:t>
            </a:r>
            <a:r>
              <a:rPr lang="pl-PL" altLang="pl-PL" sz="2200" dirty="0">
                <a:latin typeface="Calibri" pitchFamily="34" charset="0"/>
              </a:rPr>
              <a:t> </a:t>
            </a:r>
            <a:r>
              <a:rPr lang="pl-PL" altLang="pl-PL" sz="2200" dirty="0" smtClean="0">
                <a:latin typeface="Calibri" pitchFamily="34" charset="0"/>
              </a:rPr>
              <a:t>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ZDOLNOŚCI</a:t>
            </a:r>
            <a:b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pl-PL" altLang="pl-PL" sz="22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>
                <a:latin typeface="Calibri" pitchFamily="34" charset="0"/>
              </a:rPr>
              <a:t>Gdzie </a:t>
            </a:r>
            <a:r>
              <a:rPr lang="pl-PL" altLang="pl-PL" sz="2200" b="1" dirty="0" smtClean="0">
                <a:latin typeface="Calibri" pitchFamily="34" charset="0"/>
              </a:rPr>
              <a:t>umie robić Twoje dziecko?</a:t>
            </a:r>
            <a:r>
              <a:rPr lang="pl-PL" altLang="pl-PL" sz="2200" dirty="0" smtClean="0">
                <a:latin typeface="Calibri" pitchFamily="34" charset="0"/>
              </a:rPr>
              <a:t> 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UMIEJĘTNOŚCI</a:t>
            </a:r>
            <a:b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pl-PL" altLang="pl-PL" sz="22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Jakie wartości są ważne dla Twojego syna/Twojej córki? </a:t>
            </a:r>
            <a:r>
              <a:rPr lang="pl-PL" altLang="pl-PL" sz="2200" dirty="0" smtClean="0">
                <a:latin typeface="Calibri" pitchFamily="34" charset="0"/>
              </a:rPr>
              <a:t> </a:t>
            </a:r>
            <a:r>
              <a:rPr lang="pl-PL" altLang="pl-PL" sz="2200" dirty="0">
                <a:latin typeface="Calibri" pitchFamily="34" charset="0"/>
              </a:rPr>
              <a:t>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WARTOŚCI</a:t>
            </a:r>
            <a:b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pl-PL" altLang="pl-PL" sz="22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Jaki temperament ma </a:t>
            </a:r>
            <a:r>
              <a:rPr lang="pl-PL" altLang="pl-PL" sz="2200" b="1" dirty="0">
                <a:latin typeface="Calibri" pitchFamily="34" charset="0"/>
              </a:rPr>
              <a:t>Twój syn/ Twoja </a:t>
            </a:r>
            <a:r>
              <a:rPr lang="pl-PL" altLang="pl-PL" sz="2200" b="1" dirty="0" smtClean="0">
                <a:latin typeface="Calibri" pitchFamily="34" charset="0"/>
              </a:rPr>
              <a:t>córka?</a:t>
            </a:r>
            <a:r>
              <a:rPr lang="pl-PL" altLang="pl-PL" sz="2200" dirty="0" smtClean="0">
                <a:latin typeface="Calibri" pitchFamily="34" charset="0"/>
              </a:rPr>
              <a:t> </a:t>
            </a:r>
            <a:r>
              <a:rPr lang="pl-PL" altLang="pl-PL" sz="2200" dirty="0">
                <a:latin typeface="Calibri" pitchFamily="34" charset="0"/>
              </a:rPr>
              <a:t/>
            </a:r>
            <a:br>
              <a:rPr lang="pl-PL" altLang="pl-PL" sz="2200" dirty="0">
                <a:latin typeface="Calibri" pitchFamily="34" charset="0"/>
              </a:rPr>
            </a:br>
            <a:r>
              <a:rPr lang="pl-PL" altLang="pl-PL" sz="2200" dirty="0" smtClean="0">
                <a:latin typeface="Calibri" pitchFamily="34" charset="0"/>
              </a:rPr>
              <a:t>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TEMPERAMENT</a:t>
            </a:r>
          </a:p>
          <a:p>
            <a:pPr marL="0" indent="0">
              <a:lnSpc>
                <a:spcPct val="90000"/>
              </a:lnSpc>
              <a:buNone/>
            </a:pPr>
            <a:endParaRPr lang="pl-PL" altLang="pl-PL" sz="2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Jaki </a:t>
            </a:r>
            <a:r>
              <a:rPr lang="pl-PL" altLang="pl-PL" sz="2200" b="1" dirty="0">
                <a:latin typeface="Calibri" pitchFamily="34" charset="0"/>
              </a:rPr>
              <a:t>charakter ma Twój syn/ Twoja </a:t>
            </a:r>
            <a:r>
              <a:rPr lang="pl-PL" altLang="pl-PL" sz="2200" b="1" dirty="0" smtClean="0">
                <a:latin typeface="Calibri" pitchFamily="34" charset="0"/>
              </a:rPr>
              <a:t>córka</a:t>
            </a:r>
            <a:r>
              <a:rPr lang="pl-PL" altLang="pl-PL" sz="2200" dirty="0" smtClean="0">
                <a:latin typeface="Calibri" pitchFamily="34" charset="0"/>
              </a:rPr>
              <a:t>? 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CECHY CHARAKTERU</a:t>
            </a:r>
            <a:b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pl-PL" altLang="pl-PL" sz="2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Jak radzi sobie z nauką? Jakie ma oceny? Jakie ma zasoby wiedzy </a:t>
            </a:r>
            <a:br>
              <a:rPr lang="pl-PL" altLang="pl-PL" sz="2200" b="1" dirty="0" smtClean="0">
                <a:latin typeface="Calibri" pitchFamily="34" charset="0"/>
              </a:rPr>
            </a:br>
            <a:r>
              <a:rPr lang="pl-PL" altLang="pl-PL" sz="2200" b="1" dirty="0" smtClean="0">
                <a:latin typeface="Calibri" pitchFamily="34" charset="0"/>
              </a:rPr>
              <a:t>i umiejętności  -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MOŻLIWOŚCI INTELEKTUALNE   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l-PL" sz="800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</a:p>
          <a:p>
            <a:pPr>
              <a:lnSpc>
                <a:spcPct val="90000"/>
              </a:lnSpc>
            </a:pPr>
            <a:endParaRPr lang="pl-PL" altLang="pl-PL" sz="2200" b="1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pl-PL" altLang="pl-PL" sz="2400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79425" y="332656"/>
            <a:ext cx="7548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Wskazówki </a:t>
            </a:r>
            <a:r>
              <a:rPr lang="pl-PL" sz="3200" b="1" dirty="0" smtClean="0"/>
              <a:t>dla Rodziców</a:t>
            </a:r>
            <a:endParaRPr lang="pl-PL" sz="32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66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179512" y="1052736"/>
            <a:ext cx="8578461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Czy nie ma przeciwskazań do wykonywania wybranego przez dziecko zawodu 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STAN ZDROWIA</a:t>
            </a:r>
            <a:b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pl-PL" altLang="pl-PL" sz="2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200" b="1" dirty="0" smtClean="0">
                <a:latin typeface="Calibri" pitchFamily="34" charset="0"/>
              </a:rPr>
              <a:t>Co dziecko wie o wybranym zawodzie/zawodach? </a:t>
            </a:r>
            <a:r>
              <a:rPr lang="pl-PL" altLang="pl-PL" sz="2200" b="1" dirty="0">
                <a:latin typeface="Calibri" pitchFamily="34" charset="0"/>
              </a:rPr>
              <a:t>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INFORMACJE</a:t>
            </a:r>
            <a:b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- </a:t>
            </a:r>
            <a:r>
              <a:rPr lang="pl-PL" altLang="pl-PL" sz="2200" dirty="0" smtClean="0">
                <a:latin typeface="Calibri" pitchFamily="34" charset="0"/>
              </a:rPr>
              <a:t>jakie czynności zawodowe wykonuje osoba w danym zawodzie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altLang="pl-PL" sz="2200" dirty="0" smtClean="0">
                <a:latin typeface="Calibri" pitchFamily="34" charset="0"/>
              </a:rPr>
              <a:t>     - jakie są wymagania wobec osób zainteresowanych zawodem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altLang="pl-PL" sz="2200" dirty="0" smtClean="0">
                <a:latin typeface="Calibri" pitchFamily="34" charset="0"/>
              </a:rPr>
              <a:t>     - w jakich warunkach wykonuje się pracę w danym zawodzie</a:t>
            </a:r>
            <a:br>
              <a:rPr lang="pl-PL" altLang="pl-PL" sz="2200" dirty="0" smtClean="0">
                <a:latin typeface="Calibri" pitchFamily="34" charset="0"/>
              </a:rPr>
            </a:br>
            <a:r>
              <a:rPr lang="pl-PL" altLang="pl-PL" sz="2200" dirty="0" smtClean="0">
                <a:latin typeface="Calibri" pitchFamily="34" charset="0"/>
              </a:rPr>
              <a:t>     -  jakie są przeciwwskazania do pracy w danym zawodzie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altLang="pl-PL" sz="2200" dirty="0">
                <a:latin typeface="Calibri" pitchFamily="34" charset="0"/>
              </a:rPr>
              <a:t> </a:t>
            </a:r>
            <a:r>
              <a:rPr lang="pl-PL" altLang="pl-PL" sz="2200" dirty="0" smtClean="0">
                <a:latin typeface="Calibri" pitchFamily="34" charset="0"/>
              </a:rPr>
              <a:t>    - jakie trzeba  mieć wykształcenie , by zdobyć kwalifikacje zawodowe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altLang="pl-PL" sz="2200" dirty="0" smtClean="0">
                <a:latin typeface="Calibri" pitchFamily="34" charset="0"/>
              </a:rPr>
              <a:t>     - jakie są szanse na znalezienie pracy w danym zawodzie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altLang="pl-PL" sz="2200" dirty="0">
                <a:latin typeface="Calibri" pitchFamily="34" charset="0"/>
              </a:rPr>
              <a:t> </a:t>
            </a:r>
            <a:r>
              <a:rPr lang="pl-PL" altLang="pl-PL" sz="2200" dirty="0" smtClean="0">
                <a:latin typeface="Calibri" pitchFamily="34" charset="0"/>
              </a:rPr>
              <a:t>    - jakie są możliwości doskonalenia zawodowego</a:t>
            </a:r>
          </a:p>
          <a:p>
            <a:pPr>
              <a:lnSpc>
                <a:spcPct val="90000"/>
              </a:lnSpc>
            </a:pPr>
            <a:r>
              <a:rPr lang="pl-PL" altLang="pl-PL" sz="2200" dirty="0" smtClean="0">
                <a:latin typeface="Calibri" pitchFamily="34" charset="0"/>
              </a:rPr>
              <a:t>Jakie dziecko ma obawy w odniesieniu do planów edukacyjno-zawodowych? </a:t>
            </a:r>
            <a:r>
              <a:rPr lang="pl-PL" altLang="pl-PL" sz="2200" b="1" dirty="0">
                <a:latin typeface="Calibri" pitchFamily="34" charset="0"/>
              </a:rPr>
              <a:t>– </a:t>
            </a:r>
            <a:r>
              <a:rPr lang="pl-PL" altLang="pl-PL" sz="2200" b="1" dirty="0" smtClean="0">
                <a:solidFill>
                  <a:srgbClr val="FF0000"/>
                </a:solidFill>
                <a:latin typeface="Calibri" pitchFamily="34" charset="0"/>
              </a:rPr>
              <a:t>PRZESZKODY</a:t>
            </a:r>
          </a:p>
          <a:p>
            <a:pPr marL="0" indent="0">
              <a:lnSpc>
                <a:spcPct val="90000"/>
              </a:lnSpc>
              <a:buNone/>
            </a:pPr>
            <a:endParaRPr lang="pl-PL" sz="1200" dirty="0" smtClean="0"/>
          </a:p>
          <a:p>
            <a:pPr marL="0" indent="0">
              <a:lnSpc>
                <a:spcPct val="90000"/>
              </a:lnSpc>
              <a:buNone/>
            </a:pPr>
            <a:endParaRPr lang="pl-PL" sz="1200" dirty="0"/>
          </a:p>
          <a:p>
            <a:pPr marL="0" indent="0">
              <a:lnSpc>
                <a:spcPct val="90000"/>
              </a:lnSpc>
              <a:buNone/>
            </a:pPr>
            <a:endParaRPr lang="pl-PL" sz="800" dirty="0" smtClean="0"/>
          </a:p>
          <a:p>
            <a:pPr marL="0" indent="0">
              <a:lnSpc>
                <a:spcPct val="90000"/>
              </a:lnSpc>
              <a:buNone/>
            </a:pPr>
            <a:endParaRPr lang="pl-PL" sz="800" dirty="0"/>
          </a:p>
          <a:p>
            <a:pPr marL="0" indent="0">
              <a:lnSpc>
                <a:spcPct val="90000"/>
              </a:lnSpc>
              <a:buNone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</a:p>
          <a:p>
            <a:pPr>
              <a:lnSpc>
                <a:spcPct val="90000"/>
              </a:lnSpc>
            </a:pPr>
            <a:endParaRPr lang="pl-PL" altLang="pl-PL" sz="8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pl-PL" altLang="pl-PL" sz="22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pl-PL" altLang="pl-PL" sz="2400" dirty="0">
              <a:latin typeface="Calibri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79425" y="332656"/>
            <a:ext cx="7548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Wskazówki </a:t>
            </a:r>
            <a:r>
              <a:rPr lang="pl-PL" sz="3200" b="1" dirty="0" smtClean="0"/>
              <a:t>dla Rodziców</a:t>
            </a:r>
            <a:endParaRPr lang="pl-PL" sz="32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3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Przeszkody, które mają wpływ na decyzje edukacyjno-zawodowe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Stan zdrowia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Wyniki w nauce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Zaniżona samoocena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Niska motywacja i brak aspiracji życiowych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Problemy rodzinne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Względy finansowe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Ograniczona dostępność szkół ponadpodstawowych w miejscu </a:t>
            </a:r>
            <a:r>
              <a:rPr lang="pl-PL" dirty="0" smtClean="0">
                <a:solidFill>
                  <a:schemeClr val="tx2"/>
                </a:solidFill>
              </a:rPr>
              <a:t>zamieszkania</a:t>
            </a:r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900" dirty="0" smtClean="0"/>
              <a:t>Prezentacja </a:t>
            </a:r>
            <a:r>
              <a:rPr lang="pl-PL" sz="900" dirty="0"/>
              <a:t>została przygotowana na podstawie materiałów opracowanych przez Teresę Kazimierską - nauczyciela konsultanta MSCD</a:t>
            </a:r>
          </a:p>
          <a:p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31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Jak pomóc dziecku, aby wybrało właściwą ścieżkę edukacji?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90" y="2780928"/>
            <a:ext cx="8928992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Warto: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2"/>
                </a:solidFill>
              </a:rPr>
              <a:t> zastanowić się nad predyspozycjami swojego dziecka,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2"/>
                </a:solidFill>
              </a:rPr>
              <a:t>określić, czasem odnaleźć jego atuty, umiejętności, zainteresowania, które pomogą wybrać przyszłą szkołę, przyszły zawód</a:t>
            </a:r>
            <a:r>
              <a:rPr lang="pl-PL" sz="28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800" dirty="0" smtClean="0"/>
          </a:p>
          <a:p>
            <a:pPr marL="0" indent="0">
              <a:buNone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</a:p>
          <a:p>
            <a:pPr marL="0" indent="0">
              <a:buNone/>
            </a:pPr>
            <a:endParaRPr lang="pl-PL" sz="800" dirty="0">
              <a:solidFill>
                <a:schemeClr val="tx2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07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Doradztwo Zawodowe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90" y="2780928"/>
            <a:ext cx="8928992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Doradztwo zawodowe- uporządkowane i zaplanowane działania mające na celu wspieranie uczniów w procesie świadomego i samodzielnego podejmowania decyzji </a:t>
            </a:r>
            <a:r>
              <a:rPr lang="pl-PL" sz="2800" dirty="0" smtClean="0">
                <a:solidFill>
                  <a:schemeClr val="tx2"/>
                </a:solidFill>
              </a:rPr>
              <a:t>edukacyjnych </a:t>
            </a:r>
            <a:r>
              <a:rPr lang="pl-PL" sz="2800" dirty="0" smtClean="0">
                <a:solidFill>
                  <a:schemeClr val="tx2"/>
                </a:solidFill>
              </a:rPr>
              <a:t>i zawodowych</a:t>
            </a:r>
            <a:r>
              <a:rPr lang="pl-PL" sz="28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pl-PL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l-PL" sz="800" dirty="0"/>
              <a:t>Prezentacja została przygotowana na podstawie materiałów opracowanych przez Teresę Kazimierską - nauczyciela konsultanta MSCD</a:t>
            </a:r>
          </a:p>
          <a:p>
            <a:pPr marL="0" indent="0">
              <a:buNone/>
            </a:pPr>
            <a:endParaRPr lang="pl-PL" sz="2800" dirty="0">
              <a:solidFill>
                <a:schemeClr val="tx2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85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1288" y="188913"/>
            <a:ext cx="9036050" cy="14398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600" b="1" dirty="0" smtClean="0">
                <a:solidFill>
                  <a:srgbClr val="0033CC"/>
                </a:solidFill>
              </a:rPr>
              <a:t>Samopoznanie</a:t>
            </a:r>
            <a:br>
              <a:rPr lang="pl-PL" sz="3600" b="1" dirty="0" smtClean="0">
                <a:solidFill>
                  <a:srgbClr val="0033CC"/>
                </a:solidFill>
              </a:rPr>
            </a:br>
            <a:r>
              <a:rPr lang="pl-PL" sz="900" dirty="0" smtClean="0"/>
              <a:t>Prezentacja </a:t>
            </a:r>
            <a:r>
              <a:rPr lang="pl-PL" sz="900" dirty="0"/>
              <a:t>została przygotowana na podstawie materiałów opracowanych przez Teresę Kazimierską - nauczyciela konsultanta MSCD</a:t>
            </a:r>
            <a:endParaRPr lang="pl-PL" sz="900" b="1" dirty="0">
              <a:solidFill>
                <a:srgbClr val="0033CC"/>
              </a:solidFill>
            </a:endParaRPr>
          </a:p>
        </p:txBody>
      </p:sp>
      <p:graphicFrame>
        <p:nvGraphicFramePr>
          <p:cNvPr id="6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392954"/>
              </p:ext>
            </p:extLst>
          </p:nvPr>
        </p:nvGraphicFramePr>
        <p:xfrm>
          <a:off x="1" y="1537855"/>
          <a:ext cx="9143999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0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 sz="3600" b="1" dirty="0" smtClean="0">
                <a:solidFill>
                  <a:srgbClr val="0033CC"/>
                </a:solidFill>
              </a:rPr>
              <a:t>Rodzaje </a:t>
            </a:r>
            <a:r>
              <a:rPr lang="pl-PL" sz="3600" b="1" dirty="0" smtClean="0">
                <a:solidFill>
                  <a:srgbClr val="0033CC"/>
                </a:solidFill>
              </a:rPr>
              <a:t>uzdolnień </a:t>
            </a:r>
            <a:br>
              <a:rPr lang="pl-PL" sz="3600" b="1" dirty="0" smtClean="0">
                <a:solidFill>
                  <a:srgbClr val="0033CC"/>
                </a:solidFill>
              </a:rPr>
            </a:b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  <a:endParaRPr lang="pl-PL" sz="8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541430"/>
              </p:ext>
            </p:extLst>
          </p:nvPr>
        </p:nvGraphicFramePr>
        <p:xfrm>
          <a:off x="467544" y="1916832"/>
          <a:ext cx="7926139" cy="4561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836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Czym kierować się przy wyborze szkoły?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90" y="2780928"/>
            <a:ext cx="8928992" cy="36724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Zastanowienie się/refleksja razem z dzieckiem: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solidFill>
                  <a:schemeClr val="tx2"/>
                </a:solidFill>
              </a:rPr>
              <a:t>k</a:t>
            </a:r>
            <a:r>
              <a:rPr lang="pl-PL" sz="2800" dirty="0" smtClean="0">
                <a:solidFill>
                  <a:schemeClr val="tx2"/>
                </a:solidFill>
              </a:rPr>
              <a:t>tóra szkoła będzie najodpowiedniejsza – czy ta najbliższa domu, czy ta idealnie dopasowana do predyspozycji Waszego dziecka?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2"/>
                </a:solidFill>
              </a:rPr>
              <a:t>Kim jest moje dziecko? Czego szuka?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2"/>
                </a:solidFill>
              </a:rPr>
              <a:t>Co  lubi i umie robić?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2"/>
                </a:solidFill>
              </a:rPr>
              <a:t>Co  lubi lecz nie umie?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tx2"/>
                </a:solidFill>
              </a:rPr>
              <a:t>Czego na pewno nie lubi? Czego woli unikać</a:t>
            </a:r>
            <a:r>
              <a:rPr lang="pl-PL" sz="2800" dirty="0" smtClean="0">
                <a:solidFill>
                  <a:schemeClr val="tx2"/>
                </a:solidFill>
              </a:rPr>
              <a:t>?</a:t>
            </a:r>
            <a:r>
              <a:rPr lang="pl-PL" sz="2800" dirty="0"/>
              <a:t> </a:t>
            </a:r>
            <a:endParaRPr lang="pl-PL" sz="2800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sz="2800" dirty="0"/>
          </a:p>
          <a:p>
            <a:pPr marL="0" indent="0">
              <a:buNone/>
            </a:pPr>
            <a:endParaRPr lang="pl-PL" sz="900" dirty="0" smtClean="0"/>
          </a:p>
          <a:p>
            <a:pPr marL="0" indent="0">
              <a:buNone/>
            </a:pPr>
            <a:r>
              <a:rPr lang="pl-PL" sz="900" dirty="0" smtClean="0"/>
              <a:t>Prezentacja </a:t>
            </a:r>
            <a:r>
              <a:rPr lang="pl-PL" sz="900" dirty="0"/>
              <a:t>została przygotowana na podstawie materiałów opracowanych przez Teresę Kazimierską - nauczyciela konsultanta MSCD</a:t>
            </a:r>
          </a:p>
          <a:p>
            <a:pPr marL="0" indent="0">
              <a:buNone/>
            </a:pPr>
            <a:endParaRPr lang="pl-PL" sz="2800" dirty="0">
              <a:solidFill>
                <a:schemeClr val="tx2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6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3 etapy planowania drogi edukacyjnej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90" y="2780928"/>
            <a:ext cx="8928992" cy="3672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Etap  1.</a:t>
            </a:r>
          </a:p>
          <a:p>
            <a:pPr marL="0" indent="0">
              <a:buNone/>
            </a:pPr>
            <a:r>
              <a:rPr lang="pl-PL" sz="2800" b="1" dirty="0" smtClean="0">
                <a:solidFill>
                  <a:schemeClr val="tx2"/>
                </a:solidFill>
              </a:rPr>
              <a:t>Zidentyfikowanie: 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Zainteresowań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Umiejętności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Uzdolnień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Stanu </a:t>
            </a:r>
            <a:r>
              <a:rPr lang="pl-PL" sz="2800" dirty="0" smtClean="0">
                <a:solidFill>
                  <a:schemeClr val="tx2"/>
                </a:solidFill>
              </a:rPr>
              <a:t>zdrowia</a:t>
            </a:r>
          </a:p>
          <a:p>
            <a:pPr marL="0" indent="0">
              <a:buNone/>
            </a:pPr>
            <a:endParaRPr lang="pl-PL" sz="1300" dirty="0" smtClean="0"/>
          </a:p>
          <a:p>
            <a:pPr marL="0" indent="0">
              <a:buNone/>
            </a:pPr>
            <a:endParaRPr lang="pl-PL" sz="1300" dirty="0"/>
          </a:p>
          <a:p>
            <a:pPr marL="0" indent="0">
              <a:buNone/>
            </a:pPr>
            <a:endParaRPr lang="pl-PL" sz="800" dirty="0" smtClean="0"/>
          </a:p>
          <a:p>
            <a:pPr marL="0" indent="0">
              <a:buNone/>
            </a:pPr>
            <a:endParaRPr lang="pl-PL" sz="800" dirty="0"/>
          </a:p>
          <a:p>
            <a:pPr marL="0" indent="0">
              <a:buNone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</a:p>
          <a:p>
            <a:endParaRPr lang="pl-PL" sz="2800" dirty="0">
              <a:solidFill>
                <a:schemeClr val="tx2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07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Planowanie drogi edukacyjnej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90" y="2780928"/>
            <a:ext cx="8928992" cy="3672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Etap  2.</a:t>
            </a:r>
          </a:p>
          <a:p>
            <a:pPr marL="0" indent="0">
              <a:buNone/>
            </a:pPr>
            <a:r>
              <a:rPr lang="pl-PL" sz="2800" b="1" dirty="0" smtClean="0">
                <a:solidFill>
                  <a:schemeClr val="tx2"/>
                </a:solidFill>
              </a:rPr>
              <a:t>Poznanie świata edukacji i pracy:</a:t>
            </a:r>
          </a:p>
          <a:p>
            <a:r>
              <a:rPr lang="pl-PL" sz="2800" dirty="0">
                <a:solidFill>
                  <a:schemeClr val="tx2"/>
                </a:solidFill>
              </a:rPr>
              <a:t>ś</a:t>
            </a:r>
            <a:r>
              <a:rPr lang="pl-PL" sz="2800" dirty="0" smtClean="0">
                <a:solidFill>
                  <a:schemeClr val="tx2"/>
                </a:solidFill>
              </a:rPr>
              <a:t>cieżek edukacji</a:t>
            </a:r>
          </a:p>
          <a:p>
            <a:r>
              <a:rPr lang="pl-PL" sz="2800" dirty="0">
                <a:solidFill>
                  <a:schemeClr val="tx2"/>
                </a:solidFill>
              </a:rPr>
              <a:t>ś</a:t>
            </a:r>
            <a:r>
              <a:rPr lang="pl-PL" sz="2800" dirty="0" smtClean="0">
                <a:solidFill>
                  <a:schemeClr val="tx2"/>
                </a:solidFill>
              </a:rPr>
              <a:t>wiata zawodów</a:t>
            </a:r>
          </a:p>
          <a:p>
            <a:r>
              <a:rPr lang="pl-PL" sz="2800" dirty="0">
                <a:solidFill>
                  <a:schemeClr val="tx2"/>
                </a:solidFill>
              </a:rPr>
              <a:t>r</a:t>
            </a:r>
            <a:r>
              <a:rPr lang="pl-PL" sz="2800" dirty="0" smtClean="0">
                <a:solidFill>
                  <a:schemeClr val="tx2"/>
                </a:solidFill>
              </a:rPr>
              <a:t>ynku </a:t>
            </a:r>
            <a:r>
              <a:rPr lang="pl-PL" sz="2800" dirty="0" smtClean="0">
                <a:solidFill>
                  <a:schemeClr val="tx2"/>
                </a:solidFill>
              </a:rPr>
              <a:t>pracy</a:t>
            </a:r>
          </a:p>
          <a:p>
            <a:endParaRPr lang="pl-PL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800" dirty="0" smtClean="0"/>
          </a:p>
          <a:p>
            <a:pPr marL="0" indent="0">
              <a:buNone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</a:p>
          <a:p>
            <a:endParaRPr lang="pl-PL" sz="800" dirty="0" smtClean="0">
              <a:solidFill>
                <a:schemeClr val="tx2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6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Planowanie drogi edukacyjnej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90" y="2780928"/>
            <a:ext cx="8928992" cy="3672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Etap  3.</a:t>
            </a:r>
          </a:p>
          <a:p>
            <a:pPr marL="0" indent="0">
              <a:buNone/>
            </a:pPr>
            <a:r>
              <a:rPr lang="pl-PL" sz="2800" b="1" dirty="0" smtClean="0">
                <a:solidFill>
                  <a:schemeClr val="tx2"/>
                </a:solidFill>
              </a:rPr>
              <a:t>Planowanie kariery – realizacja marzeń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Kształtowanie umiejętności: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wykorzystywania informacji</a:t>
            </a:r>
          </a:p>
          <a:p>
            <a:r>
              <a:rPr lang="pl-PL" sz="2800" dirty="0">
                <a:solidFill>
                  <a:schemeClr val="tx2"/>
                </a:solidFill>
              </a:rPr>
              <a:t>p</a:t>
            </a:r>
            <a:r>
              <a:rPr lang="pl-PL" sz="2800" dirty="0" smtClean="0">
                <a:solidFill>
                  <a:schemeClr val="tx2"/>
                </a:solidFill>
              </a:rPr>
              <a:t>lanowania i podejmowania decyzji</a:t>
            </a:r>
          </a:p>
          <a:p>
            <a:r>
              <a:rPr lang="pl-PL" sz="2800" dirty="0">
                <a:solidFill>
                  <a:schemeClr val="tx2"/>
                </a:solidFill>
              </a:rPr>
              <a:t>t</a:t>
            </a:r>
            <a:r>
              <a:rPr lang="pl-PL" sz="2800" dirty="0" smtClean="0">
                <a:solidFill>
                  <a:schemeClr val="tx2"/>
                </a:solidFill>
              </a:rPr>
              <a:t>worzenia </a:t>
            </a:r>
            <a:r>
              <a:rPr lang="pl-PL" sz="2800" dirty="0" smtClean="0">
                <a:solidFill>
                  <a:schemeClr val="tx2"/>
                </a:solidFill>
              </a:rPr>
              <a:t>portfolio</a:t>
            </a:r>
          </a:p>
          <a:p>
            <a:pPr marL="0" indent="0">
              <a:buNone/>
            </a:pPr>
            <a:endParaRPr lang="pl-PL" sz="1300" dirty="0" smtClean="0"/>
          </a:p>
          <a:p>
            <a:pPr marL="0" indent="0">
              <a:buNone/>
            </a:pPr>
            <a:endParaRPr lang="pl-PL" sz="1300" dirty="0"/>
          </a:p>
          <a:p>
            <a:pPr marL="0" indent="0">
              <a:buNone/>
            </a:pPr>
            <a:endParaRPr lang="pl-PL" sz="800" dirty="0" smtClean="0"/>
          </a:p>
          <a:p>
            <a:pPr marL="0" indent="0">
              <a:buNone/>
            </a:pPr>
            <a:endParaRPr lang="pl-PL" sz="800" dirty="0"/>
          </a:p>
          <a:p>
            <a:pPr marL="0" indent="0">
              <a:buNone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</a:p>
          <a:p>
            <a:endParaRPr lang="pl-PL" sz="2800" dirty="0" smtClean="0">
              <a:solidFill>
                <a:schemeClr val="tx2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6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Szukanie </a:t>
            </a:r>
            <a:r>
              <a:rPr lang="pl-PL" sz="3200" b="1" dirty="0"/>
              <a:t>mocnych stron dziecka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wśród kompetencji kluczowych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90" y="2780928"/>
            <a:ext cx="8928992" cy="3672408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p</a:t>
            </a:r>
            <a:r>
              <a:rPr lang="pl-PL" sz="2800" dirty="0" smtClean="0">
                <a:solidFill>
                  <a:schemeClr val="tx2"/>
                </a:solidFill>
              </a:rPr>
              <a:t>orozumiewanie się w jęz. ojczystym 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porozumiewanie </a:t>
            </a:r>
            <a:r>
              <a:rPr lang="pl-PL" sz="2800" dirty="0">
                <a:solidFill>
                  <a:schemeClr val="tx2"/>
                </a:solidFill>
              </a:rPr>
              <a:t>się w jęz. o</a:t>
            </a:r>
            <a:r>
              <a:rPr lang="pl-PL" sz="2800" dirty="0" smtClean="0">
                <a:solidFill>
                  <a:schemeClr val="tx2"/>
                </a:solidFill>
              </a:rPr>
              <a:t>bcych</a:t>
            </a:r>
          </a:p>
          <a:p>
            <a:r>
              <a:rPr lang="pl-PL" sz="2800" dirty="0">
                <a:solidFill>
                  <a:schemeClr val="tx2"/>
                </a:solidFill>
              </a:rPr>
              <a:t>k</a:t>
            </a:r>
            <a:r>
              <a:rPr lang="pl-PL" sz="2800" dirty="0" smtClean="0">
                <a:solidFill>
                  <a:schemeClr val="tx2"/>
                </a:solidFill>
              </a:rPr>
              <a:t>ompetencje matematyczne i podstawowe kompetencje naukowo-</a:t>
            </a:r>
            <a:r>
              <a:rPr lang="pl-PL" sz="2800" dirty="0" err="1" smtClean="0">
                <a:solidFill>
                  <a:schemeClr val="tx2"/>
                </a:solidFill>
              </a:rPr>
              <a:t>tech</a:t>
            </a:r>
            <a:r>
              <a:rPr lang="pl-PL" sz="2800" dirty="0" smtClean="0">
                <a:solidFill>
                  <a:schemeClr val="tx2"/>
                </a:solidFill>
              </a:rPr>
              <a:t>.</a:t>
            </a:r>
          </a:p>
          <a:p>
            <a:r>
              <a:rPr lang="pl-PL" sz="2800" dirty="0">
                <a:solidFill>
                  <a:schemeClr val="tx2"/>
                </a:solidFill>
              </a:rPr>
              <a:t>k</a:t>
            </a:r>
            <a:r>
              <a:rPr lang="pl-PL" sz="2800" dirty="0" smtClean="0">
                <a:solidFill>
                  <a:schemeClr val="tx2"/>
                </a:solidFill>
              </a:rPr>
              <a:t>ompetencje informatyczne</a:t>
            </a:r>
          </a:p>
          <a:p>
            <a:r>
              <a:rPr lang="pl-PL" sz="2800" dirty="0">
                <a:solidFill>
                  <a:schemeClr val="tx2"/>
                </a:solidFill>
              </a:rPr>
              <a:t>i</a:t>
            </a:r>
            <a:r>
              <a:rPr lang="pl-PL" sz="2800" dirty="0" smtClean="0">
                <a:solidFill>
                  <a:schemeClr val="tx2"/>
                </a:solidFill>
              </a:rPr>
              <a:t>nicjatywność i przedsiębiorczość</a:t>
            </a:r>
          </a:p>
          <a:p>
            <a:r>
              <a:rPr lang="pl-PL" sz="2800" dirty="0">
                <a:solidFill>
                  <a:schemeClr val="tx2"/>
                </a:solidFill>
              </a:rPr>
              <a:t>ś</a:t>
            </a:r>
            <a:r>
              <a:rPr lang="pl-PL" sz="2800" dirty="0" smtClean="0">
                <a:solidFill>
                  <a:schemeClr val="tx2"/>
                </a:solidFill>
              </a:rPr>
              <a:t>wiadomość i ekspresja </a:t>
            </a:r>
            <a:endParaRPr lang="pl-PL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l-PL" sz="900" dirty="0" smtClean="0"/>
              <a:t>Prezentacja </a:t>
            </a:r>
            <a:r>
              <a:rPr lang="pl-PL" sz="900" dirty="0"/>
              <a:t>została przygotowana na podstawie materiałów opracowanych przez Teresę Kazimierską - nauczyciela konsultanta MSCD</a:t>
            </a:r>
          </a:p>
          <a:p>
            <a:endParaRPr lang="pl-PL" sz="2800" dirty="0" smtClean="0">
              <a:solidFill>
                <a:schemeClr val="tx2"/>
              </a:solidFill>
            </a:endParaRPr>
          </a:p>
          <a:p>
            <a:endParaRPr lang="pl-PL" sz="2800" dirty="0" smtClean="0">
              <a:solidFill>
                <a:schemeClr val="tx2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6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136904" cy="872554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Pierwsze wybory dalszej edukacji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132856"/>
            <a:ext cx="9108682" cy="47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Powinny uwzględniać:</a:t>
            </a:r>
          </a:p>
          <a:p>
            <a:r>
              <a:rPr lang="pl-PL" sz="2800" dirty="0">
                <a:solidFill>
                  <a:schemeClr val="tx2"/>
                </a:solidFill>
              </a:rPr>
              <a:t>p</a:t>
            </a:r>
            <a:r>
              <a:rPr lang="pl-PL" sz="2800" dirty="0" smtClean="0">
                <a:solidFill>
                  <a:schemeClr val="tx2"/>
                </a:solidFill>
              </a:rPr>
              <a:t>redyspozycje </a:t>
            </a:r>
            <a:r>
              <a:rPr lang="pl-PL" sz="2800" dirty="0">
                <a:solidFill>
                  <a:schemeClr val="tx2"/>
                </a:solidFill>
              </a:rPr>
              <a:t>i </a:t>
            </a:r>
            <a:r>
              <a:rPr lang="pl-PL" sz="2800" dirty="0" smtClean="0">
                <a:solidFill>
                  <a:schemeClr val="tx2"/>
                </a:solidFill>
              </a:rPr>
              <a:t>zainteresowania</a:t>
            </a:r>
          </a:p>
          <a:p>
            <a:r>
              <a:rPr lang="pl-PL" sz="2800" dirty="0">
                <a:solidFill>
                  <a:schemeClr val="tx2"/>
                </a:solidFill>
              </a:rPr>
              <a:t>c</a:t>
            </a:r>
            <a:r>
              <a:rPr lang="pl-PL" sz="2800" dirty="0" smtClean="0">
                <a:solidFill>
                  <a:schemeClr val="tx2"/>
                </a:solidFill>
              </a:rPr>
              <a:t>echy osobowości</a:t>
            </a:r>
          </a:p>
          <a:p>
            <a:r>
              <a:rPr lang="pl-PL" sz="2800" dirty="0">
                <a:solidFill>
                  <a:schemeClr val="tx2"/>
                </a:solidFill>
              </a:rPr>
              <a:t>m</a:t>
            </a:r>
            <a:r>
              <a:rPr lang="pl-PL" sz="2800" dirty="0" smtClean="0">
                <a:solidFill>
                  <a:schemeClr val="tx2"/>
                </a:solidFill>
              </a:rPr>
              <a:t>otywacja do nauki, wyniki w nauce</a:t>
            </a:r>
          </a:p>
          <a:p>
            <a:r>
              <a:rPr lang="pl-PL" sz="2800" dirty="0">
                <a:solidFill>
                  <a:schemeClr val="tx2"/>
                </a:solidFill>
              </a:rPr>
              <a:t>s</a:t>
            </a:r>
            <a:r>
              <a:rPr lang="pl-PL" sz="2800" dirty="0" smtClean="0">
                <a:solidFill>
                  <a:schemeClr val="tx2"/>
                </a:solidFill>
              </a:rPr>
              <a:t>ytuacja życiowa  rodziny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wartości  w rodzinie, możliwość wykonywania zawodu dziedziczonego</a:t>
            </a:r>
          </a:p>
          <a:p>
            <a:r>
              <a:rPr lang="pl-PL" sz="2800" dirty="0">
                <a:solidFill>
                  <a:schemeClr val="tx2"/>
                </a:solidFill>
              </a:rPr>
              <a:t>m</a:t>
            </a:r>
            <a:r>
              <a:rPr lang="pl-PL" sz="2800" dirty="0" smtClean="0">
                <a:solidFill>
                  <a:schemeClr val="tx2"/>
                </a:solidFill>
              </a:rPr>
              <a:t>iejsce zamieszkania i </a:t>
            </a:r>
            <a:r>
              <a:rPr lang="pl-PL" sz="2800" dirty="0">
                <a:solidFill>
                  <a:schemeClr val="tx2"/>
                </a:solidFill>
              </a:rPr>
              <a:t>dostępne możliwości</a:t>
            </a:r>
          </a:p>
          <a:p>
            <a:r>
              <a:rPr lang="pl-PL" sz="2800" dirty="0">
                <a:solidFill>
                  <a:schemeClr val="tx2"/>
                </a:solidFill>
              </a:rPr>
              <a:t>a</a:t>
            </a:r>
            <a:r>
              <a:rPr lang="pl-PL" sz="2800" dirty="0" smtClean="0">
                <a:solidFill>
                  <a:schemeClr val="tx2"/>
                </a:solidFill>
              </a:rPr>
              <a:t>ktualne informacje o rynku </a:t>
            </a:r>
            <a:r>
              <a:rPr lang="pl-PL" sz="2800" dirty="0" smtClean="0">
                <a:solidFill>
                  <a:schemeClr val="tx2"/>
                </a:solidFill>
              </a:rPr>
              <a:t>pracy</a:t>
            </a:r>
          </a:p>
          <a:p>
            <a:pPr marL="0" indent="0">
              <a:buNone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</a:p>
          <a:p>
            <a:endParaRPr lang="pl-PL" sz="2800" dirty="0" smtClean="0">
              <a:solidFill>
                <a:schemeClr val="tx2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6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484784"/>
            <a:ext cx="8085584" cy="99052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Analiza Rynku Pracy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90" y="2780928"/>
            <a:ext cx="8928992" cy="36724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800" b="1" dirty="0" smtClean="0"/>
              <a:t>Informacje do analizy:</a:t>
            </a:r>
            <a:endParaRPr lang="pl-PL" sz="2800" dirty="0" smtClean="0">
              <a:solidFill>
                <a:schemeClr val="tx2"/>
              </a:solidFill>
            </a:endParaRPr>
          </a:p>
          <a:p>
            <a:r>
              <a:rPr lang="pl-PL" sz="2800" dirty="0" smtClean="0">
                <a:solidFill>
                  <a:schemeClr val="tx2"/>
                </a:solidFill>
              </a:rPr>
              <a:t>W jakich zawodach poszukiwani są pracownicy?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Jak dużo miejsc pracy w tych zawodach oferują pracodawcy?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Jakie wymagania stawiają pracodawcy kandydatom do pracy?</a:t>
            </a:r>
          </a:p>
          <a:p>
            <a:r>
              <a:rPr lang="pl-PL" sz="2800" dirty="0" smtClean="0">
                <a:solidFill>
                  <a:schemeClr val="tx2"/>
                </a:solidFill>
              </a:rPr>
              <a:t>Jaki sektor gospodarki rozwija się dynamicznie? </a:t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>W jakich sektorach obserwuje się stagnację lub spadek</a:t>
            </a:r>
            <a:r>
              <a:rPr lang="pl-PL" sz="2800" dirty="0" smtClean="0">
                <a:solidFill>
                  <a:schemeClr val="tx2"/>
                </a:solidFill>
              </a:rPr>
              <a:t>?</a:t>
            </a:r>
            <a:r>
              <a:rPr lang="pl-PL" sz="2800" dirty="0"/>
              <a:t> </a:t>
            </a:r>
            <a:endParaRPr lang="pl-PL" sz="2800" dirty="0" smtClean="0"/>
          </a:p>
          <a:p>
            <a:endParaRPr lang="pl-PL" sz="2800" dirty="0"/>
          </a:p>
          <a:p>
            <a:pPr marL="0" indent="0">
              <a:buNone/>
            </a:pPr>
            <a:endParaRPr lang="pl-PL" sz="900" dirty="0" smtClean="0"/>
          </a:p>
          <a:p>
            <a:pPr marL="0" indent="0">
              <a:buNone/>
            </a:pPr>
            <a:r>
              <a:rPr lang="pl-PL" sz="900" dirty="0" smtClean="0"/>
              <a:t>Prezentacja </a:t>
            </a:r>
            <a:r>
              <a:rPr lang="pl-PL" sz="900" dirty="0"/>
              <a:t>została przygotowana na podstawie materiałów opracowanych przez Teresę Kazimierską - nauczyciela konsultanta MSCD</a:t>
            </a:r>
          </a:p>
          <a:p>
            <a:endParaRPr lang="pl-PL" sz="2800" dirty="0" smtClean="0">
              <a:solidFill>
                <a:schemeClr val="tx2"/>
              </a:solidFill>
            </a:endParaRPr>
          </a:p>
          <a:p>
            <a:endParaRPr lang="pl-PL" sz="2800" dirty="0" smtClean="0">
              <a:solidFill>
                <a:schemeClr val="tx2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682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484784"/>
            <a:ext cx="8085584" cy="99052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Szkoły zawodowe – przyszłość  biznesu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420888"/>
            <a:ext cx="9108682" cy="4032448"/>
          </a:xfrm>
        </p:spPr>
        <p:txBody>
          <a:bodyPr>
            <a:normAutofit lnSpcReduction="10000"/>
          </a:bodyPr>
          <a:lstStyle/>
          <a:p>
            <a:r>
              <a:rPr lang="pl-PL" sz="2800" dirty="0" smtClean="0">
                <a:solidFill>
                  <a:schemeClr val="tx2"/>
                </a:solidFill>
              </a:rPr>
              <a:t>Resort edukacji wprowadza systemowe zmiany w szkołach przygotowujących do zawodu. Szkoły branżowe mają lepiej odpowiadać na potrzeby pracodawców. Mają gwarantować zdobycie dobrego zawodu dającego satysfakcję i pieniądze.</a:t>
            </a:r>
            <a:br>
              <a:rPr lang="pl-PL" sz="2800" dirty="0" smtClean="0">
                <a:solidFill>
                  <a:schemeClr val="tx2"/>
                </a:solidFill>
              </a:rPr>
            </a:br>
            <a:endParaRPr lang="pl-PL" sz="2800" dirty="0" smtClean="0">
              <a:solidFill>
                <a:schemeClr val="tx2"/>
              </a:solidFill>
            </a:endParaRPr>
          </a:p>
          <a:p>
            <a:r>
              <a:rPr lang="pl-PL" sz="2800" dirty="0" smtClean="0">
                <a:solidFill>
                  <a:schemeClr val="tx2"/>
                </a:solidFill>
              </a:rPr>
              <a:t>Szkoły zawodowe muszą być związane z pracodawcami. Duży nacisk położony jest na zdobywanie umiejętności praktycznych, przydatnych na stanowiskach pracy</a:t>
            </a:r>
            <a:r>
              <a:rPr lang="pl-PL" sz="28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pl-PL" sz="1300" dirty="0" smtClean="0"/>
          </a:p>
          <a:p>
            <a:pPr marL="0" indent="0">
              <a:buNone/>
            </a:pPr>
            <a:endParaRPr lang="pl-PL" sz="1300" dirty="0"/>
          </a:p>
          <a:p>
            <a:pPr marL="0" indent="0">
              <a:buNone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</a:p>
          <a:p>
            <a:endParaRPr lang="pl-PL" sz="2800" dirty="0" smtClean="0">
              <a:solidFill>
                <a:schemeClr val="tx2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/>
              <a:t>Wewnątrzszkolny System </a:t>
            </a:r>
            <a:r>
              <a:rPr lang="pl-PL" sz="3200" b="1" dirty="0" smtClean="0"/>
              <a:t>Doradztwa Zawodowego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90" y="2780928"/>
            <a:ext cx="8928992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Celowe, uporządkowane i wzajemne powiązane działania związane z doradztwem zawodowym podejmowane przez </a:t>
            </a:r>
            <a:r>
              <a:rPr lang="pl-PL" sz="2800" dirty="0" smtClean="0">
                <a:solidFill>
                  <a:schemeClr val="tx2"/>
                </a:solidFill>
              </a:rPr>
              <a:t>daną </a:t>
            </a:r>
            <a:r>
              <a:rPr lang="pl-PL" sz="2800" dirty="0" smtClean="0">
                <a:solidFill>
                  <a:schemeClr val="tx2"/>
                </a:solidFill>
              </a:rPr>
              <a:t>szkołę lub placówkę na cały cykl kształcenia</a:t>
            </a:r>
            <a:r>
              <a:rPr lang="pl-PL" sz="28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pl-PL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l-PL" sz="800" dirty="0"/>
              <a:t>Prezentacja została przygotowana na podstawie materiałów opracowanych przez Teresę Kazimierską - nauczyciela konsultanta MSCD</a:t>
            </a:r>
          </a:p>
          <a:p>
            <a:pPr marL="0" indent="0">
              <a:buNone/>
            </a:pPr>
            <a:endParaRPr lang="pl-PL" sz="800" dirty="0">
              <a:solidFill>
                <a:schemeClr val="tx2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85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6368" y="1360930"/>
            <a:ext cx="8291264" cy="922114"/>
          </a:xfrm>
        </p:spPr>
        <p:txBody>
          <a:bodyPr/>
          <a:lstStyle/>
          <a:p>
            <a:r>
              <a:rPr lang="pl-PL" altLang="pl-PL" sz="2800" b="1" dirty="0" smtClean="0"/>
              <a:t> Typy szkół kształcących w zawodach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564904"/>
            <a:ext cx="8363272" cy="39890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altLang="pl-PL" sz="1600" dirty="0" smtClean="0"/>
              <a:t>Ustawa z dnia 14 grudnia 2016 r. Prawo oświatowe (Dz. U. poz. 59)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altLang="pl-PL" sz="16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altLang="pl-PL" sz="2000" b="1" dirty="0" smtClean="0"/>
              <a:t>Art. 18. </a:t>
            </a:r>
            <a:r>
              <a:rPr lang="pl-PL" altLang="pl-PL" sz="2000" dirty="0" smtClean="0"/>
              <a:t>1. Szkoły publiczne i niepubliczne dzielą się na następujące typy: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altLang="pl-PL" sz="2000" b="1" dirty="0" smtClean="0">
                <a:solidFill>
                  <a:schemeClr val="tx2"/>
                </a:solidFill>
              </a:rPr>
              <a:t>1) ośmioletnią szkołę podstawową;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altLang="pl-PL" sz="2000" b="1" dirty="0" smtClean="0">
                <a:solidFill>
                  <a:schemeClr val="tx2"/>
                </a:solidFill>
              </a:rPr>
              <a:t>2) szkoły ponadpodstawowe</a:t>
            </a:r>
            <a:r>
              <a:rPr lang="pl-PL" altLang="pl-PL" sz="2000" dirty="0" smtClean="0">
                <a:solidFill>
                  <a:schemeClr val="tx2"/>
                </a:solidFill>
              </a:rPr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altLang="pl-PL" sz="2000" b="1" dirty="0" smtClean="0">
                <a:solidFill>
                  <a:srgbClr val="C00000"/>
                </a:solidFill>
              </a:rPr>
              <a:t>a) czteroletnie liceum ogólnokształcące,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altLang="pl-PL" sz="2000" b="1" dirty="0" smtClean="0">
                <a:solidFill>
                  <a:srgbClr val="C00000"/>
                </a:solidFill>
              </a:rPr>
              <a:t>b) pięcioletnie technikum,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altLang="pl-PL" sz="2000" b="1" dirty="0" smtClean="0">
                <a:solidFill>
                  <a:srgbClr val="C00000"/>
                </a:solidFill>
              </a:rPr>
              <a:t>c) trzyletnią branżową szkołę I stopnia,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altLang="pl-PL" sz="2000" b="1" dirty="0" smtClean="0">
                <a:solidFill>
                  <a:srgbClr val="C00000"/>
                </a:solidFill>
              </a:rPr>
              <a:t>d) trzyletnią szkołę specjalną przysposabiającą do pracy,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altLang="pl-PL" sz="2000" b="1" dirty="0" smtClean="0">
                <a:solidFill>
                  <a:srgbClr val="C00000"/>
                </a:solidFill>
              </a:rPr>
              <a:t>e) dwuletnią branżową szkołę II stopnia,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altLang="pl-PL" sz="2000" b="1" dirty="0" smtClean="0">
                <a:solidFill>
                  <a:srgbClr val="C00000"/>
                </a:solidFill>
              </a:rPr>
              <a:t>f) szkołę policealną </a:t>
            </a:r>
            <a:r>
              <a:rPr lang="pl-PL" altLang="pl-PL" sz="2000" dirty="0" smtClean="0"/>
              <a:t>dla osób posiadających wykształcenie średnie lub wykształcenie średnie branżowe, o okresie nauczania nie dłuższym niż 2,5 roku.</a:t>
            </a:r>
          </a:p>
          <a:p>
            <a:pPr>
              <a:lnSpc>
                <a:spcPct val="80000"/>
              </a:lnSpc>
              <a:buNone/>
            </a:pPr>
            <a:r>
              <a:rPr lang="pl-PL" sz="800" dirty="0"/>
              <a:t>Prezentacja została przygotowana na podstawie materiałów opracowanych przez Teresę Kazimierską - nauczyciela konsultanta MSCD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altLang="pl-PL" sz="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altLang="pl-PL" sz="2000" dirty="0" smtClean="0"/>
          </a:p>
          <a:p>
            <a:pPr>
              <a:lnSpc>
                <a:spcPct val="80000"/>
              </a:lnSpc>
            </a:pPr>
            <a:endParaRPr lang="pl-PL" altLang="pl-PL" sz="1700" dirty="0" smtClean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287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25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Zmiana </a:t>
            </a:r>
            <a:r>
              <a:rPr lang="pl-PL" sz="3200" b="1" dirty="0" smtClean="0"/>
              <a:t>ustroju szkolnego od roku </a:t>
            </a:r>
            <a:r>
              <a:rPr lang="pl-PL" sz="3200" b="1" dirty="0" smtClean="0"/>
              <a:t>2019/2020</a:t>
            </a:r>
            <a:br>
              <a:rPr lang="pl-PL" sz="3200" b="1" dirty="0" smtClean="0"/>
            </a:br>
            <a:r>
              <a:rPr lang="pl-PL" sz="800" dirty="0"/>
              <a:t>Prezentacja została przygotowana na podstawie materiałów opracowanych przez Teresę Kazimierską - nauczyciela konsultanta MSCD</a:t>
            </a:r>
            <a:endParaRPr lang="pl-PL" sz="8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31</a:t>
            </a:fld>
            <a:endParaRPr lang="pl-PL"/>
          </a:p>
        </p:txBody>
      </p:sp>
      <p:pic>
        <p:nvPicPr>
          <p:cNvPr id="5" name="Symbol zastępczy zawartości 4" descr="Schemat dla absolwentów szkoły podstawowej od 1 września 2019 r.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27" y="1600201"/>
            <a:ext cx="5923545" cy="4421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58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073884" cy="1210146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Ważne informacje wynikające ze zmian </a:t>
            </a:r>
            <a:br>
              <a:rPr lang="pl-PL" sz="3200" b="1" dirty="0" smtClean="0"/>
            </a:br>
            <a:r>
              <a:rPr lang="pl-PL" sz="3200" b="1" dirty="0" smtClean="0"/>
              <a:t>w kształceniu zawodowym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885" y="2793472"/>
            <a:ext cx="7425836" cy="358587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l-PL" sz="2800" dirty="0" smtClean="0">
                <a:solidFill>
                  <a:schemeClr val="tx2"/>
                </a:solidFill>
              </a:rPr>
              <a:t>Zmiana ustroju szkolnego</a:t>
            </a:r>
          </a:p>
          <a:p>
            <a:pPr>
              <a:defRPr/>
            </a:pPr>
            <a:r>
              <a:rPr lang="pl-PL" sz="2800" dirty="0" smtClean="0">
                <a:solidFill>
                  <a:schemeClr val="tx2"/>
                </a:solidFill>
              </a:rPr>
              <a:t>Klasyfikacja Zawodów Szkolnictwa Zawodowego</a:t>
            </a:r>
          </a:p>
          <a:p>
            <a:pPr>
              <a:defRPr/>
            </a:pPr>
            <a:r>
              <a:rPr lang="pl-PL" sz="2800" dirty="0" smtClean="0">
                <a:solidFill>
                  <a:schemeClr val="tx2"/>
                </a:solidFill>
              </a:rPr>
              <a:t>Podstawa Programowa Kształcenia Zawodowego </a:t>
            </a:r>
          </a:p>
          <a:p>
            <a:pPr>
              <a:defRPr/>
            </a:pPr>
            <a:r>
              <a:rPr lang="pl-PL" sz="2800" dirty="0" smtClean="0">
                <a:solidFill>
                  <a:schemeClr val="tx2"/>
                </a:solidFill>
              </a:rPr>
              <a:t>Polska Rama Kwalifikacji</a:t>
            </a:r>
          </a:p>
          <a:p>
            <a:pPr>
              <a:defRPr/>
            </a:pPr>
            <a:r>
              <a:rPr lang="pl-PL" sz="2800" dirty="0" smtClean="0">
                <a:solidFill>
                  <a:schemeClr val="tx2"/>
                </a:solidFill>
              </a:rPr>
              <a:t>Zintegrowany System Kwalifikacji</a:t>
            </a:r>
            <a:endParaRPr lang="pl-PL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2800" dirty="0">
                <a:solidFill>
                  <a:schemeClr val="tx2"/>
                </a:solidFill>
              </a:rPr>
              <a:t>Kształcenie </a:t>
            </a:r>
            <a:r>
              <a:rPr lang="pl-PL" sz="2800" dirty="0" smtClean="0">
                <a:solidFill>
                  <a:schemeClr val="tx2"/>
                </a:solidFill>
              </a:rPr>
              <a:t>ustawiczne</a:t>
            </a:r>
          </a:p>
          <a:p>
            <a:pPr marL="0" indent="0">
              <a:buNone/>
              <a:defRPr/>
            </a:pPr>
            <a:endParaRPr lang="pl-PL" sz="800" dirty="0" smtClean="0"/>
          </a:p>
          <a:p>
            <a:pPr marL="0" indent="0">
              <a:buNone/>
              <a:defRPr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  <a:endParaRPr lang="pl-PL" sz="800" dirty="0">
              <a:solidFill>
                <a:schemeClr val="tx2"/>
              </a:solidFill>
            </a:endParaRPr>
          </a:p>
        </p:txBody>
      </p:sp>
      <p:grpSp>
        <p:nvGrpSpPr>
          <p:cNvPr id="4" name="Group 20"/>
          <p:cNvGrpSpPr>
            <a:grpSpLocks noChangeAspect="1"/>
          </p:cNvGrpSpPr>
          <p:nvPr/>
        </p:nvGrpSpPr>
        <p:grpSpPr bwMode="auto">
          <a:xfrm>
            <a:off x="6294296" y="4180682"/>
            <a:ext cx="2736850" cy="2451100"/>
            <a:chOff x="4036" y="1797"/>
            <a:chExt cx="1724" cy="1544"/>
          </a:xfrm>
        </p:grpSpPr>
        <p:sp>
          <p:nvSpPr>
            <p:cNvPr id="5" name="AutoShape 19"/>
            <p:cNvSpPr>
              <a:spLocks noChangeAspect="1" noChangeArrowheads="1" noTextEdit="1"/>
            </p:cNvSpPr>
            <p:nvPr/>
          </p:nvSpPr>
          <p:spPr bwMode="auto">
            <a:xfrm>
              <a:off x="4036" y="1797"/>
              <a:ext cx="1724" cy="1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Freeform 23"/>
            <p:cNvSpPr>
              <a:spLocks/>
            </p:cNvSpPr>
            <p:nvPr/>
          </p:nvSpPr>
          <p:spPr bwMode="auto">
            <a:xfrm>
              <a:off x="4079" y="2035"/>
              <a:ext cx="1656" cy="807"/>
            </a:xfrm>
            <a:custGeom>
              <a:avLst/>
              <a:gdLst>
                <a:gd name="T0" fmla="*/ 206 w 3314"/>
                <a:gd name="T1" fmla="*/ 65 h 1614"/>
                <a:gd name="T2" fmla="*/ 204 w 3314"/>
                <a:gd name="T3" fmla="*/ 60 h 1614"/>
                <a:gd name="T4" fmla="*/ 202 w 3314"/>
                <a:gd name="T5" fmla="*/ 56 h 1614"/>
                <a:gd name="T6" fmla="*/ 199 w 3314"/>
                <a:gd name="T7" fmla="*/ 50 h 1614"/>
                <a:gd name="T8" fmla="*/ 195 w 3314"/>
                <a:gd name="T9" fmla="*/ 44 h 1614"/>
                <a:gd name="T10" fmla="*/ 190 w 3314"/>
                <a:gd name="T11" fmla="*/ 37 h 1614"/>
                <a:gd name="T12" fmla="*/ 186 w 3314"/>
                <a:gd name="T13" fmla="*/ 30 h 1614"/>
                <a:gd name="T14" fmla="*/ 183 w 3314"/>
                <a:gd name="T15" fmla="*/ 24 h 1614"/>
                <a:gd name="T16" fmla="*/ 180 w 3314"/>
                <a:gd name="T17" fmla="*/ 18 h 1614"/>
                <a:gd name="T18" fmla="*/ 178 w 3314"/>
                <a:gd name="T19" fmla="*/ 14 h 1614"/>
                <a:gd name="T20" fmla="*/ 178 w 3314"/>
                <a:gd name="T21" fmla="*/ 12 h 1614"/>
                <a:gd name="T22" fmla="*/ 177 w 3314"/>
                <a:gd name="T23" fmla="*/ 9 h 1614"/>
                <a:gd name="T24" fmla="*/ 167 w 3314"/>
                <a:gd name="T25" fmla="*/ 10 h 1614"/>
                <a:gd name="T26" fmla="*/ 89 w 3314"/>
                <a:gd name="T27" fmla="*/ 4 h 1614"/>
                <a:gd name="T28" fmla="*/ 52 w 3314"/>
                <a:gd name="T29" fmla="*/ 11 h 1614"/>
                <a:gd name="T30" fmla="*/ 52 w 3314"/>
                <a:gd name="T31" fmla="*/ 12 h 1614"/>
                <a:gd name="T32" fmla="*/ 52 w 3314"/>
                <a:gd name="T33" fmla="*/ 13 h 1614"/>
                <a:gd name="T34" fmla="*/ 50 w 3314"/>
                <a:gd name="T35" fmla="*/ 19 h 1614"/>
                <a:gd name="T36" fmla="*/ 47 w 3314"/>
                <a:gd name="T37" fmla="*/ 24 h 1614"/>
                <a:gd name="T38" fmla="*/ 42 w 3314"/>
                <a:gd name="T39" fmla="*/ 29 h 1614"/>
                <a:gd name="T40" fmla="*/ 36 w 3314"/>
                <a:gd name="T41" fmla="*/ 32 h 1614"/>
                <a:gd name="T42" fmla="*/ 29 w 3314"/>
                <a:gd name="T43" fmla="*/ 35 h 1614"/>
                <a:gd name="T44" fmla="*/ 23 w 3314"/>
                <a:gd name="T45" fmla="*/ 37 h 1614"/>
                <a:gd name="T46" fmla="*/ 18 w 3314"/>
                <a:gd name="T47" fmla="*/ 39 h 1614"/>
                <a:gd name="T48" fmla="*/ 15 w 3314"/>
                <a:gd name="T49" fmla="*/ 40 h 1614"/>
                <a:gd name="T50" fmla="*/ 12 w 3314"/>
                <a:gd name="T51" fmla="*/ 41 h 1614"/>
                <a:gd name="T52" fmla="*/ 9 w 3314"/>
                <a:gd name="T53" fmla="*/ 44 h 1614"/>
                <a:gd name="T54" fmla="*/ 6 w 3314"/>
                <a:gd name="T55" fmla="*/ 49 h 1614"/>
                <a:gd name="T56" fmla="*/ 3 w 3314"/>
                <a:gd name="T57" fmla="*/ 54 h 1614"/>
                <a:gd name="T58" fmla="*/ 1 w 3314"/>
                <a:gd name="T59" fmla="*/ 61 h 1614"/>
                <a:gd name="T60" fmla="*/ 0 w 3314"/>
                <a:gd name="T61" fmla="*/ 70 h 1614"/>
                <a:gd name="T62" fmla="*/ 0 w 3314"/>
                <a:gd name="T63" fmla="*/ 78 h 1614"/>
                <a:gd name="T64" fmla="*/ 2 w 3314"/>
                <a:gd name="T65" fmla="*/ 87 h 1614"/>
                <a:gd name="T66" fmla="*/ 3 w 3314"/>
                <a:gd name="T67" fmla="*/ 91 h 1614"/>
                <a:gd name="T68" fmla="*/ 4 w 3314"/>
                <a:gd name="T69" fmla="*/ 95 h 1614"/>
                <a:gd name="T70" fmla="*/ 5 w 3314"/>
                <a:gd name="T71" fmla="*/ 98 h 1614"/>
                <a:gd name="T72" fmla="*/ 6 w 3314"/>
                <a:gd name="T73" fmla="*/ 101 h 1614"/>
                <a:gd name="T74" fmla="*/ 207 w 3314"/>
                <a:gd name="T75" fmla="*/ 68 h 16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14"/>
                <a:gd name="T115" fmla="*/ 0 h 1614"/>
                <a:gd name="T116" fmla="*/ 3314 w 3314"/>
                <a:gd name="T117" fmla="*/ 1614 h 161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14" h="1614">
                  <a:moveTo>
                    <a:pt x="3314" y="1076"/>
                  </a:moveTo>
                  <a:lnTo>
                    <a:pt x="3305" y="1033"/>
                  </a:lnTo>
                  <a:lnTo>
                    <a:pt x="3293" y="992"/>
                  </a:lnTo>
                  <a:lnTo>
                    <a:pt x="3280" y="957"/>
                  </a:lnTo>
                  <a:lnTo>
                    <a:pt x="3264" y="926"/>
                  </a:lnTo>
                  <a:lnTo>
                    <a:pt x="3242" y="888"/>
                  </a:lnTo>
                  <a:lnTo>
                    <a:pt x="3216" y="846"/>
                  </a:lnTo>
                  <a:lnTo>
                    <a:pt x="3186" y="800"/>
                  </a:lnTo>
                  <a:lnTo>
                    <a:pt x="3155" y="749"/>
                  </a:lnTo>
                  <a:lnTo>
                    <a:pt x="3121" y="696"/>
                  </a:lnTo>
                  <a:lnTo>
                    <a:pt x="3087" y="643"/>
                  </a:lnTo>
                  <a:lnTo>
                    <a:pt x="3053" y="588"/>
                  </a:lnTo>
                  <a:lnTo>
                    <a:pt x="3019" y="532"/>
                  </a:lnTo>
                  <a:lnTo>
                    <a:pt x="2987" y="479"/>
                  </a:lnTo>
                  <a:lnTo>
                    <a:pt x="2956" y="427"/>
                  </a:lnTo>
                  <a:lnTo>
                    <a:pt x="2929" y="377"/>
                  </a:lnTo>
                  <a:lnTo>
                    <a:pt x="2905" y="331"/>
                  </a:lnTo>
                  <a:lnTo>
                    <a:pt x="2884" y="288"/>
                  </a:lnTo>
                  <a:lnTo>
                    <a:pt x="2869" y="251"/>
                  </a:lnTo>
                  <a:lnTo>
                    <a:pt x="2859" y="219"/>
                  </a:lnTo>
                  <a:lnTo>
                    <a:pt x="2855" y="195"/>
                  </a:lnTo>
                  <a:lnTo>
                    <a:pt x="2854" y="179"/>
                  </a:lnTo>
                  <a:lnTo>
                    <a:pt x="2850" y="159"/>
                  </a:lnTo>
                  <a:lnTo>
                    <a:pt x="2845" y="137"/>
                  </a:lnTo>
                  <a:lnTo>
                    <a:pt x="2840" y="113"/>
                  </a:lnTo>
                  <a:lnTo>
                    <a:pt x="2678" y="159"/>
                  </a:lnTo>
                  <a:lnTo>
                    <a:pt x="1946" y="0"/>
                  </a:lnTo>
                  <a:lnTo>
                    <a:pt x="1426" y="53"/>
                  </a:lnTo>
                  <a:lnTo>
                    <a:pt x="1503" y="99"/>
                  </a:lnTo>
                  <a:lnTo>
                    <a:pt x="833" y="174"/>
                  </a:lnTo>
                  <a:lnTo>
                    <a:pt x="833" y="179"/>
                  </a:lnTo>
                  <a:lnTo>
                    <a:pt x="833" y="185"/>
                  </a:lnTo>
                  <a:lnTo>
                    <a:pt x="833" y="191"/>
                  </a:lnTo>
                  <a:lnTo>
                    <a:pt x="833" y="196"/>
                  </a:lnTo>
                  <a:lnTo>
                    <a:pt x="828" y="249"/>
                  </a:lnTo>
                  <a:lnTo>
                    <a:pt x="813" y="297"/>
                  </a:lnTo>
                  <a:lnTo>
                    <a:pt x="789" y="341"/>
                  </a:lnTo>
                  <a:lnTo>
                    <a:pt x="757" y="382"/>
                  </a:lnTo>
                  <a:lnTo>
                    <a:pt x="717" y="420"/>
                  </a:lnTo>
                  <a:lnTo>
                    <a:pt x="673" y="454"/>
                  </a:lnTo>
                  <a:lnTo>
                    <a:pt x="625" y="484"/>
                  </a:lnTo>
                  <a:lnTo>
                    <a:pt x="576" y="512"/>
                  </a:lnTo>
                  <a:lnTo>
                    <a:pt x="523" y="536"/>
                  </a:lnTo>
                  <a:lnTo>
                    <a:pt x="472" y="558"/>
                  </a:lnTo>
                  <a:lnTo>
                    <a:pt x="423" y="575"/>
                  </a:lnTo>
                  <a:lnTo>
                    <a:pt x="375" y="590"/>
                  </a:lnTo>
                  <a:lnTo>
                    <a:pt x="332" y="604"/>
                  </a:lnTo>
                  <a:lnTo>
                    <a:pt x="295" y="614"/>
                  </a:lnTo>
                  <a:lnTo>
                    <a:pt x="264" y="621"/>
                  </a:lnTo>
                  <a:lnTo>
                    <a:pt x="242" y="626"/>
                  </a:lnTo>
                  <a:lnTo>
                    <a:pt x="223" y="633"/>
                  </a:lnTo>
                  <a:lnTo>
                    <a:pt x="201" y="648"/>
                  </a:lnTo>
                  <a:lnTo>
                    <a:pt x="177" y="670"/>
                  </a:lnTo>
                  <a:lnTo>
                    <a:pt x="152" y="697"/>
                  </a:lnTo>
                  <a:lnTo>
                    <a:pt x="128" y="732"/>
                  </a:lnTo>
                  <a:lnTo>
                    <a:pt x="102" y="771"/>
                  </a:lnTo>
                  <a:lnTo>
                    <a:pt x="79" y="817"/>
                  </a:lnTo>
                  <a:lnTo>
                    <a:pt x="58" y="866"/>
                  </a:lnTo>
                  <a:lnTo>
                    <a:pt x="38" y="921"/>
                  </a:lnTo>
                  <a:lnTo>
                    <a:pt x="22" y="979"/>
                  </a:lnTo>
                  <a:lnTo>
                    <a:pt x="10" y="1040"/>
                  </a:lnTo>
                  <a:lnTo>
                    <a:pt x="2" y="1105"/>
                  </a:lnTo>
                  <a:lnTo>
                    <a:pt x="0" y="1173"/>
                  </a:lnTo>
                  <a:lnTo>
                    <a:pt x="4" y="1245"/>
                  </a:lnTo>
                  <a:lnTo>
                    <a:pt x="14" y="1316"/>
                  </a:lnTo>
                  <a:lnTo>
                    <a:pt x="33" y="1391"/>
                  </a:lnTo>
                  <a:lnTo>
                    <a:pt x="43" y="1423"/>
                  </a:lnTo>
                  <a:lnTo>
                    <a:pt x="51" y="1454"/>
                  </a:lnTo>
                  <a:lnTo>
                    <a:pt x="62" y="1483"/>
                  </a:lnTo>
                  <a:lnTo>
                    <a:pt x="72" y="1512"/>
                  </a:lnTo>
                  <a:lnTo>
                    <a:pt x="82" y="1539"/>
                  </a:lnTo>
                  <a:lnTo>
                    <a:pt x="90" y="1565"/>
                  </a:lnTo>
                  <a:lnTo>
                    <a:pt x="101" y="1590"/>
                  </a:lnTo>
                  <a:lnTo>
                    <a:pt x="109" y="1614"/>
                  </a:lnTo>
                  <a:lnTo>
                    <a:pt x="613" y="1306"/>
                  </a:lnTo>
                  <a:lnTo>
                    <a:pt x="3314" y="10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auto">
            <a:xfrm>
              <a:off x="4543" y="2134"/>
              <a:ext cx="846" cy="219"/>
            </a:xfrm>
            <a:custGeom>
              <a:avLst/>
              <a:gdLst>
                <a:gd name="T0" fmla="*/ 0 w 1691"/>
                <a:gd name="T1" fmla="*/ 3 h 440"/>
                <a:gd name="T2" fmla="*/ 2 w 1691"/>
                <a:gd name="T3" fmla="*/ 21 h 440"/>
                <a:gd name="T4" fmla="*/ 31 w 1691"/>
                <a:gd name="T5" fmla="*/ 19 h 440"/>
                <a:gd name="T6" fmla="*/ 70 w 1691"/>
                <a:gd name="T7" fmla="*/ 27 h 440"/>
                <a:gd name="T8" fmla="*/ 104 w 1691"/>
                <a:gd name="T9" fmla="*/ 22 h 440"/>
                <a:gd name="T10" fmla="*/ 105 w 1691"/>
                <a:gd name="T11" fmla="*/ 19 h 440"/>
                <a:gd name="T12" fmla="*/ 97 w 1691"/>
                <a:gd name="T13" fmla="*/ 18 h 440"/>
                <a:gd name="T14" fmla="*/ 106 w 1691"/>
                <a:gd name="T15" fmla="*/ 13 h 440"/>
                <a:gd name="T16" fmla="*/ 106 w 1691"/>
                <a:gd name="T17" fmla="*/ 5 h 440"/>
                <a:gd name="T18" fmla="*/ 62 w 1691"/>
                <a:gd name="T19" fmla="*/ 0 h 440"/>
                <a:gd name="T20" fmla="*/ 0 w 1691"/>
                <a:gd name="T21" fmla="*/ 3 h 4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91"/>
                <a:gd name="T34" fmla="*/ 0 h 440"/>
                <a:gd name="T35" fmla="*/ 1691 w 1691"/>
                <a:gd name="T36" fmla="*/ 440 h 4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91" h="440">
                  <a:moveTo>
                    <a:pt x="0" y="62"/>
                  </a:moveTo>
                  <a:lnTo>
                    <a:pt x="30" y="341"/>
                  </a:lnTo>
                  <a:lnTo>
                    <a:pt x="485" y="312"/>
                  </a:lnTo>
                  <a:lnTo>
                    <a:pt x="1109" y="440"/>
                  </a:lnTo>
                  <a:lnTo>
                    <a:pt x="1649" y="368"/>
                  </a:lnTo>
                  <a:lnTo>
                    <a:pt x="1676" y="319"/>
                  </a:lnTo>
                  <a:lnTo>
                    <a:pt x="1548" y="292"/>
                  </a:lnTo>
                  <a:lnTo>
                    <a:pt x="1691" y="220"/>
                  </a:lnTo>
                  <a:lnTo>
                    <a:pt x="1681" y="90"/>
                  </a:lnTo>
                  <a:lnTo>
                    <a:pt x="988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" name="Freeform 25"/>
            <p:cNvSpPr>
              <a:spLocks/>
            </p:cNvSpPr>
            <p:nvPr/>
          </p:nvSpPr>
          <p:spPr bwMode="auto">
            <a:xfrm>
              <a:off x="5065" y="2140"/>
              <a:ext cx="256" cy="213"/>
            </a:xfrm>
            <a:custGeom>
              <a:avLst/>
              <a:gdLst>
                <a:gd name="T0" fmla="*/ 0 w 513"/>
                <a:gd name="T1" fmla="*/ 0 h 426"/>
                <a:gd name="T2" fmla="*/ 0 w 513"/>
                <a:gd name="T3" fmla="*/ 13 h 426"/>
                <a:gd name="T4" fmla="*/ 8 w 513"/>
                <a:gd name="T5" fmla="*/ 13 h 426"/>
                <a:gd name="T6" fmla="*/ 10 w 513"/>
                <a:gd name="T7" fmla="*/ 14 h 426"/>
                <a:gd name="T8" fmla="*/ 10 w 513"/>
                <a:gd name="T9" fmla="*/ 27 h 426"/>
                <a:gd name="T10" fmla="*/ 22 w 513"/>
                <a:gd name="T11" fmla="*/ 25 h 426"/>
                <a:gd name="T12" fmla="*/ 31 w 513"/>
                <a:gd name="T13" fmla="*/ 16 h 426"/>
                <a:gd name="T14" fmla="*/ 32 w 513"/>
                <a:gd name="T15" fmla="*/ 7 h 426"/>
                <a:gd name="T16" fmla="*/ 0 w 513"/>
                <a:gd name="T17" fmla="*/ 0 h 4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3"/>
                <a:gd name="T28" fmla="*/ 0 h 426"/>
                <a:gd name="T29" fmla="*/ 513 w 513"/>
                <a:gd name="T30" fmla="*/ 426 h 4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3" h="426">
                  <a:moveTo>
                    <a:pt x="0" y="0"/>
                  </a:moveTo>
                  <a:lnTo>
                    <a:pt x="15" y="199"/>
                  </a:lnTo>
                  <a:lnTo>
                    <a:pt x="128" y="206"/>
                  </a:lnTo>
                  <a:lnTo>
                    <a:pt x="170" y="213"/>
                  </a:lnTo>
                  <a:lnTo>
                    <a:pt x="170" y="426"/>
                  </a:lnTo>
                  <a:lnTo>
                    <a:pt x="363" y="390"/>
                  </a:lnTo>
                  <a:lnTo>
                    <a:pt x="511" y="255"/>
                  </a:lnTo>
                  <a:lnTo>
                    <a:pt x="513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auto">
            <a:xfrm>
              <a:off x="4533" y="2157"/>
              <a:ext cx="603" cy="103"/>
            </a:xfrm>
            <a:custGeom>
              <a:avLst/>
              <a:gdLst>
                <a:gd name="T0" fmla="*/ 67 w 1206"/>
                <a:gd name="T1" fmla="*/ 13 h 204"/>
                <a:gd name="T2" fmla="*/ 0 w 1206"/>
                <a:gd name="T3" fmla="*/ 1 h 204"/>
                <a:gd name="T4" fmla="*/ 9 w 1206"/>
                <a:gd name="T5" fmla="*/ 0 h 204"/>
                <a:gd name="T6" fmla="*/ 76 w 1206"/>
                <a:gd name="T7" fmla="*/ 12 h 204"/>
                <a:gd name="T8" fmla="*/ 67 w 1206"/>
                <a:gd name="T9" fmla="*/ 13 h 2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6"/>
                <a:gd name="T16" fmla="*/ 0 h 204"/>
                <a:gd name="T17" fmla="*/ 1206 w 1206"/>
                <a:gd name="T18" fmla="*/ 204 h 2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6" h="204">
                  <a:moveTo>
                    <a:pt x="1065" y="204"/>
                  </a:moveTo>
                  <a:lnTo>
                    <a:pt x="0" y="14"/>
                  </a:lnTo>
                  <a:lnTo>
                    <a:pt x="133" y="0"/>
                  </a:lnTo>
                  <a:lnTo>
                    <a:pt x="1206" y="181"/>
                  </a:lnTo>
                  <a:lnTo>
                    <a:pt x="1065" y="2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" name="Freeform 27"/>
            <p:cNvSpPr>
              <a:spLocks/>
            </p:cNvSpPr>
            <p:nvPr/>
          </p:nvSpPr>
          <p:spPr bwMode="auto">
            <a:xfrm>
              <a:off x="4543" y="2120"/>
              <a:ext cx="841" cy="73"/>
            </a:xfrm>
            <a:custGeom>
              <a:avLst/>
              <a:gdLst>
                <a:gd name="T0" fmla="*/ 0 w 1681"/>
                <a:gd name="T1" fmla="*/ 6 h 146"/>
                <a:gd name="T2" fmla="*/ 63 w 1681"/>
                <a:gd name="T3" fmla="*/ 0 h 146"/>
                <a:gd name="T4" fmla="*/ 106 w 1681"/>
                <a:gd name="T5" fmla="*/ 8 h 146"/>
                <a:gd name="T6" fmla="*/ 98 w 1681"/>
                <a:gd name="T7" fmla="*/ 10 h 146"/>
                <a:gd name="T8" fmla="*/ 62 w 1681"/>
                <a:gd name="T9" fmla="*/ 3 h 146"/>
                <a:gd name="T10" fmla="*/ 16 w 1681"/>
                <a:gd name="T11" fmla="*/ 7 h 146"/>
                <a:gd name="T12" fmla="*/ 0 w 1681"/>
                <a:gd name="T13" fmla="*/ 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1"/>
                <a:gd name="T22" fmla="*/ 0 h 146"/>
                <a:gd name="T23" fmla="*/ 1681 w 1681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1" h="146">
                  <a:moveTo>
                    <a:pt x="0" y="89"/>
                  </a:moveTo>
                  <a:lnTo>
                    <a:pt x="994" y="0"/>
                  </a:lnTo>
                  <a:lnTo>
                    <a:pt x="1681" y="117"/>
                  </a:lnTo>
                  <a:lnTo>
                    <a:pt x="1557" y="146"/>
                  </a:lnTo>
                  <a:lnTo>
                    <a:pt x="989" y="51"/>
                  </a:lnTo>
                  <a:lnTo>
                    <a:pt x="245" y="10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1" name="Freeform 28"/>
            <p:cNvSpPr>
              <a:spLocks/>
            </p:cNvSpPr>
            <p:nvPr/>
          </p:nvSpPr>
          <p:spPr bwMode="auto">
            <a:xfrm>
              <a:off x="4562" y="2173"/>
              <a:ext cx="509" cy="197"/>
            </a:xfrm>
            <a:custGeom>
              <a:avLst/>
              <a:gdLst>
                <a:gd name="T0" fmla="*/ 0 w 1019"/>
                <a:gd name="T1" fmla="*/ 0 h 395"/>
                <a:gd name="T2" fmla="*/ 1 w 1019"/>
                <a:gd name="T3" fmla="*/ 17 h 395"/>
                <a:gd name="T4" fmla="*/ 63 w 1019"/>
                <a:gd name="T5" fmla="*/ 24 h 395"/>
                <a:gd name="T6" fmla="*/ 63 w 1019"/>
                <a:gd name="T7" fmla="*/ 10 h 395"/>
                <a:gd name="T8" fmla="*/ 0 w 1019"/>
                <a:gd name="T9" fmla="*/ 0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9"/>
                <a:gd name="T16" fmla="*/ 0 h 395"/>
                <a:gd name="T17" fmla="*/ 1019 w 1019"/>
                <a:gd name="T18" fmla="*/ 395 h 3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9" h="395">
                  <a:moveTo>
                    <a:pt x="0" y="0"/>
                  </a:moveTo>
                  <a:lnTo>
                    <a:pt x="29" y="282"/>
                  </a:lnTo>
                  <a:lnTo>
                    <a:pt x="1019" y="395"/>
                  </a:lnTo>
                  <a:lnTo>
                    <a:pt x="1009" y="1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2" name="Freeform 29"/>
            <p:cNvSpPr>
              <a:spLocks/>
            </p:cNvSpPr>
            <p:nvPr/>
          </p:nvSpPr>
          <p:spPr bwMode="auto">
            <a:xfrm>
              <a:off x="5090" y="2258"/>
              <a:ext cx="46" cy="101"/>
            </a:xfrm>
            <a:custGeom>
              <a:avLst/>
              <a:gdLst>
                <a:gd name="T0" fmla="*/ 0 w 94"/>
                <a:gd name="T1" fmla="*/ 0 h 203"/>
                <a:gd name="T2" fmla="*/ 0 w 94"/>
                <a:gd name="T3" fmla="*/ 12 h 203"/>
                <a:gd name="T4" fmla="*/ 5 w 94"/>
                <a:gd name="T5" fmla="*/ 12 h 203"/>
                <a:gd name="T6" fmla="*/ 5 w 94"/>
                <a:gd name="T7" fmla="*/ 0 h 203"/>
                <a:gd name="T8" fmla="*/ 0 w 94"/>
                <a:gd name="T9" fmla="*/ 0 h 2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203"/>
                <a:gd name="T17" fmla="*/ 94 w 94"/>
                <a:gd name="T18" fmla="*/ 203 h 2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203">
                  <a:moveTo>
                    <a:pt x="0" y="14"/>
                  </a:moveTo>
                  <a:lnTo>
                    <a:pt x="4" y="203"/>
                  </a:lnTo>
                  <a:lnTo>
                    <a:pt x="82" y="196"/>
                  </a:lnTo>
                  <a:lnTo>
                    <a:pt x="94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3" name="Freeform 30"/>
            <p:cNvSpPr>
              <a:spLocks/>
            </p:cNvSpPr>
            <p:nvPr/>
          </p:nvSpPr>
          <p:spPr bwMode="auto">
            <a:xfrm>
              <a:off x="4540" y="2284"/>
              <a:ext cx="278" cy="644"/>
            </a:xfrm>
            <a:custGeom>
              <a:avLst/>
              <a:gdLst>
                <a:gd name="T0" fmla="*/ 0 w 555"/>
                <a:gd name="T1" fmla="*/ 5 h 1288"/>
                <a:gd name="T2" fmla="*/ 32 w 555"/>
                <a:gd name="T3" fmla="*/ 0 h 1288"/>
                <a:gd name="T4" fmla="*/ 35 w 555"/>
                <a:gd name="T5" fmla="*/ 74 h 1288"/>
                <a:gd name="T6" fmla="*/ 8 w 555"/>
                <a:gd name="T7" fmla="*/ 81 h 1288"/>
                <a:gd name="T8" fmla="*/ 0 w 555"/>
                <a:gd name="T9" fmla="*/ 5 h 1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5"/>
                <a:gd name="T16" fmla="*/ 0 h 1288"/>
                <a:gd name="T17" fmla="*/ 555 w 555"/>
                <a:gd name="T18" fmla="*/ 1288 h 1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5" h="1288">
                  <a:moveTo>
                    <a:pt x="0" y="67"/>
                  </a:moveTo>
                  <a:lnTo>
                    <a:pt x="507" y="0"/>
                  </a:lnTo>
                  <a:lnTo>
                    <a:pt x="555" y="1179"/>
                  </a:lnTo>
                  <a:lnTo>
                    <a:pt x="127" y="1288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4" name="Freeform 31"/>
            <p:cNvSpPr>
              <a:spLocks/>
            </p:cNvSpPr>
            <p:nvPr/>
          </p:nvSpPr>
          <p:spPr bwMode="auto">
            <a:xfrm>
              <a:off x="4540" y="2293"/>
              <a:ext cx="275" cy="596"/>
            </a:xfrm>
            <a:custGeom>
              <a:avLst/>
              <a:gdLst>
                <a:gd name="T0" fmla="*/ 0 w 550"/>
                <a:gd name="T1" fmla="*/ 3 h 1193"/>
                <a:gd name="T2" fmla="*/ 33 w 550"/>
                <a:gd name="T3" fmla="*/ 0 h 1193"/>
                <a:gd name="T4" fmla="*/ 35 w 550"/>
                <a:gd name="T5" fmla="*/ 71 h 1193"/>
                <a:gd name="T6" fmla="*/ 12 w 550"/>
                <a:gd name="T7" fmla="*/ 74 h 1193"/>
                <a:gd name="T8" fmla="*/ 4 w 550"/>
                <a:gd name="T9" fmla="*/ 8 h 1193"/>
                <a:gd name="T10" fmla="*/ 2 w 550"/>
                <a:gd name="T11" fmla="*/ 5 h 1193"/>
                <a:gd name="T12" fmla="*/ 0 w 550"/>
                <a:gd name="T13" fmla="*/ 3 h 1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0"/>
                <a:gd name="T22" fmla="*/ 0 h 1193"/>
                <a:gd name="T23" fmla="*/ 550 w 550"/>
                <a:gd name="T24" fmla="*/ 1193 h 1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0" h="1193">
                  <a:moveTo>
                    <a:pt x="0" y="48"/>
                  </a:moveTo>
                  <a:lnTo>
                    <a:pt x="516" y="0"/>
                  </a:lnTo>
                  <a:lnTo>
                    <a:pt x="550" y="1137"/>
                  </a:lnTo>
                  <a:lnTo>
                    <a:pt x="194" y="1193"/>
                  </a:lnTo>
                  <a:lnTo>
                    <a:pt x="52" y="136"/>
                  </a:lnTo>
                  <a:lnTo>
                    <a:pt x="32" y="8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" name="Freeform 32"/>
            <p:cNvSpPr>
              <a:spLocks/>
            </p:cNvSpPr>
            <p:nvPr/>
          </p:nvSpPr>
          <p:spPr bwMode="auto">
            <a:xfrm>
              <a:off x="4792" y="2236"/>
              <a:ext cx="902" cy="732"/>
            </a:xfrm>
            <a:custGeom>
              <a:avLst/>
              <a:gdLst>
                <a:gd name="T0" fmla="*/ 0 w 1804"/>
                <a:gd name="T1" fmla="*/ 8 h 1464"/>
                <a:gd name="T2" fmla="*/ 3 w 1804"/>
                <a:gd name="T3" fmla="*/ 81 h 1464"/>
                <a:gd name="T4" fmla="*/ 51 w 1804"/>
                <a:gd name="T5" fmla="*/ 92 h 1464"/>
                <a:gd name="T6" fmla="*/ 82 w 1804"/>
                <a:gd name="T7" fmla="*/ 74 h 1464"/>
                <a:gd name="T8" fmla="*/ 83 w 1804"/>
                <a:gd name="T9" fmla="*/ 59 h 1464"/>
                <a:gd name="T10" fmla="*/ 107 w 1804"/>
                <a:gd name="T11" fmla="*/ 67 h 1464"/>
                <a:gd name="T12" fmla="*/ 111 w 1804"/>
                <a:gd name="T13" fmla="*/ 63 h 1464"/>
                <a:gd name="T14" fmla="*/ 113 w 1804"/>
                <a:gd name="T15" fmla="*/ 4 h 1464"/>
                <a:gd name="T16" fmla="*/ 105 w 1804"/>
                <a:gd name="T17" fmla="*/ 4 h 1464"/>
                <a:gd name="T18" fmla="*/ 85 w 1804"/>
                <a:gd name="T19" fmla="*/ 0 h 1464"/>
                <a:gd name="T20" fmla="*/ 56 w 1804"/>
                <a:gd name="T21" fmla="*/ 5 h 1464"/>
                <a:gd name="T22" fmla="*/ 72 w 1804"/>
                <a:gd name="T23" fmla="*/ 9 h 1464"/>
                <a:gd name="T24" fmla="*/ 75 w 1804"/>
                <a:gd name="T25" fmla="*/ 10 h 1464"/>
                <a:gd name="T26" fmla="*/ 67 w 1804"/>
                <a:gd name="T27" fmla="*/ 13 h 1464"/>
                <a:gd name="T28" fmla="*/ 52 w 1804"/>
                <a:gd name="T29" fmla="*/ 18 h 1464"/>
                <a:gd name="T30" fmla="*/ 46 w 1804"/>
                <a:gd name="T31" fmla="*/ 18 h 1464"/>
                <a:gd name="T32" fmla="*/ 3 w 1804"/>
                <a:gd name="T33" fmla="*/ 8 h 1464"/>
                <a:gd name="T34" fmla="*/ 0 w 1804"/>
                <a:gd name="T35" fmla="*/ 8 h 146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04"/>
                <a:gd name="T55" fmla="*/ 0 h 1464"/>
                <a:gd name="T56" fmla="*/ 1804 w 1804"/>
                <a:gd name="T57" fmla="*/ 1464 h 146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04" h="1464">
                  <a:moveTo>
                    <a:pt x="0" y="127"/>
                  </a:moveTo>
                  <a:lnTo>
                    <a:pt x="38" y="1283"/>
                  </a:lnTo>
                  <a:lnTo>
                    <a:pt x="804" y="1464"/>
                  </a:lnTo>
                  <a:lnTo>
                    <a:pt x="1312" y="1174"/>
                  </a:lnTo>
                  <a:lnTo>
                    <a:pt x="1325" y="932"/>
                  </a:lnTo>
                  <a:lnTo>
                    <a:pt x="1705" y="1060"/>
                  </a:lnTo>
                  <a:lnTo>
                    <a:pt x="1767" y="1009"/>
                  </a:lnTo>
                  <a:lnTo>
                    <a:pt x="1804" y="52"/>
                  </a:lnTo>
                  <a:lnTo>
                    <a:pt x="1668" y="61"/>
                  </a:lnTo>
                  <a:lnTo>
                    <a:pt x="1349" y="0"/>
                  </a:lnTo>
                  <a:lnTo>
                    <a:pt x="894" y="71"/>
                  </a:lnTo>
                  <a:lnTo>
                    <a:pt x="1141" y="133"/>
                  </a:lnTo>
                  <a:lnTo>
                    <a:pt x="1193" y="156"/>
                  </a:lnTo>
                  <a:lnTo>
                    <a:pt x="1060" y="199"/>
                  </a:lnTo>
                  <a:lnTo>
                    <a:pt x="818" y="274"/>
                  </a:lnTo>
                  <a:lnTo>
                    <a:pt x="733" y="284"/>
                  </a:lnTo>
                  <a:lnTo>
                    <a:pt x="43" y="119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6" name="Freeform 33"/>
            <p:cNvSpPr>
              <a:spLocks/>
            </p:cNvSpPr>
            <p:nvPr/>
          </p:nvSpPr>
          <p:spPr bwMode="auto">
            <a:xfrm>
              <a:off x="4806" y="2300"/>
              <a:ext cx="388" cy="656"/>
            </a:xfrm>
            <a:custGeom>
              <a:avLst/>
              <a:gdLst>
                <a:gd name="T0" fmla="*/ 0 w 775"/>
                <a:gd name="T1" fmla="*/ 0 h 1313"/>
                <a:gd name="T2" fmla="*/ 2 w 775"/>
                <a:gd name="T3" fmla="*/ 70 h 1313"/>
                <a:gd name="T4" fmla="*/ 49 w 775"/>
                <a:gd name="T5" fmla="*/ 82 h 1313"/>
                <a:gd name="T6" fmla="*/ 47 w 775"/>
                <a:gd name="T7" fmla="*/ 11 h 1313"/>
                <a:gd name="T8" fmla="*/ 0 w 775"/>
                <a:gd name="T9" fmla="*/ 0 h 13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5"/>
                <a:gd name="T16" fmla="*/ 0 h 1313"/>
                <a:gd name="T17" fmla="*/ 775 w 775"/>
                <a:gd name="T18" fmla="*/ 1313 h 13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5" h="1313">
                  <a:moveTo>
                    <a:pt x="0" y="0"/>
                  </a:moveTo>
                  <a:lnTo>
                    <a:pt x="32" y="1132"/>
                  </a:lnTo>
                  <a:lnTo>
                    <a:pt x="775" y="1313"/>
                  </a:lnTo>
                  <a:lnTo>
                    <a:pt x="738" y="1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7" name="Freeform 34"/>
            <p:cNvSpPr>
              <a:spLocks/>
            </p:cNvSpPr>
            <p:nvPr/>
          </p:nvSpPr>
          <p:spPr bwMode="auto">
            <a:xfrm>
              <a:off x="4068" y="2342"/>
              <a:ext cx="683" cy="844"/>
            </a:xfrm>
            <a:custGeom>
              <a:avLst/>
              <a:gdLst>
                <a:gd name="T0" fmla="*/ 1 w 1366"/>
                <a:gd name="T1" fmla="*/ 9 h 1687"/>
                <a:gd name="T2" fmla="*/ 0 w 1366"/>
                <a:gd name="T3" fmla="*/ 102 h 1687"/>
                <a:gd name="T4" fmla="*/ 10 w 1366"/>
                <a:gd name="T5" fmla="*/ 106 h 1687"/>
                <a:gd name="T6" fmla="*/ 82 w 1366"/>
                <a:gd name="T7" fmla="*/ 86 h 1687"/>
                <a:gd name="T8" fmla="*/ 86 w 1366"/>
                <a:gd name="T9" fmla="*/ 3 h 1687"/>
                <a:gd name="T10" fmla="*/ 76 w 1366"/>
                <a:gd name="T11" fmla="*/ 0 h 1687"/>
                <a:gd name="T12" fmla="*/ 1 w 1366"/>
                <a:gd name="T13" fmla="*/ 9 h 16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6"/>
                <a:gd name="T22" fmla="*/ 0 h 1687"/>
                <a:gd name="T23" fmla="*/ 1366 w 1366"/>
                <a:gd name="T24" fmla="*/ 1687 h 16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6" h="1687">
                  <a:moveTo>
                    <a:pt x="7" y="129"/>
                  </a:moveTo>
                  <a:lnTo>
                    <a:pt x="0" y="1629"/>
                  </a:lnTo>
                  <a:lnTo>
                    <a:pt x="150" y="1687"/>
                  </a:lnTo>
                  <a:lnTo>
                    <a:pt x="1308" y="1368"/>
                  </a:lnTo>
                  <a:lnTo>
                    <a:pt x="1366" y="34"/>
                  </a:lnTo>
                  <a:lnTo>
                    <a:pt x="1216" y="0"/>
                  </a:lnTo>
                  <a:lnTo>
                    <a:pt x="7" y="1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Freeform 35"/>
            <p:cNvSpPr>
              <a:spLocks/>
            </p:cNvSpPr>
            <p:nvPr/>
          </p:nvSpPr>
          <p:spPr bwMode="auto">
            <a:xfrm>
              <a:off x="4149" y="2366"/>
              <a:ext cx="585" cy="799"/>
            </a:xfrm>
            <a:custGeom>
              <a:avLst/>
              <a:gdLst>
                <a:gd name="T0" fmla="*/ 0 w 1170"/>
                <a:gd name="T1" fmla="*/ 10 h 1597"/>
                <a:gd name="T2" fmla="*/ 0 w 1170"/>
                <a:gd name="T3" fmla="*/ 100 h 1597"/>
                <a:gd name="T4" fmla="*/ 70 w 1170"/>
                <a:gd name="T5" fmla="*/ 82 h 1597"/>
                <a:gd name="T6" fmla="*/ 74 w 1170"/>
                <a:gd name="T7" fmla="*/ 0 h 1597"/>
                <a:gd name="T8" fmla="*/ 0 w 1170"/>
                <a:gd name="T9" fmla="*/ 10 h 15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0"/>
                <a:gd name="T16" fmla="*/ 0 h 1597"/>
                <a:gd name="T17" fmla="*/ 1170 w 1170"/>
                <a:gd name="T18" fmla="*/ 1597 h 15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0" h="1597">
                  <a:moveTo>
                    <a:pt x="0" y="147"/>
                  </a:moveTo>
                  <a:lnTo>
                    <a:pt x="0" y="1597"/>
                  </a:lnTo>
                  <a:lnTo>
                    <a:pt x="1119" y="1299"/>
                  </a:lnTo>
                  <a:lnTo>
                    <a:pt x="1170" y="0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9" name="Freeform 36"/>
            <p:cNvSpPr>
              <a:spLocks/>
            </p:cNvSpPr>
            <p:nvPr/>
          </p:nvSpPr>
          <p:spPr bwMode="auto">
            <a:xfrm>
              <a:off x="4083" y="2414"/>
              <a:ext cx="52" cy="746"/>
            </a:xfrm>
            <a:custGeom>
              <a:avLst/>
              <a:gdLst>
                <a:gd name="T0" fmla="*/ 0 w 104"/>
                <a:gd name="T1" fmla="*/ 0 h 1491"/>
                <a:gd name="T2" fmla="*/ 7 w 104"/>
                <a:gd name="T3" fmla="*/ 3 h 1491"/>
                <a:gd name="T4" fmla="*/ 7 w 104"/>
                <a:gd name="T5" fmla="*/ 94 h 1491"/>
                <a:gd name="T6" fmla="*/ 1 w 104"/>
                <a:gd name="T7" fmla="*/ 91 h 1491"/>
                <a:gd name="T8" fmla="*/ 0 w 104"/>
                <a:gd name="T9" fmla="*/ 0 h 14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491"/>
                <a:gd name="T17" fmla="*/ 104 w 104"/>
                <a:gd name="T18" fmla="*/ 1491 h 14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491">
                  <a:moveTo>
                    <a:pt x="0" y="0"/>
                  </a:moveTo>
                  <a:lnTo>
                    <a:pt x="99" y="42"/>
                  </a:lnTo>
                  <a:lnTo>
                    <a:pt x="104" y="1491"/>
                  </a:lnTo>
                  <a:lnTo>
                    <a:pt x="8" y="14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0" name="Freeform 37"/>
            <p:cNvSpPr>
              <a:spLocks/>
            </p:cNvSpPr>
            <p:nvPr/>
          </p:nvSpPr>
          <p:spPr bwMode="auto">
            <a:xfrm>
              <a:off x="4370" y="2221"/>
              <a:ext cx="1324" cy="169"/>
            </a:xfrm>
            <a:custGeom>
              <a:avLst/>
              <a:gdLst>
                <a:gd name="T0" fmla="*/ 30 w 2647"/>
                <a:gd name="T1" fmla="*/ 17 h 337"/>
                <a:gd name="T2" fmla="*/ 0 w 2647"/>
                <a:gd name="T3" fmla="*/ 11 h 337"/>
                <a:gd name="T4" fmla="*/ 54 w 2647"/>
                <a:gd name="T5" fmla="*/ 7 h 337"/>
                <a:gd name="T6" fmla="*/ 100 w 2647"/>
                <a:gd name="T7" fmla="*/ 17 h 337"/>
                <a:gd name="T8" fmla="*/ 124 w 2647"/>
                <a:gd name="T9" fmla="*/ 11 h 337"/>
                <a:gd name="T10" fmla="*/ 102 w 2647"/>
                <a:gd name="T11" fmla="*/ 7 h 337"/>
                <a:gd name="T12" fmla="*/ 137 w 2647"/>
                <a:gd name="T13" fmla="*/ 0 h 337"/>
                <a:gd name="T14" fmla="*/ 166 w 2647"/>
                <a:gd name="T15" fmla="*/ 6 h 337"/>
                <a:gd name="T16" fmla="*/ 160 w 2647"/>
                <a:gd name="T17" fmla="*/ 7 h 337"/>
                <a:gd name="T18" fmla="*/ 135 w 2647"/>
                <a:gd name="T19" fmla="*/ 3 h 337"/>
                <a:gd name="T20" fmla="*/ 111 w 2647"/>
                <a:gd name="T21" fmla="*/ 7 h 337"/>
                <a:gd name="T22" fmla="*/ 137 w 2647"/>
                <a:gd name="T23" fmla="*/ 12 h 337"/>
                <a:gd name="T24" fmla="*/ 102 w 2647"/>
                <a:gd name="T25" fmla="*/ 22 h 337"/>
                <a:gd name="T26" fmla="*/ 53 w 2647"/>
                <a:gd name="T27" fmla="*/ 10 h 337"/>
                <a:gd name="T28" fmla="*/ 23 w 2647"/>
                <a:gd name="T29" fmla="*/ 13 h 337"/>
                <a:gd name="T30" fmla="*/ 46 w 2647"/>
                <a:gd name="T31" fmla="*/ 17 h 337"/>
                <a:gd name="T32" fmla="*/ 30 w 2647"/>
                <a:gd name="T33" fmla="*/ 17 h 3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47"/>
                <a:gd name="T52" fmla="*/ 0 h 337"/>
                <a:gd name="T53" fmla="*/ 2647 w 2647"/>
                <a:gd name="T54" fmla="*/ 337 h 3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47" h="337">
                  <a:moveTo>
                    <a:pt x="468" y="266"/>
                  </a:moveTo>
                  <a:lnTo>
                    <a:pt x="0" y="175"/>
                  </a:lnTo>
                  <a:lnTo>
                    <a:pt x="853" y="109"/>
                  </a:lnTo>
                  <a:lnTo>
                    <a:pt x="1599" y="257"/>
                  </a:lnTo>
                  <a:lnTo>
                    <a:pt x="1974" y="175"/>
                  </a:lnTo>
                  <a:lnTo>
                    <a:pt x="1628" y="104"/>
                  </a:lnTo>
                  <a:lnTo>
                    <a:pt x="2179" y="0"/>
                  </a:lnTo>
                  <a:lnTo>
                    <a:pt x="2647" y="81"/>
                  </a:lnTo>
                  <a:lnTo>
                    <a:pt x="2548" y="104"/>
                  </a:lnTo>
                  <a:lnTo>
                    <a:pt x="2160" y="42"/>
                  </a:lnTo>
                  <a:lnTo>
                    <a:pt x="1771" y="104"/>
                  </a:lnTo>
                  <a:lnTo>
                    <a:pt x="2184" y="185"/>
                  </a:lnTo>
                  <a:lnTo>
                    <a:pt x="1628" y="337"/>
                  </a:lnTo>
                  <a:lnTo>
                    <a:pt x="843" y="156"/>
                  </a:lnTo>
                  <a:lnTo>
                    <a:pt x="354" y="199"/>
                  </a:lnTo>
                  <a:lnTo>
                    <a:pt x="734" y="266"/>
                  </a:lnTo>
                  <a:lnTo>
                    <a:pt x="468" y="2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1" name="Freeform 38"/>
            <p:cNvSpPr>
              <a:spLocks/>
            </p:cNvSpPr>
            <p:nvPr/>
          </p:nvSpPr>
          <p:spPr bwMode="auto">
            <a:xfrm>
              <a:off x="5189" y="2317"/>
              <a:ext cx="256" cy="629"/>
            </a:xfrm>
            <a:custGeom>
              <a:avLst/>
              <a:gdLst>
                <a:gd name="T0" fmla="*/ 0 w 511"/>
                <a:gd name="T1" fmla="*/ 8 h 1259"/>
                <a:gd name="T2" fmla="*/ 3 w 511"/>
                <a:gd name="T3" fmla="*/ 78 h 1259"/>
                <a:gd name="T4" fmla="*/ 32 w 511"/>
                <a:gd name="T5" fmla="*/ 62 h 1259"/>
                <a:gd name="T6" fmla="*/ 32 w 511"/>
                <a:gd name="T7" fmla="*/ 0 h 1259"/>
                <a:gd name="T8" fmla="*/ 0 w 511"/>
                <a:gd name="T9" fmla="*/ 8 h 12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1"/>
                <a:gd name="T16" fmla="*/ 0 h 1259"/>
                <a:gd name="T17" fmla="*/ 511 w 511"/>
                <a:gd name="T18" fmla="*/ 1259 h 12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1" h="1259">
                  <a:moveTo>
                    <a:pt x="0" y="132"/>
                  </a:moveTo>
                  <a:lnTo>
                    <a:pt x="37" y="1259"/>
                  </a:lnTo>
                  <a:lnTo>
                    <a:pt x="497" y="998"/>
                  </a:lnTo>
                  <a:lnTo>
                    <a:pt x="511" y="0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5338" y="2248"/>
              <a:ext cx="121" cy="353"/>
            </a:xfrm>
            <a:custGeom>
              <a:avLst/>
              <a:gdLst>
                <a:gd name="T0" fmla="*/ 0 w 242"/>
                <a:gd name="T1" fmla="*/ 4 h 705"/>
                <a:gd name="T2" fmla="*/ 16 w 242"/>
                <a:gd name="T3" fmla="*/ 0 h 705"/>
                <a:gd name="T4" fmla="*/ 15 w 242"/>
                <a:gd name="T5" fmla="*/ 45 h 705"/>
                <a:gd name="T6" fmla="*/ 15 w 242"/>
                <a:gd name="T7" fmla="*/ 7 h 705"/>
                <a:gd name="T8" fmla="*/ 0 w 242"/>
                <a:gd name="T9" fmla="*/ 4 h 7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2"/>
                <a:gd name="T16" fmla="*/ 0 h 705"/>
                <a:gd name="T17" fmla="*/ 242 w 242"/>
                <a:gd name="T18" fmla="*/ 705 h 7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2" h="705">
                  <a:moveTo>
                    <a:pt x="0" y="56"/>
                  </a:moveTo>
                  <a:lnTo>
                    <a:pt x="242" y="0"/>
                  </a:lnTo>
                  <a:lnTo>
                    <a:pt x="237" y="705"/>
                  </a:lnTo>
                  <a:lnTo>
                    <a:pt x="228" y="103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5471" y="2250"/>
              <a:ext cx="166" cy="497"/>
            </a:xfrm>
            <a:custGeom>
              <a:avLst/>
              <a:gdLst>
                <a:gd name="T0" fmla="*/ 0 w 333"/>
                <a:gd name="T1" fmla="*/ 0 h 993"/>
                <a:gd name="T2" fmla="*/ 20 w 333"/>
                <a:gd name="T3" fmla="*/ 4 h 993"/>
                <a:gd name="T4" fmla="*/ 20 w 333"/>
                <a:gd name="T5" fmla="*/ 63 h 993"/>
                <a:gd name="T6" fmla="*/ 0 w 333"/>
                <a:gd name="T7" fmla="*/ 56 h 993"/>
                <a:gd name="T8" fmla="*/ 0 w 333"/>
                <a:gd name="T9" fmla="*/ 0 h 9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3"/>
                <a:gd name="T16" fmla="*/ 0 h 993"/>
                <a:gd name="T17" fmla="*/ 333 w 333"/>
                <a:gd name="T18" fmla="*/ 993 h 9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3" h="993">
                  <a:moveTo>
                    <a:pt x="0" y="0"/>
                  </a:moveTo>
                  <a:lnTo>
                    <a:pt x="333" y="56"/>
                  </a:lnTo>
                  <a:lnTo>
                    <a:pt x="322" y="993"/>
                  </a:lnTo>
                  <a:lnTo>
                    <a:pt x="6" y="8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4" name="Freeform 41"/>
            <p:cNvSpPr>
              <a:spLocks/>
            </p:cNvSpPr>
            <p:nvPr/>
          </p:nvSpPr>
          <p:spPr bwMode="auto">
            <a:xfrm>
              <a:off x="5184" y="2273"/>
              <a:ext cx="185" cy="81"/>
            </a:xfrm>
            <a:custGeom>
              <a:avLst/>
              <a:gdLst>
                <a:gd name="T0" fmla="*/ 0 w 370"/>
                <a:gd name="T1" fmla="*/ 0 h 162"/>
                <a:gd name="T2" fmla="*/ 1 w 370"/>
                <a:gd name="T3" fmla="*/ 11 h 162"/>
                <a:gd name="T4" fmla="*/ 24 w 370"/>
                <a:gd name="T5" fmla="*/ 5 h 162"/>
                <a:gd name="T6" fmla="*/ 0 w 370"/>
                <a:gd name="T7" fmla="*/ 0 h 1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0"/>
                <a:gd name="T13" fmla="*/ 0 h 162"/>
                <a:gd name="T14" fmla="*/ 370 w 370"/>
                <a:gd name="T15" fmla="*/ 162 h 1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0" h="162">
                  <a:moveTo>
                    <a:pt x="0" y="0"/>
                  </a:moveTo>
                  <a:lnTo>
                    <a:pt x="14" y="162"/>
                  </a:lnTo>
                  <a:lnTo>
                    <a:pt x="370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" name="Freeform 42"/>
            <p:cNvSpPr>
              <a:spLocks/>
            </p:cNvSpPr>
            <p:nvPr/>
          </p:nvSpPr>
          <p:spPr bwMode="auto">
            <a:xfrm>
              <a:off x="4370" y="2309"/>
              <a:ext cx="192" cy="72"/>
            </a:xfrm>
            <a:custGeom>
              <a:avLst/>
              <a:gdLst>
                <a:gd name="T0" fmla="*/ 0 w 383"/>
                <a:gd name="T1" fmla="*/ 0 h 143"/>
                <a:gd name="T2" fmla="*/ 1 w 383"/>
                <a:gd name="T3" fmla="*/ 9 h 143"/>
                <a:gd name="T4" fmla="*/ 24 w 383"/>
                <a:gd name="T5" fmla="*/ 6 h 143"/>
                <a:gd name="T6" fmla="*/ 24 w 383"/>
                <a:gd name="T7" fmla="*/ 3 h 143"/>
                <a:gd name="T8" fmla="*/ 0 w 383"/>
                <a:gd name="T9" fmla="*/ 0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3"/>
                <a:gd name="T16" fmla="*/ 0 h 143"/>
                <a:gd name="T17" fmla="*/ 383 w 383"/>
                <a:gd name="T18" fmla="*/ 143 h 1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3" h="143">
                  <a:moveTo>
                    <a:pt x="0" y="0"/>
                  </a:moveTo>
                  <a:lnTo>
                    <a:pt x="3" y="143"/>
                  </a:lnTo>
                  <a:lnTo>
                    <a:pt x="383" y="85"/>
                  </a:lnTo>
                  <a:lnTo>
                    <a:pt x="373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6" name="Freeform 43"/>
            <p:cNvSpPr>
              <a:spLocks/>
            </p:cNvSpPr>
            <p:nvPr/>
          </p:nvSpPr>
          <p:spPr bwMode="auto">
            <a:xfrm>
              <a:off x="4384" y="2324"/>
              <a:ext cx="178" cy="47"/>
            </a:xfrm>
            <a:custGeom>
              <a:avLst/>
              <a:gdLst>
                <a:gd name="T0" fmla="*/ 0 w 356"/>
                <a:gd name="T1" fmla="*/ 0 h 96"/>
                <a:gd name="T2" fmla="*/ 1 w 356"/>
                <a:gd name="T3" fmla="*/ 5 h 96"/>
                <a:gd name="T4" fmla="*/ 23 w 356"/>
                <a:gd name="T5" fmla="*/ 3 h 96"/>
                <a:gd name="T6" fmla="*/ 0 w 356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6"/>
                <a:gd name="T13" fmla="*/ 0 h 96"/>
                <a:gd name="T14" fmla="*/ 356 w 356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6" h="96">
                  <a:moveTo>
                    <a:pt x="0" y="0"/>
                  </a:moveTo>
                  <a:lnTo>
                    <a:pt x="15" y="96"/>
                  </a:lnTo>
                  <a:lnTo>
                    <a:pt x="356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" name="Freeform 44"/>
            <p:cNvSpPr>
              <a:spLocks/>
            </p:cNvSpPr>
            <p:nvPr/>
          </p:nvSpPr>
          <p:spPr bwMode="auto">
            <a:xfrm>
              <a:off x="5199" y="2285"/>
              <a:ext cx="158" cy="55"/>
            </a:xfrm>
            <a:custGeom>
              <a:avLst/>
              <a:gdLst>
                <a:gd name="T0" fmla="*/ 0 w 317"/>
                <a:gd name="T1" fmla="*/ 0 h 109"/>
                <a:gd name="T2" fmla="*/ 0 w 317"/>
                <a:gd name="T3" fmla="*/ 7 h 109"/>
                <a:gd name="T4" fmla="*/ 19 w 317"/>
                <a:gd name="T5" fmla="*/ 3 h 109"/>
                <a:gd name="T6" fmla="*/ 0 w 317"/>
                <a:gd name="T7" fmla="*/ 0 h 1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7"/>
                <a:gd name="T13" fmla="*/ 0 h 109"/>
                <a:gd name="T14" fmla="*/ 317 w 317"/>
                <a:gd name="T15" fmla="*/ 109 h 1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7" h="109">
                  <a:moveTo>
                    <a:pt x="0" y="0"/>
                  </a:moveTo>
                  <a:lnTo>
                    <a:pt x="9" y="109"/>
                  </a:lnTo>
                  <a:lnTo>
                    <a:pt x="317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8" name="Freeform 45"/>
            <p:cNvSpPr>
              <a:spLocks/>
            </p:cNvSpPr>
            <p:nvPr/>
          </p:nvSpPr>
          <p:spPr bwMode="auto">
            <a:xfrm>
              <a:off x="4308" y="2899"/>
              <a:ext cx="429" cy="439"/>
            </a:xfrm>
            <a:custGeom>
              <a:avLst/>
              <a:gdLst>
                <a:gd name="T0" fmla="*/ 18 w 859"/>
                <a:gd name="T1" fmla="*/ 4 h 877"/>
                <a:gd name="T2" fmla="*/ 21 w 859"/>
                <a:gd name="T3" fmla="*/ 2 h 877"/>
                <a:gd name="T4" fmla="*/ 25 w 859"/>
                <a:gd name="T5" fmla="*/ 1 h 877"/>
                <a:gd name="T6" fmla="*/ 29 w 859"/>
                <a:gd name="T7" fmla="*/ 0 h 877"/>
                <a:gd name="T8" fmla="*/ 34 w 859"/>
                <a:gd name="T9" fmla="*/ 2 h 877"/>
                <a:gd name="T10" fmla="*/ 42 w 859"/>
                <a:gd name="T11" fmla="*/ 4 h 877"/>
                <a:gd name="T12" fmla="*/ 47 w 859"/>
                <a:gd name="T13" fmla="*/ 7 h 877"/>
                <a:gd name="T14" fmla="*/ 49 w 859"/>
                <a:gd name="T15" fmla="*/ 11 h 877"/>
                <a:gd name="T16" fmla="*/ 46 w 859"/>
                <a:gd name="T17" fmla="*/ 13 h 877"/>
                <a:gd name="T18" fmla="*/ 42 w 859"/>
                <a:gd name="T19" fmla="*/ 9 h 877"/>
                <a:gd name="T20" fmla="*/ 37 w 859"/>
                <a:gd name="T21" fmla="*/ 8 h 877"/>
                <a:gd name="T22" fmla="*/ 33 w 859"/>
                <a:gd name="T23" fmla="*/ 9 h 877"/>
                <a:gd name="T24" fmla="*/ 34 w 859"/>
                <a:gd name="T25" fmla="*/ 17 h 877"/>
                <a:gd name="T26" fmla="*/ 39 w 859"/>
                <a:gd name="T27" fmla="*/ 20 h 877"/>
                <a:gd name="T28" fmla="*/ 40 w 859"/>
                <a:gd name="T29" fmla="*/ 22 h 877"/>
                <a:gd name="T30" fmla="*/ 41 w 859"/>
                <a:gd name="T31" fmla="*/ 27 h 877"/>
                <a:gd name="T32" fmla="*/ 39 w 859"/>
                <a:gd name="T33" fmla="*/ 31 h 877"/>
                <a:gd name="T34" fmla="*/ 36 w 859"/>
                <a:gd name="T35" fmla="*/ 32 h 877"/>
                <a:gd name="T36" fmla="*/ 34 w 859"/>
                <a:gd name="T37" fmla="*/ 35 h 877"/>
                <a:gd name="T38" fmla="*/ 33 w 859"/>
                <a:gd name="T39" fmla="*/ 36 h 877"/>
                <a:gd name="T40" fmla="*/ 36 w 859"/>
                <a:gd name="T41" fmla="*/ 35 h 877"/>
                <a:gd name="T42" fmla="*/ 39 w 859"/>
                <a:gd name="T43" fmla="*/ 35 h 877"/>
                <a:gd name="T44" fmla="*/ 43 w 859"/>
                <a:gd name="T45" fmla="*/ 35 h 877"/>
                <a:gd name="T46" fmla="*/ 45 w 859"/>
                <a:gd name="T47" fmla="*/ 34 h 877"/>
                <a:gd name="T48" fmla="*/ 52 w 859"/>
                <a:gd name="T49" fmla="*/ 32 h 877"/>
                <a:gd name="T50" fmla="*/ 50 w 859"/>
                <a:gd name="T51" fmla="*/ 36 h 877"/>
                <a:gd name="T52" fmla="*/ 53 w 859"/>
                <a:gd name="T53" fmla="*/ 40 h 877"/>
                <a:gd name="T54" fmla="*/ 51 w 859"/>
                <a:gd name="T55" fmla="*/ 42 h 877"/>
                <a:gd name="T56" fmla="*/ 48 w 859"/>
                <a:gd name="T57" fmla="*/ 42 h 877"/>
                <a:gd name="T58" fmla="*/ 47 w 859"/>
                <a:gd name="T59" fmla="*/ 38 h 877"/>
                <a:gd name="T60" fmla="*/ 46 w 859"/>
                <a:gd name="T61" fmla="*/ 37 h 877"/>
                <a:gd name="T62" fmla="*/ 42 w 859"/>
                <a:gd name="T63" fmla="*/ 38 h 877"/>
                <a:gd name="T64" fmla="*/ 39 w 859"/>
                <a:gd name="T65" fmla="*/ 38 h 877"/>
                <a:gd name="T66" fmla="*/ 35 w 859"/>
                <a:gd name="T67" fmla="*/ 39 h 877"/>
                <a:gd name="T68" fmla="*/ 31 w 859"/>
                <a:gd name="T69" fmla="*/ 38 h 877"/>
                <a:gd name="T70" fmla="*/ 30 w 859"/>
                <a:gd name="T71" fmla="*/ 33 h 877"/>
                <a:gd name="T72" fmla="*/ 28 w 859"/>
                <a:gd name="T73" fmla="*/ 33 h 877"/>
                <a:gd name="T74" fmla="*/ 26 w 859"/>
                <a:gd name="T75" fmla="*/ 33 h 877"/>
                <a:gd name="T76" fmla="*/ 23 w 859"/>
                <a:gd name="T77" fmla="*/ 41 h 877"/>
                <a:gd name="T78" fmla="*/ 20 w 859"/>
                <a:gd name="T79" fmla="*/ 47 h 877"/>
                <a:gd name="T80" fmla="*/ 18 w 859"/>
                <a:gd name="T81" fmla="*/ 50 h 877"/>
                <a:gd name="T82" fmla="*/ 15 w 859"/>
                <a:gd name="T83" fmla="*/ 55 h 877"/>
                <a:gd name="T84" fmla="*/ 13 w 859"/>
                <a:gd name="T85" fmla="*/ 54 h 877"/>
                <a:gd name="T86" fmla="*/ 13 w 859"/>
                <a:gd name="T87" fmla="*/ 51 h 877"/>
                <a:gd name="T88" fmla="*/ 10 w 859"/>
                <a:gd name="T89" fmla="*/ 53 h 877"/>
                <a:gd name="T90" fmla="*/ 9 w 859"/>
                <a:gd name="T91" fmla="*/ 48 h 877"/>
                <a:gd name="T92" fmla="*/ 12 w 859"/>
                <a:gd name="T93" fmla="*/ 46 h 877"/>
                <a:gd name="T94" fmla="*/ 16 w 859"/>
                <a:gd name="T95" fmla="*/ 46 h 877"/>
                <a:gd name="T96" fmla="*/ 18 w 859"/>
                <a:gd name="T97" fmla="*/ 44 h 877"/>
                <a:gd name="T98" fmla="*/ 20 w 859"/>
                <a:gd name="T99" fmla="*/ 41 h 877"/>
                <a:gd name="T100" fmla="*/ 22 w 859"/>
                <a:gd name="T101" fmla="*/ 31 h 877"/>
                <a:gd name="T102" fmla="*/ 23 w 859"/>
                <a:gd name="T103" fmla="*/ 30 h 877"/>
                <a:gd name="T104" fmla="*/ 27 w 859"/>
                <a:gd name="T105" fmla="*/ 28 h 877"/>
                <a:gd name="T106" fmla="*/ 25 w 859"/>
                <a:gd name="T107" fmla="*/ 26 h 877"/>
                <a:gd name="T108" fmla="*/ 26 w 859"/>
                <a:gd name="T109" fmla="*/ 23 h 877"/>
                <a:gd name="T110" fmla="*/ 26 w 859"/>
                <a:gd name="T111" fmla="*/ 18 h 877"/>
                <a:gd name="T112" fmla="*/ 23 w 859"/>
                <a:gd name="T113" fmla="*/ 15 h 877"/>
                <a:gd name="T114" fmla="*/ 20 w 859"/>
                <a:gd name="T115" fmla="*/ 12 h 877"/>
                <a:gd name="T116" fmla="*/ 16 w 859"/>
                <a:gd name="T117" fmla="*/ 12 h 877"/>
                <a:gd name="T118" fmla="*/ 10 w 859"/>
                <a:gd name="T119" fmla="*/ 14 h 877"/>
                <a:gd name="T120" fmla="*/ 3 w 859"/>
                <a:gd name="T121" fmla="*/ 12 h 877"/>
                <a:gd name="T122" fmla="*/ 1 w 859"/>
                <a:gd name="T123" fmla="*/ 8 h 87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59"/>
                <a:gd name="T187" fmla="*/ 0 h 877"/>
                <a:gd name="T188" fmla="*/ 859 w 859"/>
                <a:gd name="T189" fmla="*/ 877 h 87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59" h="877">
                  <a:moveTo>
                    <a:pt x="50" y="100"/>
                  </a:moveTo>
                  <a:lnTo>
                    <a:pt x="190" y="146"/>
                  </a:lnTo>
                  <a:lnTo>
                    <a:pt x="276" y="54"/>
                  </a:lnTo>
                  <a:lnTo>
                    <a:pt x="282" y="52"/>
                  </a:lnTo>
                  <a:lnTo>
                    <a:pt x="297" y="49"/>
                  </a:lnTo>
                  <a:lnTo>
                    <a:pt x="312" y="42"/>
                  </a:lnTo>
                  <a:lnTo>
                    <a:pt x="326" y="35"/>
                  </a:lnTo>
                  <a:lnTo>
                    <a:pt x="333" y="32"/>
                  </a:lnTo>
                  <a:lnTo>
                    <a:pt x="339" y="27"/>
                  </a:lnTo>
                  <a:lnTo>
                    <a:pt x="350" y="22"/>
                  </a:lnTo>
                  <a:lnTo>
                    <a:pt x="360" y="17"/>
                  </a:lnTo>
                  <a:lnTo>
                    <a:pt x="372" y="11"/>
                  </a:lnTo>
                  <a:lnTo>
                    <a:pt x="384" y="8"/>
                  </a:lnTo>
                  <a:lnTo>
                    <a:pt x="397" y="5"/>
                  </a:lnTo>
                  <a:lnTo>
                    <a:pt x="411" y="3"/>
                  </a:lnTo>
                  <a:lnTo>
                    <a:pt x="414" y="3"/>
                  </a:lnTo>
                  <a:lnTo>
                    <a:pt x="421" y="1"/>
                  </a:lnTo>
                  <a:lnTo>
                    <a:pt x="433" y="0"/>
                  </a:lnTo>
                  <a:lnTo>
                    <a:pt x="450" y="0"/>
                  </a:lnTo>
                  <a:lnTo>
                    <a:pt x="469" y="0"/>
                  </a:lnTo>
                  <a:lnTo>
                    <a:pt x="489" y="3"/>
                  </a:lnTo>
                  <a:lnTo>
                    <a:pt x="512" y="8"/>
                  </a:lnTo>
                  <a:lnTo>
                    <a:pt x="535" y="17"/>
                  </a:lnTo>
                  <a:lnTo>
                    <a:pt x="540" y="18"/>
                  </a:lnTo>
                  <a:lnTo>
                    <a:pt x="557" y="22"/>
                  </a:lnTo>
                  <a:lnTo>
                    <a:pt x="580" y="28"/>
                  </a:lnTo>
                  <a:lnTo>
                    <a:pt x="607" y="35"/>
                  </a:lnTo>
                  <a:lnTo>
                    <a:pt x="634" y="44"/>
                  </a:lnTo>
                  <a:lnTo>
                    <a:pt x="661" y="51"/>
                  </a:lnTo>
                  <a:lnTo>
                    <a:pt x="684" y="56"/>
                  </a:lnTo>
                  <a:lnTo>
                    <a:pt x="697" y="61"/>
                  </a:lnTo>
                  <a:lnTo>
                    <a:pt x="707" y="68"/>
                  </a:lnTo>
                  <a:lnTo>
                    <a:pt x="721" y="78"/>
                  </a:lnTo>
                  <a:lnTo>
                    <a:pt x="736" y="92"/>
                  </a:lnTo>
                  <a:lnTo>
                    <a:pt x="752" y="107"/>
                  </a:lnTo>
                  <a:lnTo>
                    <a:pt x="765" y="122"/>
                  </a:lnTo>
                  <a:lnTo>
                    <a:pt x="777" y="136"/>
                  </a:lnTo>
                  <a:lnTo>
                    <a:pt x="786" y="146"/>
                  </a:lnTo>
                  <a:lnTo>
                    <a:pt x="791" y="153"/>
                  </a:lnTo>
                  <a:lnTo>
                    <a:pt x="791" y="167"/>
                  </a:lnTo>
                  <a:lnTo>
                    <a:pt x="786" y="184"/>
                  </a:lnTo>
                  <a:lnTo>
                    <a:pt x="774" y="201"/>
                  </a:lnTo>
                  <a:lnTo>
                    <a:pt x="753" y="213"/>
                  </a:lnTo>
                  <a:lnTo>
                    <a:pt x="750" y="209"/>
                  </a:lnTo>
                  <a:lnTo>
                    <a:pt x="741" y="201"/>
                  </a:lnTo>
                  <a:lnTo>
                    <a:pt x="730" y="189"/>
                  </a:lnTo>
                  <a:lnTo>
                    <a:pt x="716" y="173"/>
                  </a:lnTo>
                  <a:lnTo>
                    <a:pt x="701" y="160"/>
                  </a:lnTo>
                  <a:lnTo>
                    <a:pt x="685" y="146"/>
                  </a:lnTo>
                  <a:lnTo>
                    <a:pt x="672" y="136"/>
                  </a:lnTo>
                  <a:lnTo>
                    <a:pt x="663" y="131"/>
                  </a:lnTo>
                  <a:lnTo>
                    <a:pt x="653" y="129"/>
                  </a:lnTo>
                  <a:lnTo>
                    <a:pt x="638" y="127"/>
                  </a:lnTo>
                  <a:lnTo>
                    <a:pt x="617" y="126"/>
                  </a:lnTo>
                  <a:lnTo>
                    <a:pt x="597" y="124"/>
                  </a:lnTo>
                  <a:lnTo>
                    <a:pt x="576" y="122"/>
                  </a:lnTo>
                  <a:lnTo>
                    <a:pt x="559" y="122"/>
                  </a:lnTo>
                  <a:lnTo>
                    <a:pt x="547" y="121"/>
                  </a:lnTo>
                  <a:lnTo>
                    <a:pt x="542" y="121"/>
                  </a:lnTo>
                  <a:lnTo>
                    <a:pt x="542" y="139"/>
                  </a:lnTo>
                  <a:lnTo>
                    <a:pt x="540" y="180"/>
                  </a:lnTo>
                  <a:lnTo>
                    <a:pt x="540" y="224"/>
                  </a:lnTo>
                  <a:lnTo>
                    <a:pt x="544" y="253"/>
                  </a:lnTo>
                  <a:lnTo>
                    <a:pt x="547" y="260"/>
                  </a:lnTo>
                  <a:lnTo>
                    <a:pt x="556" y="270"/>
                  </a:lnTo>
                  <a:lnTo>
                    <a:pt x="568" y="279"/>
                  </a:lnTo>
                  <a:lnTo>
                    <a:pt x="581" y="288"/>
                  </a:lnTo>
                  <a:lnTo>
                    <a:pt x="597" y="296"/>
                  </a:lnTo>
                  <a:lnTo>
                    <a:pt x="614" y="303"/>
                  </a:lnTo>
                  <a:lnTo>
                    <a:pt x="631" y="308"/>
                  </a:lnTo>
                  <a:lnTo>
                    <a:pt x="649" y="311"/>
                  </a:lnTo>
                  <a:lnTo>
                    <a:pt x="649" y="313"/>
                  </a:lnTo>
                  <a:lnTo>
                    <a:pt x="649" y="320"/>
                  </a:lnTo>
                  <a:lnTo>
                    <a:pt x="649" y="332"/>
                  </a:lnTo>
                  <a:lnTo>
                    <a:pt x="648" y="345"/>
                  </a:lnTo>
                  <a:lnTo>
                    <a:pt x="655" y="352"/>
                  </a:lnTo>
                  <a:lnTo>
                    <a:pt x="663" y="364"/>
                  </a:lnTo>
                  <a:lnTo>
                    <a:pt x="668" y="383"/>
                  </a:lnTo>
                  <a:lnTo>
                    <a:pt x="670" y="407"/>
                  </a:lnTo>
                  <a:lnTo>
                    <a:pt x="668" y="422"/>
                  </a:lnTo>
                  <a:lnTo>
                    <a:pt x="663" y="438"/>
                  </a:lnTo>
                  <a:lnTo>
                    <a:pt x="656" y="451"/>
                  </a:lnTo>
                  <a:lnTo>
                    <a:pt x="648" y="463"/>
                  </a:lnTo>
                  <a:lnTo>
                    <a:pt x="638" y="473"/>
                  </a:lnTo>
                  <a:lnTo>
                    <a:pt x="626" y="484"/>
                  </a:lnTo>
                  <a:lnTo>
                    <a:pt x="612" y="490"/>
                  </a:lnTo>
                  <a:lnTo>
                    <a:pt x="597" y="497"/>
                  </a:lnTo>
                  <a:lnTo>
                    <a:pt x="590" y="502"/>
                  </a:lnTo>
                  <a:lnTo>
                    <a:pt x="585" y="506"/>
                  </a:lnTo>
                  <a:lnTo>
                    <a:pt x="581" y="509"/>
                  </a:lnTo>
                  <a:lnTo>
                    <a:pt x="578" y="512"/>
                  </a:lnTo>
                  <a:lnTo>
                    <a:pt x="569" y="523"/>
                  </a:lnTo>
                  <a:lnTo>
                    <a:pt x="564" y="535"/>
                  </a:lnTo>
                  <a:lnTo>
                    <a:pt x="561" y="545"/>
                  </a:lnTo>
                  <a:lnTo>
                    <a:pt x="559" y="550"/>
                  </a:lnTo>
                  <a:lnTo>
                    <a:pt x="557" y="550"/>
                  </a:lnTo>
                  <a:lnTo>
                    <a:pt x="556" y="548"/>
                  </a:lnTo>
                  <a:lnTo>
                    <a:pt x="552" y="548"/>
                  </a:lnTo>
                  <a:lnTo>
                    <a:pt x="547" y="547"/>
                  </a:lnTo>
                  <a:lnTo>
                    <a:pt x="542" y="570"/>
                  </a:lnTo>
                  <a:lnTo>
                    <a:pt x="544" y="569"/>
                  </a:lnTo>
                  <a:lnTo>
                    <a:pt x="551" y="567"/>
                  </a:lnTo>
                  <a:lnTo>
                    <a:pt x="561" y="564"/>
                  </a:lnTo>
                  <a:lnTo>
                    <a:pt x="573" y="560"/>
                  </a:lnTo>
                  <a:lnTo>
                    <a:pt x="586" y="558"/>
                  </a:lnTo>
                  <a:lnTo>
                    <a:pt x="600" y="557"/>
                  </a:lnTo>
                  <a:lnTo>
                    <a:pt x="612" y="555"/>
                  </a:lnTo>
                  <a:lnTo>
                    <a:pt x="622" y="557"/>
                  </a:lnTo>
                  <a:lnTo>
                    <a:pt x="627" y="557"/>
                  </a:lnTo>
                  <a:lnTo>
                    <a:pt x="638" y="558"/>
                  </a:lnTo>
                  <a:lnTo>
                    <a:pt x="651" y="558"/>
                  </a:lnTo>
                  <a:lnTo>
                    <a:pt x="667" y="557"/>
                  </a:lnTo>
                  <a:lnTo>
                    <a:pt x="675" y="555"/>
                  </a:lnTo>
                  <a:lnTo>
                    <a:pt x="684" y="555"/>
                  </a:lnTo>
                  <a:lnTo>
                    <a:pt x="694" y="552"/>
                  </a:lnTo>
                  <a:lnTo>
                    <a:pt x="704" y="550"/>
                  </a:lnTo>
                  <a:lnTo>
                    <a:pt x="714" y="547"/>
                  </a:lnTo>
                  <a:lnTo>
                    <a:pt x="723" y="545"/>
                  </a:lnTo>
                  <a:lnTo>
                    <a:pt x="730" y="541"/>
                  </a:lnTo>
                  <a:lnTo>
                    <a:pt x="735" y="538"/>
                  </a:lnTo>
                  <a:lnTo>
                    <a:pt x="740" y="535"/>
                  </a:lnTo>
                  <a:lnTo>
                    <a:pt x="752" y="528"/>
                  </a:lnTo>
                  <a:lnTo>
                    <a:pt x="767" y="523"/>
                  </a:lnTo>
                  <a:lnTo>
                    <a:pt x="784" y="521"/>
                  </a:lnTo>
                  <a:lnTo>
                    <a:pt x="839" y="506"/>
                  </a:lnTo>
                  <a:lnTo>
                    <a:pt x="842" y="511"/>
                  </a:lnTo>
                  <a:lnTo>
                    <a:pt x="847" y="524"/>
                  </a:lnTo>
                  <a:lnTo>
                    <a:pt x="851" y="543"/>
                  </a:lnTo>
                  <a:lnTo>
                    <a:pt x="849" y="558"/>
                  </a:lnTo>
                  <a:lnTo>
                    <a:pt x="811" y="569"/>
                  </a:lnTo>
                  <a:lnTo>
                    <a:pt x="813" y="587"/>
                  </a:lnTo>
                  <a:lnTo>
                    <a:pt x="849" y="576"/>
                  </a:lnTo>
                  <a:lnTo>
                    <a:pt x="851" y="582"/>
                  </a:lnTo>
                  <a:lnTo>
                    <a:pt x="856" y="601"/>
                  </a:lnTo>
                  <a:lnTo>
                    <a:pt x="859" y="627"/>
                  </a:lnTo>
                  <a:lnTo>
                    <a:pt x="856" y="649"/>
                  </a:lnTo>
                  <a:lnTo>
                    <a:pt x="854" y="651"/>
                  </a:lnTo>
                  <a:lnTo>
                    <a:pt x="847" y="652"/>
                  </a:lnTo>
                  <a:lnTo>
                    <a:pt x="839" y="656"/>
                  </a:lnTo>
                  <a:lnTo>
                    <a:pt x="828" y="659"/>
                  </a:lnTo>
                  <a:lnTo>
                    <a:pt x="818" y="664"/>
                  </a:lnTo>
                  <a:lnTo>
                    <a:pt x="806" y="668"/>
                  </a:lnTo>
                  <a:lnTo>
                    <a:pt x="798" y="669"/>
                  </a:lnTo>
                  <a:lnTo>
                    <a:pt x="791" y="669"/>
                  </a:lnTo>
                  <a:lnTo>
                    <a:pt x="781" y="666"/>
                  </a:lnTo>
                  <a:lnTo>
                    <a:pt x="770" y="661"/>
                  </a:lnTo>
                  <a:lnTo>
                    <a:pt x="764" y="652"/>
                  </a:lnTo>
                  <a:lnTo>
                    <a:pt x="760" y="639"/>
                  </a:lnTo>
                  <a:lnTo>
                    <a:pt x="760" y="622"/>
                  </a:lnTo>
                  <a:lnTo>
                    <a:pt x="760" y="606"/>
                  </a:lnTo>
                  <a:lnTo>
                    <a:pt x="759" y="596"/>
                  </a:lnTo>
                  <a:lnTo>
                    <a:pt x="759" y="591"/>
                  </a:lnTo>
                  <a:lnTo>
                    <a:pt x="748" y="584"/>
                  </a:lnTo>
                  <a:lnTo>
                    <a:pt x="745" y="584"/>
                  </a:lnTo>
                  <a:lnTo>
                    <a:pt x="738" y="584"/>
                  </a:lnTo>
                  <a:lnTo>
                    <a:pt x="730" y="586"/>
                  </a:lnTo>
                  <a:lnTo>
                    <a:pt x="718" y="586"/>
                  </a:lnTo>
                  <a:lnTo>
                    <a:pt x="706" y="587"/>
                  </a:lnTo>
                  <a:lnTo>
                    <a:pt x="694" y="589"/>
                  </a:lnTo>
                  <a:lnTo>
                    <a:pt x="684" y="593"/>
                  </a:lnTo>
                  <a:lnTo>
                    <a:pt x="678" y="594"/>
                  </a:lnTo>
                  <a:lnTo>
                    <a:pt x="672" y="598"/>
                  </a:lnTo>
                  <a:lnTo>
                    <a:pt x="661" y="601"/>
                  </a:lnTo>
                  <a:lnTo>
                    <a:pt x="648" y="605"/>
                  </a:lnTo>
                  <a:lnTo>
                    <a:pt x="632" y="606"/>
                  </a:lnTo>
                  <a:lnTo>
                    <a:pt x="615" y="610"/>
                  </a:lnTo>
                  <a:lnTo>
                    <a:pt x="600" y="611"/>
                  </a:lnTo>
                  <a:lnTo>
                    <a:pt x="588" y="613"/>
                  </a:lnTo>
                  <a:lnTo>
                    <a:pt x="580" y="615"/>
                  </a:lnTo>
                  <a:lnTo>
                    <a:pt x="564" y="616"/>
                  </a:lnTo>
                  <a:lnTo>
                    <a:pt x="549" y="620"/>
                  </a:lnTo>
                  <a:lnTo>
                    <a:pt x="537" y="622"/>
                  </a:lnTo>
                  <a:lnTo>
                    <a:pt x="532" y="623"/>
                  </a:lnTo>
                  <a:lnTo>
                    <a:pt x="512" y="615"/>
                  </a:lnTo>
                  <a:lnTo>
                    <a:pt x="510" y="605"/>
                  </a:lnTo>
                  <a:lnTo>
                    <a:pt x="505" y="582"/>
                  </a:lnTo>
                  <a:lnTo>
                    <a:pt x="500" y="553"/>
                  </a:lnTo>
                  <a:lnTo>
                    <a:pt x="500" y="526"/>
                  </a:lnTo>
                  <a:lnTo>
                    <a:pt x="496" y="523"/>
                  </a:lnTo>
                  <a:lnTo>
                    <a:pt x="491" y="521"/>
                  </a:lnTo>
                  <a:lnTo>
                    <a:pt x="484" y="518"/>
                  </a:lnTo>
                  <a:lnTo>
                    <a:pt x="477" y="516"/>
                  </a:lnTo>
                  <a:lnTo>
                    <a:pt x="467" y="516"/>
                  </a:lnTo>
                  <a:lnTo>
                    <a:pt x="457" y="518"/>
                  </a:lnTo>
                  <a:lnTo>
                    <a:pt x="448" y="518"/>
                  </a:lnTo>
                  <a:lnTo>
                    <a:pt x="442" y="518"/>
                  </a:lnTo>
                  <a:lnTo>
                    <a:pt x="435" y="519"/>
                  </a:lnTo>
                  <a:lnTo>
                    <a:pt x="430" y="519"/>
                  </a:lnTo>
                  <a:lnTo>
                    <a:pt x="428" y="519"/>
                  </a:lnTo>
                  <a:lnTo>
                    <a:pt x="426" y="519"/>
                  </a:lnTo>
                  <a:lnTo>
                    <a:pt x="423" y="533"/>
                  </a:lnTo>
                  <a:lnTo>
                    <a:pt x="411" y="564"/>
                  </a:lnTo>
                  <a:lnTo>
                    <a:pt x="396" y="599"/>
                  </a:lnTo>
                  <a:lnTo>
                    <a:pt x="379" y="628"/>
                  </a:lnTo>
                  <a:lnTo>
                    <a:pt x="368" y="642"/>
                  </a:lnTo>
                  <a:lnTo>
                    <a:pt x="358" y="659"/>
                  </a:lnTo>
                  <a:lnTo>
                    <a:pt x="348" y="679"/>
                  </a:lnTo>
                  <a:lnTo>
                    <a:pt x="338" y="702"/>
                  </a:lnTo>
                  <a:lnTo>
                    <a:pt x="329" y="722"/>
                  </a:lnTo>
                  <a:lnTo>
                    <a:pt x="321" y="743"/>
                  </a:lnTo>
                  <a:lnTo>
                    <a:pt x="316" y="758"/>
                  </a:lnTo>
                  <a:lnTo>
                    <a:pt x="314" y="768"/>
                  </a:lnTo>
                  <a:lnTo>
                    <a:pt x="312" y="773"/>
                  </a:lnTo>
                  <a:lnTo>
                    <a:pt x="307" y="785"/>
                  </a:lnTo>
                  <a:lnTo>
                    <a:pt x="300" y="799"/>
                  </a:lnTo>
                  <a:lnTo>
                    <a:pt x="288" y="812"/>
                  </a:lnTo>
                  <a:lnTo>
                    <a:pt x="266" y="875"/>
                  </a:lnTo>
                  <a:lnTo>
                    <a:pt x="264" y="875"/>
                  </a:lnTo>
                  <a:lnTo>
                    <a:pt x="259" y="877"/>
                  </a:lnTo>
                  <a:lnTo>
                    <a:pt x="253" y="877"/>
                  </a:lnTo>
                  <a:lnTo>
                    <a:pt x="246" y="877"/>
                  </a:lnTo>
                  <a:lnTo>
                    <a:pt x="237" y="875"/>
                  </a:lnTo>
                  <a:lnTo>
                    <a:pt x="229" y="874"/>
                  </a:lnTo>
                  <a:lnTo>
                    <a:pt x="220" y="869"/>
                  </a:lnTo>
                  <a:lnTo>
                    <a:pt x="215" y="862"/>
                  </a:lnTo>
                  <a:lnTo>
                    <a:pt x="230" y="816"/>
                  </a:lnTo>
                  <a:lnTo>
                    <a:pt x="229" y="814"/>
                  </a:lnTo>
                  <a:lnTo>
                    <a:pt x="224" y="812"/>
                  </a:lnTo>
                  <a:lnTo>
                    <a:pt x="217" y="812"/>
                  </a:lnTo>
                  <a:lnTo>
                    <a:pt x="212" y="814"/>
                  </a:lnTo>
                  <a:lnTo>
                    <a:pt x="196" y="857"/>
                  </a:lnTo>
                  <a:lnTo>
                    <a:pt x="195" y="857"/>
                  </a:lnTo>
                  <a:lnTo>
                    <a:pt x="188" y="855"/>
                  </a:lnTo>
                  <a:lnTo>
                    <a:pt x="179" y="852"/>
                  </a:lnTo>
                  <a:lnTo>
                    <a:pt x="169" y="847"/>
                  </a:lnTo>
                  <a:lnTo>
                    <a:pt x="157" y="841"/>
                  </a:lnTo>
                  <a:lnTo>
                    <a:pt x="145" y="833"/>
                  </a:lnTo>
                  <a:lnTo>
                    <a:pt x="137" y="823"/>
                  </a:lnTo>
                  <a:lnTo>
                    <a:pt x="130" y="809"/>
                  </a:lnTo>
                  <a:lnTo>
                    <a:pt x="149" y="760"/>
                  </a:lnTo>
                  <a:lnTo>
                    <a:pt x="150" y="754"/>
                  </a:lnTo>
                  <a:lnTo>
                    <a:pt x="157" y="741"/>
                  </a:lnTo>
                  <a:lnTo>
                    <a:pt x="167" y="731"/>
                  </a:lnTo>
                  <a:lnTo>
                    <a:pt x="183" y="727"/>
                  </a:lnTo>
                  <a:lnTo>
                    <a:pt x="193" y="729"/>
                  </a:lnTo>
                  <a:lnTo>
                    <a:pt x="205" y="731"/>
                  </a:lnTo>
                  <a:lnTo>
                    <a:pt x="218" y="731"/>
                  </a:lnTo>
                  <a:lnTo>
                    <a:pt x="232" y="731"/>
                  </a:lnTo>
                  <a:lnTo>
                    <a:pt x="246" y="731"/>
                  </a:lnTo>
                  <a:lnTo>
                    <a:pt x="258" y="729"/>
                  </a:lnTo>
                  <a:lnTo>
                    <a:pt x="264" y="729"/>
                  </a:lnTo>
                  <a:lnTo>
                    <a:pt x="270" y="727"/>
                  </a:lnTo>
                  <a:lnTo>
                    <a:pt x="278" y="720"/>
                  </a:lnTo>
                  <a:lnTo>
                    <a:pt x="288" y="712"/>
                  </a:lnTo>
                  <a:lnTo>
                    <a:pt x="297" y="703"/>
                  </a:lnTo>
                  <a:lnTo>
                    <a:pt x="300" y="700"/>
                  </a:lnTo>
                  <a:lnTo>
                    <a:pt x="304" y="695"/>
                  </a:lnTo>
                  <a:lnTo>
                    <a:pt x="309" y="683"/>
                  </a:lnTo>
                  <a:lnTo>
                    <a:pt x="317" y="666"/>
                  </a:lnTo>
                  <a:lnTo>
                    <a:pt x="326" y="647"/>
                  </a:lnTo>
                  <a:lnTo>
                    <a:pt x="329" y="628"/>
                  </a:lnTo>
                  <a:lnTo>
                    <a:pt x="338" y="591"/>
                  </a:lnTo>
                  <a:lnTo>
                    <a:pt x="350" y="543"/>
                  </a:lnTo>
                  <a:lnTo>
                    <a:pt x="365" y="494"/>
                  </a:lnTo>
                  <a:lnTo>
                    <a:pt x="363" y="494"/>
                  </a:lnTo>
                  <a:lnTo>
                    <a:pt x="362" y="492"/>
                  </a:lnTo>
                  <a:lnTo>
                    <a:pt x="360" y="489"/>
                  </a:lnTo>
                  <a:lnTo>
                    <a:pt x="360" y="485"/>
                  </a:lnTo>
                  <a:lnTo>
                    <a:pt x="367" y="478"/>
                  </a:lnTo>
                  <a:lnTo>
                    <a:pt x="379" y="468"/>
                  </a:lnTo>
                  <a:lnTo>
                    <a:pt x="392" y="460"/>
                  </a:lnTo>
                  <a:lnTo>
                    <a:pt x="401" y="455"/>
                  </a:lnTo>
                  <a:lnTo>
                    <a:pt x="409" y="451"/>
                  </a:lnTo>
                  <a:lnTo>
                    <a:pt x="423" y="444"/>
                  </a:lnTo>
                  <a:lnTo>
                    <a:pt x="433" y="439"/>
                  </a:lnTo>
                  <a:lnTo>
                    <a:pt x="438" y="436"/>
                  </a:lnTo>
                  <a:lnTo>
                    <a:pt x="440" y="434"/>
                  </a:lnTo>
                  <a:lnTo>
                    <a:pt x="430" y="429"/>
                  </a:lnTo>
                  <a:lnTo>
                    <a:pt x="420" y="420"/>
                  </a:lnTo>
                  <a:lnTo>
                    <a:pt x="411" y="414"/>
                  </a:lnTo>
                  <a:lnTo>
                    <a:pt x="402" y="403"/>
                  </a:lnTo>
                  <a:lnTo>
                    <a:pt x="406" y="400"/>
                  </a:lnTo>
                  <a:lnTo>
                    <a:pt x="413" y="390"/>
                  </a:lnTo>
                  <a:lnTo>
                    <a:pt x="421" y="376"/>
                  </a:lnTo>
                  <a:lnTo>
                    <a:pt x="430" y="359"/>
                  </a:lnTo>
                  <a:lnTo>
                    <a:pt x="438" y="339"/>
                  </a:lnTo>
                  <a:lnTo>
                    <a:pt x="442" y="318"/>
                  </a:lnTo>
                  <a:lnTo>
                    <a:pt x="440" y="299"/>
                  </a:lnTo>
                  <a:lnTo>
                    <a:pt x="431" y="281"/>
                  </a:lnTo>
                  <a:lnTo>
                    <a:pt x="426" y="276"/>
                  </a:lnTo>
                  <a:lnTo>
                    <a:pt x="413" y="265"/>
                  </a:lnTo>
                  <a:lnTo>
                    <a:pt x="399" y="255"/>
                  </a:lnTo>
                  <a:lnTo>
                    <a:pt x="391" y="248"/>
                  </a:lnTo>
                  <a:lnTo>
                    <a:pt x="385" y="247"/>
                  </a:lnTo>
                  <a:lnTo>
                    <a:pt x="379" y="240"/>
                  </a:lnTo>
                  <a:lnTo>
                    <a:pt x="368" y="231"/>
                  </a:lnTo>
                  <a:lnTo>
                    <a:pt x="356" y="221"/>
                  </a:lnTo>
                  <a:lnTo>
                    <a:pt x="346" y="207"/>
                  </a:lnTo>
                  <a:lnTo>
                    <a:pt x="338" y="194"/>
                  </a:lnTo>
                  <a:lnTo>
                    <a:pt x="331" y="178"/>
                  </a:lnTo>
                  <a:lnTo>
                    <a:pt x="329" y="161"/>
                  </a:lnTo>
                  <a:lnTo>
                    <a:pt x="322" y="165"/>
                  </a:lnTo>
                  <a:lnTo>
                    <a:pt x="307" y="172"/>
                  </a:lnTo>
                  <a:lnTo>
                    <a:pt x="283" y="182"/>
                  </a:lnTo>
                  <a:lnTo>
                    <a:pt x="256" y="192"/>
                  </a:lnTo>
                  <a:lnTo>
                    <a:pt x="229" y="204"/>
                  </a:lnTo>
                  <a:lnTo>
                    <a:pt x="203" y="213"/>
                  </a:lnTo>
                  <a:lnTo>
                    <a:pt x="184" y="216"/>
                  </a:lnTo>
                  <a:lnTo>
                    <a:pt x="172" y="216"/>
                  </a:lnTo>
                  <a:lnTo>
                    <a:pt x="164" y="213"/>
                  </a:lnTo>
                  <a:lnTo>
                    <a:pt x="150" y="207"/>
                  </a:lnTo>
                  <a:lnTo>
                    <a:pt x="132" y="202"/>
                  </a:lnTo>
                  <a:lnTo>
                    <a:pt x="108" y="197"/>
                  </a:lnTo>
                  <a:lnTo>
                    <a:pt x="82" y="190"/>
                  </a:lnTo>
                  <a:lnTo>
                    <a:pt x="55" y="184"/>
                  </a:lnTo>
                  <a:lnTo>
                    <a:pt x="28" y="175"/>
                  </a:lnTo>
                  <a:lnTo>
                    <a:pt x="0" y="165"/>
                  </a:lnTo>
                  <a:lnTo>
                    <a:pt x="2" y="156"/>
                  </a:lnTo>
                  <a:lnTo>
                    <a:pt x="11" y="134"/>
                  </a:lnTo>
                  <a:lnTo>
                    <a:pt x="26" y="114"/>
                  </a:lnTo>
                  <a:lnTo>
                    <a:pt x="50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9" name="Freeform 46"/>
            <p:cNvSpPr>
              <a:spLocks/>
            </p:cNvSpPr>
            <p:nvPr/>
          </p:nvSpPr>
          <p:spPr bwMode="auto">
            <a:xfrm>
              <a:off x="4692" y="2955"/>
              <a:ext cx="154" cy="107"/>
            </a:xfrm>
            <a:custGeom>
              <a:avLst/>
              <a:gdLst>
                <a:gd name="T0" fmla="*/ 12 w 308"/>
                <a:gd name="T1" fmla="*/ 1 h 215"/>
                <a:gd name="T2" fmla="*/ 20 w 308"/>
                <a:gd name="T3" fmla="*/ 9 h 215"/>
                <a:gd name="T4" fmla="*/ 18 w 308"/>
                <a:gd name="T5" fmla="*/ 13 h 215"/>
                <a:gd name="T6" fmla="*/ 6 w 308"/>
                <a:gd name="T7" fmla="*/ 13 h 215"/>
                <a:gd name="T8" fmla="*/ 0 w 308"/>
                <a:gd name="T9" fmla="*/ 2 h 215"/>
                <a:gd name="T10" fmla="*/ 1 w 308"/>
                <a:gd name="T11" fmla="*/ 0 h 215"/>
                <a:gd name="T12" fmla="*/ 12 w 308"/>
                <a:gd name="T13" fmla="*/ 1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8"/>
                <a:gd name="T22" fmla="*/ 0 h 215"/>
                <a:gd name="T23" fmla="*/ 308 w 308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8" h="215">
                  <a:moveTo>
                    <a:pt x="185" y="19"/>
                  </a:moveTo>
                  <a:lnTo>
                    <a:pt x="308" y="158"/>
                  </a:lnTo>
                  <a:lnTo>
                    <a:pt x="283" y="215"/>
                  </a:lnTo>
                  <a:lnTo>
                    <a:pt x="99" y="211"/>
                  </a:lnTo>
                  <a:lnTo>
                    <a:pt x="0" y="43"/>
                  </a:lnTo>
                  <a:lnTo>
                    <a:pt x="1" y="0"/>
                  </a:lnTo>
                  <a:lnTo>
                    <a:pt x="185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0" name="Freeform 47"/>
            <p:cNvSpPr>
              <a:spLocks/>
            </p:cNvSpPr>
            <p:nvPr/>
          </p:nvSpPr>
          <p:spPr bwMode="auto">
            <a:xfrm>
              <a:off x="4292" y="2937"/>
              <a:ext cx="40" cy="37"/>
            </a:xfrm>
            <a:custGeom>
              <a:avLst/>
              <a:gdLst>
                <a:gd name="T0" fmla="*/ 4 w 80"/>
                <a:gd name="T1" fmla="*/ 2 h 73"/>
                <a:gd name="T2" fmla="*/ 4 w 80"/>
                <a:gd name="T3" fmla="*/ 2 h 73"/>
                <a:gd name="T4" fmla="*/ 4 w 80"/>
                <a:gd name="T5" fmla="*/ 1 h 73"/>
                <a:gd name="T6" fmla="*/ 3 w 80"/>
                <a:gd name="T7" fmla="*/ 1 h 73"/>
                <a:gd name="T8" fmla="*/ 3 w 80"/>
                <a:gd name="T9" fmla="*/ 0 h 73"/>
                <a:gd name="T10" fmla="*/ 3 w 80"/>
                <a:gd name="T11" fmla="*/ 0 h 73"/>
                <a:gd name="T12" fmla="*/ 2 w 80"/>
                <a:gd name="T13" fmla="*/ 1 h 73"/>
                <a:gd name="T14" fmla="*/ 2 w 80"/>
                <a:gd name="T15" fmla="*/ 1 h 73"/>
                <a:gd name="T16" fmla="*/ 2 w 80"/>
                <a:gd name="T17" fmla="*/ 1 h 73"/>
                <a:gd name="T18" fmla="*/ 2 w 80"/>
                <a:gd name="T19" fmla="*/ 1 h 73"/>
                <a:gd name="T20" fmla="*/ 2 w 80"/>
                <a:gd name="T21" fmla="*/ 1 h 73"/>
                <a:gd name="T22" fmla="*/ 2 w 80"/>
                <a:gd name="T23" fmla="*/ 1 h 73"/>
                <a:gd name="T24" fmla="*/ 1 w 80"/>
                <a:gd name="T25" fmla="*/ 1 h 73"/>
                <a:gd name="T26" fmla="*/ 1 w 80"/>
                <a:gd name="T27" fmla="*/ 1 h 73"/>
                <a:gd name="T28" fmla="*/ 1 w 80"/>
                <a:gd name="T29" fmla="*/ 0 h 73"/>
                <a:gd name="T30" fmla="*/ 1 w 80"/>
                <a:gd name="T31" fmla="*/ 1 h 73"/>
                <a:gd name="T32" fmla="*/ 1 w 80"/>
                <a:gd name="T33" fmla="*/ 1 h 73"/>
                <a:gd name="T34" fmla="*/ 1 w 80"/>
                <a:gd name="T35" fmla="*/ 1 h 73"/>
                <a:gd name="T36" fmla="*/ 0 w 80"/>
                <a:gd name="T37" fmla="*/ 2 h 73"/>
                <a:gd name="T38" fmla="*/ 0 w 80"/>
                <a:gd name="T39" fmla="*/ 2 h 73"/>
                <a:gd name="T40" fmla="*/ 0 w 80"/>
                <a:gd name="T41" fmla="*/ 2 h 73"/>
                <a:gd name="T42" fmla="*/ 0 w 80"/>
                <a:gd name="T43" fmla="*/ 3 h 73"/>
                <a:gd name="T44" fmla="*/ 0 w 80"/>
                <a:gd name="T45" fmla="*/ 3 h 73"/>
                <a:gd name="T46" fmla="*/ 1 w 80"/>
                <a:gd name="T47" fmla="*/ 3 h 73"/>
                <a:gd name="T48" fmla="*/ 1 w 80"/>
                <a:gd name="T49" fmla="*/ 3 h 73"/>
                <a:gd name="T50" fmla="*/ 1 w 80"/>
                <a:gd name="T51" fmla="*/ 4 h 73"/>
                <a:gd name="T52" fmla="*/ 1 w 80"/>
                <a:gd name="T53" fmla="*/ 4 h 73"/>
                <a:gd name="T54" fmla="*/ 1 w 80"/>
                <a:gd name="T55" fmla="*/ 4 h 73"/>
                <a:gd name="T56" fmla="*/ 1 w 80"/>
                <a:gd name="T57" fmla="*/ 4 h 73"/>
                <a:gd name="T58" fmla="*/ 2 w 80"/>
                <a:gd name="T59" fmla="*/ 5 h 73"/>
                <a:gd name="T60" fmla="*/ 2 w 80"/>
                <a:gd name="T61" fmla="*/ 5 h 73"/>
                <a:gd name="T62" fmla="*/ 3 w 80"/>
                <a:gd name="T63" fmla="*/ 5 h 73"/>
                <a:gd name="T64" fmla="*/ 3 w 80"/>
                <a:gd name="T65" fmla="*/ 5 h 73"/>
                <a:gd name="T66" fmla="*/ 4 w 80"/>
                <a:gd name="T67" fmla="*/ 5 h 73"/>
                <a:gd name="T68" fmla="*/ 4 w 80"/>
                <a:gd name="T69" fmla="*/ 5 h 73"/>
                <a:gd name="T70" fmla="*/ 5 w 80"/>
                <a:gd name="T71" fmla="*/ 5 h 73"/>
                <a:gd name="T72" fmla="*/ 5 w 80"/>
                <a:gd name="T73" fmla="*/ 4 h 73"/>
                <a:gd name="T74" fmla="*/ 5 w 80"/>
                <a:gd name="T75" fmla="*/ 4 h 73"/>
                <a:gd name="T76" fmla="*/ 4 w 80"/>
                <a:gd name="T77" fmla="*/ 2 h 7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0"/>
                <a:gd name="T118" fmla="*/ 0 h 73"/>
                <a:gd name="T119" fmla="*/ 80 w 80"/>
                <a:gd name="T120" fmla="*/ 73 h 7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0" h="73">
                  <a:moveTo>
                    <a:pt x="61" y="22"/>
                  </a:moveTo>
                  <a:lnTo>
                    <a:pt x="59" y="19"/>
                  </a:lnTo>
                  <a:lnTo>
                    <a:pt x="53" y="12"/>
                  </a:lnTo>
                  <a:lnTo>
                    <a:pt x="46" y="4"/>
                  </a:lnTo>
                  <a:lnTo>
                    <a:pt x="39" y="0"/>
                  </a:lnTo>
                  <a:lnTo>
                    <a:pt x="34" y="0"/>
                  </a:lnTo>
                  <a:lnTo>
                    <a:pt x="30" y="2"/>
                  </a:lnTo>
                  <a:lnTo>
                    <a:pt x="29" y="5"/>
                  </a:lnTo>
                  <a:lnTo>
                    <a:pt x="27" y="7"/>
                  </a:lnTo>
                  <a:lnTo>
                    <a:pt x="25" y="7"/>
                  </a:lnTo>
                  <a:lnTo>
                    <a:pt x="22" y="5"/>
                  </a:lnTo>
                  <a:lnTo>
                    <a:pt x="19" y="4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8" y="0"/>
                  </a:lnTo>
                  <a:lnTo>
                    <a:pt x="5" y="4"/>
                  </a:lnTo>
                  <a:lnTo>
                    <a:pt x="1" y="14"/>
                  </a:lnTo>
                  <a:lnTo>
                    <a:pt x="1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8"/>
                  </a:lnTo>
                  <a:lnTo>
                    <a:pt x="1" y="43"/>
                  </a:lnTo>
                  <a:lnTo>
                    <a:pt x="5" y="48"/>
                  </a:lnTo>
                  <a:lnTo>
                    <a:pt x="7" y="53"/>
                  </a:lnTo>
                  <a:lnTo>
                    <a:pt x="8" y="56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20" y="73"/>
                  </a:lnTo>
                  <a:lnTo>
                    <a:pt x="25" y="73"/>
                  </a:lnTo>
                  <a:lnTo>
                    <a:pt x="36" y="73"/>
                  </a:lnTo>
                  <a:lnTo>
                    <a:pt x="47" y="73"/>
                  </a:lnTo>
                  <a:lnTo>
                    <a:pt x="56" y="73"/>
                  </a:lnTo>
                  <a:lnTo>
                    <a:pt x="63" y="70"/>
                  </a:lnTo>
                  <a:lnTo>
                    <a:pt x="71" y="67"/>
                  </a:lnTo>
                  <a:lnTo>
                    <a:pt x="76" y="62"/>
                  </a:lnTo>
                  <a:lnTo>
                    <a:pt x="80" y="60"/>
                  </a:lnTo>
                  <a:lnTo>
                    <a:pt x="61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1" name="Freeform 48"/>
            <p:cNvSpPr>
              <a:spLocks/>
            </p:cNvSpPr>
            <p:nvPr/>
          </p:nvSpPr>
          <p:spPr bwMode="auto">
            <a:xfrm>
              <a:off x="4299" y="2945"/>
              <a:ext cx="25" cy="23"/>
            </a:xfrm>
            <a:custGeom>
              <a:avLst/>
              <a:gdLst>
                <a:gd name="T0" fmla="*/ 3 w 50"/>
                <a:gd name="T1" fmla="*/ 1 h 46"/>
                <a:gd name="T2" fmla="*/ 3 w 50"/>
                <a:gd name="T3" fmla="*/ 1 h 46"/>
                <a:gd name="T4" fmla="*/ 3 w 50"/>
                <a:gd name="T5" fmla="*/ 1 h 46"/>
                <a:gd name="T6" fmla="*/ 3 w 50"/>
                <a:gd name="T7" fmla="*/ 1 h 46"/>
                <a:gd name="T8" fmla="*/ 3 w 50"/>
                <a:gd name="T9" fmla="*/ 0 h 46"/>
                <a:gd name="T10" fmla="*/ 2 w 50"/>
                <a:gd name="T11" fmla="*/ 1 h 46"/>
                <a:gd name="T12" fmla="*/ 2 w 50"/>
                <a:gd name="T13" fmla="*/ 1 h 46"/>
                <a:gd name="T14" fmla="*/ 2 w 50"/>
                <a:gd name="T15" fmla="*/ 1 h 46"/>
                <a:gd name="T16" fmla="*/ 2 w 50"/>
                <a:gd name="T17" fmla="*/ 1 h 46"/>
                <a:gd name="T18" fmla="*/ 2 w 50"/>
                <a:gd name="T19" fmla="*/ 1 h 46"/>
                <a:gd name="T20" fmla="*/ 2 w 50"/>
                <a:gd name="T21" fmla="*/ 2 h 46"/>
                <a:gd name="T22" fmla="*/ 2 w 50"/>
                <a:gd name="T23" fmla="*/ 2 h 46"/>
                <a:gd name="T24" fmla="*/ 2 w 50"/>
                <a:gd name="T25" fmla="*/ 2 h 46"/>
                <a:gd name="T26" fmla="*/ 2 w 50"/>
                <a:gd name="T27" fmla="*/ 2 h 46"/>
                <a:gd name="T28" fmla="*/ 1 w 50"/>
                <a:gd name="T29" fmla="*/ 1 h 46"/>
                <a:gd name="T30" fmla="*/ 1 w 50"/>
                <a:gd name="T31" fmla="*/ 1 h 46"/>
                <a:gd name="T32" fmla="*/ 1 w 50"/>
                <a:gd name="T33" fmla="*/ 1 h 46"/>
                <a:gd name="T34" fmla="*/ 1 w 50"/>
                <a:gd name="T35" fmla="*/ 1 h 46"/>
                <a:gd name="T36" fmla="*/ 0 w 50"/>
                <a:gd name="T37" fmla="*/ 1 h 46"/>
                <a:gd name="T38" fmla="*/ 0 w 50"/>
                <a:gd name="T39" fmla="*/ 1 h 46"/>
                <a:gd name="T40" fmla="*/ 0 w 50"/>
                <a:gd name="T41" fmla="*/ 2 h 46"/>
                <a:gd name="T42" fmla="*/ 1 w 50"/>
                <a:gd name="T43" fmla="*/ 2 h 46"/>
                <a:gd name="T44" fmla="*/ 1 w 50"/>
                <a:gd name="T45" fmla="*/ 2 h 46"/>
                <a:gd name="T46" fmla="*/ 1 w 50"/>
                <a:gd name="T47" fmla="*/ 2 h 46"/>
                <a:gd name="T48" fmla="*/ 1 w 50"/>
                <a:gd name="T49" fmla="*/ 3 h 46"/>
                <a:gd name="T50" fmla="*/ 1 w 50"/>
                <a:gd name="T51" fmla="*/ 3 h 46"/>
                <a:gd name="T52" fmla="*/ 1 w 50"/>
                <a:gd name="T53" fmla="*/ 3 h 46"/>
                <a:gd name="T54" fmla="*/ 2 w 50"/>
                <a:gd name="T55" fmla="*/ 3 h 46"/>
                <a:gd name="T56" fmla="*/ 2 w 50"/>
                <a:gd name="T57" fmla="*/ 3 h 46"/>
                <a:gd name="T58" fmla="*/ 2 w 50"/>
                <a:gd name="T59" fmla="*/ 3 h 46"/>
                <a:gd name="T60" fmla="*/ 2 w 50"/>
                <a:gd name="T61" fmla="*/ 3 h 46"/>
                <a:gd name="T62" fmla="*/ 2 w 50"/>
                <a:gd name="T63" fmla="*/ 3 h 46"/>
                <a:gd name="T64" fmla="*/ 3 w 50"/>
                <a:gd name="T65" fmla="*/ 3 h 46"/>
                <a:gd name="T66" fmla="*/ 3 w 50"/>
                <a:gd name="T67" fmla="*/ 3 h 46"/>
                <a:gd name="T68" fmla="*/ 3 w 50"/>
                <a:gd name="T69" fmla="*/ 3 h 46"/>
                <a:gd name="T70" fmla="*/ 3 w 50"/>
                <a:gd name="T71" fmla="*/ 3 h 46"/>
                <a:gd name="T72" fmla="*/ 3 w 50"/>
                <a:gd name="T73" fmla="*/ 3 h 46"/>
                <a:gd name="T74" fmla="*/ 3 w 50"/>
                <a:gd name="T75" fmla="*/ 3 h 46"/>
                <a:gd name="T76" fmla="*/ 4 w 50"/>
                <a:gd name="T77" fmla="*/ 2 h 46"/>
                <a:gd name="T78" fmla="*/ 3 w 50"/>
                <a:gd name="T79" fmla="*/ 2 h 46"/>
                <a:gd name="T80" fmla="*/ 3 w 50"/>
                <a:gd name="T81" fmla="*/ 1 h 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0"/>
                <a:gd name="T124" fmla="*/ 0 h 46"/>
                <a:gd name="T125" fmla="*/ 50 w 50"/>
                <a:gd name="T126" fmla="*/ 46 h 4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0" h="46">
                  <a:moveTo>
                    <a:pt x="43" y="11"/>
                  </a:moveTo>
                  <a:lnTo>
                    <a:pt x="41" y="10"/>
                  </a:lnTo>
                  <a:lnTo>
                    <a:pt x="40" y="5"/>
                  </a:lnTo>
                  <a:lnTo>
                    <a:pt x="36" y="1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6" y="3"/>
                  </a:lnTo>
                  <a:lnTo>
                    <a:pt x="24" y="5"/>
                  </a:lnTo>
                  <a:lnTo>
                    <a:pt x="24" y="8"/>
                  </a:lnTo>
                  <a:lnTo>
                    <a:pt x="24" y="11"/>
                  </a:lnTo>
                  <a:lnTo>
                    <a:pt x="26" y="17"/>
                  </a:lnTo>
                  <a:lnTo>
                    <a:pt x="26" y="18"/>
                  </a:lnTo>
                  <a:lnTo>
                    <a:pt x="26" y="20"/>
                  </a:lnTo>
                  <a:lnTo>
                    <a:pt x="19" y="23"/>
                  </a:lnTo>
                  <a:lnTo>
                    <a:pt x="14" y="5"/>
                  </a:lnTo>
                  <a:lnTo>
                    <a:pt x="4" y="5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4" y="27"/>
                  </a:lnTo>
                  <a:lnTo>
                    <a:pt x="4" y="29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14" y="42"/>
                  </a:lnTo>
                  <a:lnTo>
                    <a:pt x="19" y="44"/>
                  </a:lnTo>
                  <a:lnTo>
                    <a:pt x="23" y="46"/>
                  </a:lnTo>
                  <a:lnTo>
                    <a:pt x="26" y="46"/>
                  </a:lnTo>
                  <a:lnTo>
                    <a:pt x="29" y="44"/>
                  </a:lnTo>
                  <a:lnTo>
                    <a:pt x="31" y="44"/>
                  </a:lnTo>
                  <a:lnTo>
                    <a:pt x="34" y="42"/>
                  </a:lnTo>
                  <a:lnTo>
                    <a:pt x="40" y="42"/>
                  </a:lnTo>
                  <a:lnTo>
                    <a:pt x="43" y="39"/>
                  </a:lnTo>
                  <a:lnTo>
                    <a:pt x="46" y="37"/>
                  </a:lnTo>
                  <a:lnTo>
                    <a:pt x="48" y="37"/>
                  </a:lnTo>
                  <a:lnTo>
                    <a:pt x="48" y="35"/>
                  </a:lnTo>
                  <a:lnTo>
                    <a:pt x="50" y="29"/>
                  </a:lnTo>
                  <a:lnTo>
                    <a:pt x="48" y="22"/>
                  </a:lnTo>
                  <a:lnTo>
                    <a:pt x="43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2" name="Freeform 49"/>
            <p:cNvSpPr>
              <a:spLocks/>
            </p:cNvSpPr>
            <p:nvPr/>
          </p:nvSpPr>
          <p:spPr bwMode="auto">
            <a:xfrm>
              <a:off x="4518" y="2917"/>
              <a:ext cx="22" cy="48"/>
            </a:xfrm>
            <a:custGeom>
              <a:avLst/>
              <a:gdLst>
                <a:gd name="T0" fmla="*/ 2 w 45"/>
                <a:gd name="T1" fmla="*/ 0 h 97"/>
                <a:gd name="T2" fmla="*/ 2 w 45"/>
                <a:gd name="T3" fmla="*/ 0 h 97"/>
                <a:gd name="T4" fmla="*/ 1 w 45"/>
                <a:gd name="T5" fmla="*/ 1 h 97"/>
                <a:gd name="T6" fmla="*/ 1 w 45"/>
                <a:gd name="T7" fmla="*/ 2 h 97"/>
                <a:gd name="T8" fmla="*/ 0 w 45"/>
                <a:gd name="T9" fmla="*/ 3 h 97"/>
                <a:gd name="T10" fmla="*/ 0 w 45"/>
                <a:gd name="T11" fmla="*/ 6 h 97"/>
                <a:gd name="T12" fmla="*/ 1 w 45"/>
                <a:gd name="T13" fmla="*/ 5 h 97"/>
                <a:gd name="T14" fmla="*/ 1 w 45"/>
                <a:gd name="T15" fmla="*/ 4 h 97"/>
                <a:gd name="T16" fmla="*/ 2 w 45"/>
                <a:gd name="T17" fmla="*/ 3 h 97"/>
                <a:gd name="T18" fmla="*/ 2 w 45"/>
                <a:gd name="T19" fmla="*/ 2 h 97"/>
                <a:gd name="T20" fmla="*/ 2 w 45"/>
                <a:gd name="T21" fmla="*/ 1 h 97"/>
                <a:gd name="T22" fmla="*/ 2 w 45"/>
                <a:gd name="T23" fmla="*/ 0 h 97"/>
                <a:gd name="T24" fmla="*/ 2 w 45"/>
                <a:gd name="T25" fmla="*/ 0 h 97"/>
                <a:gd name="T26" fmla="*/ 2 w 45"/>
                <a:gd name="T27" fmla="*/ 0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5"/>
                <a:gd name="T43" fmla="*/ 0 h 97"/>
                <a:gd name="T44" fmla="*/ 45 w 45"/>
                <a:gd name="T45" fmla="*/ 97 h 9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5" h="97">
                  <a:moveTo>
                    <a:pt x="39" y="0"/>
                  </a:moveTo>
                  <a:lnTo>
                    <a:pt x="38" y="9"/>
                  </a:lnTo>
                  <a:lnTo>
                    <a:pt x="31" y="28"/>
                  </a:lnTo>
                  <a:lnTo>
                    <a:pt x="17" y="46"/>
                  </a:lnTo>
                  <a:lnTo>
                    <a:pt x="0" y="60"/>
                  </a:lnTo>
                  <a:lnTo>
                    <a:pt x="14" y="97"/>
                  </a:lnTo>
                  <a:lnTo>
                    <a:pt x="19" y="91"/>
                  </a:lnTo>
                  <a:lnTo>
                    <a:pt x="29" y="74"/>
                  </a:lnTo>
                  <a:lnTo>
                    <a:pt x="39" y="55"/>
                  </a:lnTo>
                  <a:lnTo>
                    <a:pt x="45" y="36"/>
                  </a:lnTo>
                  <a:lnTo>
                    <a:pt x="45" y="22"/>
                  </a:lnTo>
                  <a:lnTo>
                    <a:pt x="43" y="11"/>
                  </a:lnTo>
                  <a:lnTo>
                    <a:pt x="39" y="4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3" name="Freeform 50"/>
            <p:cNvSpPr>
              <a:spLocks/>
            </p:cNvSpPr>
            <p:nvPr/>
          </p:nvSpPr>
          <p:spPr bwMode="auto">
            <a:xfrm>
              <a:off x="4493" y="2924"/>
              <a:ext cx="11" cy="35"/>
            </a:xfrm>
            <a:custGeom>
              <a:avLst/>
              <a:gdLst>
                <a:gd name="T0" fmla="*/ 1 w 22"/>
                <a:gd name="T1" fmla="*/ 0 h 70"/>
                <a:gd name="T2" fmla="*/ 1 w 22"/>
                <a:gd name="T3" fmla="*/ 1 h 70"/>
                <a:gd name="T4" fmla="*/ 1 w 22"/>
                <a:gd name="T5" fmla="*/ 1 h 70"/>
                <a:gd name="T6" fmla="*/ 2 w 22"/>
                <a:gd name="T7" fmla="*/ 2 h 70"/>
                <a:gd name="T8" fmla="*/ 2 w 22"/>
                <a:gd name="T9" fmla="*/ 3 h 70"/>
                <a:gd name="T10" fmla="*/ 1 w 22"/>
                <a:gd name="T11" fmla="*/ 5 h 70"/>
                <a:gd name="T12" fmla="*/ 1 w 22"/>
                <a:gd name="T13" fmla="*/ 4 h 70"/>
                <a:gd name="T14" fmla="*/ 0 w 22"/>
                <a:gd name="T15" fmla="*/ 3 h 70"/>
                <a:gd name="T16" fmla="*/ 0 w 22"/>
                <a:gd name="T17" fmla="*/ 2 h 70"/>
                <a:gd name="T18" fmla="*/ 1 w 22"/>
                <a:gd name="T19" fmla="*/ 0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70"/>
                <a:gd name="T32" fmla="*/ 22 w 22"/>
                <a:gd name="T33" fmla="*/ 70 h 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70">
                  <a:moveTo>
                    <a:pt x="12" y="0"/>
                  </a:moveTo>
                  <a:lnTo>
                    <a:pt x="12" y="5"/>
                  </a:lnTo>
                  <a:lnTo>
                    <a:pt x="13" y="17"/>
                  </a:lnTo>
                  <a:lnTo>
                    <a:pt x="17" y="30"/>
                  </a:lnTo>
                  <a:lnTo>
                    <a:pt x="22" y="39"/>
                  </a:lnTo>
                  <a:lnTo>
                    <a:pt x="5" y="70"/>
                  </a:lnTo>
                  <a:lnTo>
                    <a:pt x="3" y="64"/>
                  </a:lnTo>
                  <a:lnTo>
                    <a:pt x="0" y="49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4" name="Freeform 51"/>
            <p:cNvSpPr>
              <a:spLocks/>
            </p:cNvSpPr>
            <p:nvPr/>
          </p:nvSpPr>
          <p:spPr bwMode="auto">
            <a:xfrm>
              <a:off x="4504" y="2954"/>
              <a:ext cx="16" cy="43"/>
            </a:xfrm>
            <a:custGeom>
              <a:avLst/>
              <a:gdLst>
                <a:gd name="T0" fmla="*/ 1 w 31"/>
                <a:gd name="T1" fmla="*/ 0 h 86"/>
                <a:gd name="T2" fmla="*/ 2 w 31"/>
                <a:gd name="T3" fmla="*/ 2 h 86"/>
                <a:gd name="T4" fmla="*/ 2 w 31"/>
                <a:gd name="T5" fmla="*/ 3 h 86"/>
                <a:gd name="T6" fmla="*/ 2 w 31"/>
                <a:gd name="T7" fmla="*/ 3 h 86"/>
                <a:gd name="T8" fmla="*/ 2 w 31"/>
                <a:gd name="T9" fmla="*/ 5 h 86"/>
                <a:gd name="T10" fmla="*/ 2 w 31"/>
                <a:gd name="T11" fmla="*/ 6 h 86"/>
                <a:gd name="T12" fmla="*/ 2 w 31"/>
                <a:gd name="T13" fmla="*/ 6 h 86"/>
                <a:gd name="T14" fmla="*/ 1 w 31"/>
                <a:gd name="T15" fmla="*/ 5 h 86"/>
                <a:gd name="T16" fmla="*/ 1 w 31"/>
                <a:gd name="T17" fmla="*/ 4 h 86"/>
                <a:gd name="T18" fmla="*/ 0 w 31"/>
                <a:gd name="T19" fmla="*/ 1 h 86"/>
                <a:gd name="T20" fmla="*/ 1 w 31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"/>
                <a:gd name="T34" fmla="*/ 0 h 86"/>
                <a:gd name="T35" fmla="*/ 31 w 31"/>
                <a:gd name="T36" fmla="*/ 86 h 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" h="86">
                  <a:moveTo>
                    <a:pt x="15" y="0"/>
                  </a:moveTo>
                  <a:lnTo>
                    <a:pt x="31" y="26"/>
                  </a:lnTo>
                  <a:lnTo>
                    <a:pt x="29" y="33"/>
                  </a:lnTo>
                  <a:lnTo>
                    <a:pt x="26" y="50"/>
                  </a:lnTo>
                  <a:lnTo>
                    <a:pt x="22" y="70"/>
                  </a:lnTo>
                  <a:lnTo>
                    <a:pt x="22" y="86"/>
                  </a:lnTo>
                  <a:lnTo>
                    <a:pt x="19" y="84"/>
                  </a:lnTo>
                  <a:lnTo>
                    <a:pt x="14" y="74"/>
                  </a:lnTo>
                  <a:lnTo>
                    <a:pt x="5" y="53"/>
                  </a:lnTo>
                  <a:lnTo>
                    <a:pt x="0" y="1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5" name="Freeform 52"/>
            <p:cNvSpPr>
              <a:spLocks/>
            </p:cNvSpPr>
            <p:nvPr/>
          </p:nvSpPr>
          <p:spPr bwMode="auto">
            <a:xfrm>
              <a:off x="4685" y="2985"/>
              <a:ext cx="26" cy="36"/>
            </a:xfrm>
            <a:custGeom>
              <a:avLst/>
              <a:gdLst>
                <a:gd name="T0" fmla="*/ 1 w 53"/>
                <a:gd name="T1" fmla="*/ 0 h 73"/>
                <a:gd name="T2" fmla="*/ 2 w 53"/>
                <a:gd name="T3" fmla="*/ 0 h 73"/>
                <a:gd name="T4" fmla="*/ 2 w 53"/>
                <a:gd name="T5" fmla="*/ 0 h 73"/>
                <a:gd name="T6" fmla="*/ 3 w 53"/>
                <a:gd name="T7" fmla="*/ 0 h 73"/>
                <a:gd name="T8" fmla="*/ 3 w 53"/>
                <a:gd name="T9" fmla="*/ 1 h 73"/>
                <a:gd name="T10" fmla="*/ 3 w 53"/>
                <a:gd name="T11" fmla="*/ 2 h 73"/>
                <a:gd name="T12" fmla="*/ 3 w 53"/>
                <a:gd name="T13" fmla="*/ 2 h 73"/>
                <a:gd name="T14" fmla="*/ 2 w 53"/>
                <a:gd name="T15" fmla="*/ 3 h 73"/>
                <a:gd name="T16" fmla="*/ 2 w 53"/>
                <a:gd name="T17" fmla="*/ 3 h 73"/>
                <a:gd name="T18" fmla="*/ 2 w 53"/>
                <a:gd name="T19" fmla="*/ 3 h 73"/>
                <a:gd name="T20" fmla="*/ 2 w 53"/>
                <a:gd name="T21" fmla="*/ 3 h 73"/>
                <a:gd name="T22" fmla="*/ 2 w 53"/>
                <a:gd name="T23" fmla="*/ 4 h 73"/>
                <a:gd name="T24" fmla="*/ 1 w 53"/>
                <a:gd name="T25" fmla="*/ 4 h 73"/>
                <a:gd name="T26" fmla="*/ 1 w 53"/>
                <a:gd name="T27" fmla="*/ 4 h 73"/>
                <a:gd name="T28" fmla="*/ 1 w 53"/>
                <a:gd name="T29" fmla="*/ 4 h 73"/>
                <a:gd name="T30" fmla="*/ 0 w 53"/>
                <a:gd name="T31" fmla="*/ 4 h 73"/>
                <a:gd name="T32" fmla="*/ 0 w 53"/>
                <a:gd name="T33" fmla="*/ 4 h 73"/>
                <a:gd name="T34" fmla="*/ 0 w 53"/>
                <a:gd name="T35" fmla="*/ 4 h 73"/>
                <a:gd name="T36" fmla="*/ 0 w 53"/>
                <a:gd name="T37" fmla="*/ 1 h 73"/>
                <a:gd name="T38" fmla="*/ 0 w 53"/>
                <a:gd name="T39" fmla="*/ 1 h 73"/>
                <a:gd name="T40" fmla="*/ 0 w 53"/>
                <a:gd name="T41" fmla="*/ 0 h 73"/>
                <a:gd name="T42" fmla="*/ 1 w 53"/>
                <a:gd name="T43" fmla="*/ 0 h 73"/>
                <a:gd name="T44" fmla="*/ 1 w 53"/>
                <a:gd name="T45" fmla="*/ 0 h 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3"/>
                <a:gd name="T70" fmla="*/ 0 h 73"/>
                <a:gd name="T71" fmla="*/ 53 w 53"/>
                <a:gd name="T72" fmla="*/ 73 h 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3" h="73">
                  <a:moveTo>
                    <a:pt x="31" y="0"/>
                  </a:moveTo>
                  <a:lnTo>
                    <a:pt x="34" y="0"/>
                  </a:lnTo>
                  <a:lnTo>
                    <a:pt x="43" y="3"/>
                  </a:lnTo>
                  <a:lnTo>
                    <a:pt x="50" y="12"/>
                  </a:lnTo>
                  <a:lnTo>
                    <a:pt x="53" y="24"/>
                  </a:lnTo>
                  <a:lnTo>
                    <a:pt x="51" y="35"/>
                  </a:lnTo>
                  <a:lnTo>
                    <a:pt x="50" y="44"/>
                  </a:lnTo>
                  <a:lnTo>
                    <a:pt x="46" y="49"/>
                  </a:lnTo>
                  <a:lnTo>
                    <a:pt x="44" y="51"/>
                  </a:lnTo>
                  <a:lnTo>
                    <a:pt x="43" y="54"/>
                  </a:lnTo>
                  <a:lnTo>
                    <a:pt x="41" y="61"/>
                  </a:lnTo>
                  <a:lnTo>
                    <a:pt x="36" y="68"/>
                  </a:lnTo>
                  <a:lnTo>
                    <a:pt x="31" y="73"/>
                  </a:lnTo>
                  <a:lnTo>
                    <a:pt x="24" y="73"/>
                  </a:lnTo>
                  <a:lnTo>
                    <a:pt x="19" y="71"/>
                  </a:lnTo>
                  <a:lnTo>
                    <a:pt x="14" y="70"/>
                  </a:lnTo>
                  <a:lnTo>
                    <a:pt x="12" y="68"/>
                  </a:lnTo>
                  <a:lnTo>
                    <a:pt x="4" y="66"/>
                  </a:lnTo>
                  <a:lnTo>
                    <a:pt x="0" y="29"/>
                  </a:lnTo>
                  <a:lnTo>
                    <a:pt x="2" y="22"/>
                  </a:lnTo>
                  <a:lnTo>
                    <a:pt x="9" y="10"/>
                  </a:lnTo>
                  <a:lnTo>
                    <a:pt x="19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6" name="Freeform 53"/>
            <p:cNvSpPr>
              <a:spLocks/>
            </p:cNvSpPr>
            <p:nvPr/>
          </p:nvSpPr>
          <p:spPr bwMode="auto">
            <a:xfrm>
              <a:off x="4551" y="3064"/>
              <a:ext cx="77" cy="56"/>
            </a:xfrm>
            <a:custGeom>
              <a:avLst/>
              <a:gdLst>
                <a:gd name="T0" fmla="*/ 10 w 153"/>
                <a:gd name="T1" fmla="*/ 0 h 113"/>
                <a:gd name="T2" fmla="*/ 10 w 153"/>
                <a:gd name="T3" fmla="*/ 0 h 113"/>
                <a:gd name="T4" fmla="*/ 9 w 153"/>
                <a:gd name="T5" fmla="*/ 1 h 113"/>
                <a:gd name="T6" fmla="*/ 8 w 153"/>
                <a:gd name="T7" fmla="*/ 2 h 113"/>
                <a:gd name="T8" fmla="*/ 7 w 153"/>
                <a:gd name="T9" fmla="*/ 3 h 113"/>
                <a:gd name="T10" fmla="*/ 6 w 153"/>
                <a:gd name="T11" fmla="*/ 4 h 113"/>
                <a:gd name="T12" fmla="*/ 5 w 153"/>
                <a:gd name="T13" fmla="*/ 5 h 113"/>
                <a:gd name="T14" fmla="*/ 3 w 153"/>
                <a:gd name="T15" fmla="*/ 6 h 113"/>
                <a:gd name="T16" fmla="*/ 2 w 153"/>
                <a:gd name="T17" fmla="*/ 6 h 113"/>
                <a:gd name="T18" fmla="*/ 0 w 153"/>
                <a:gd name="T19" fmla="*/ 2 h 113"/>
                <a:gd name="T20" fmla="*/ 1 w 153"/>
                <a:gd name="T21" fmla="*/ 7 h 113"/>
                <a:gd name="T22" fmla="*/ 1 w 153"/>
                <a:gd name="T23" fmla="*/ 7 h 113"/>
                <a:gd name="T24" fmla="*/ 2 w 153"/>
                <a:gd name="T25" fmla="*/ 6 h 113"/>
                <a:gd name="T26" fmla="*/ 3 w 153"/>
                <a:gd name="T27" fmla="*/ 6 h 113"/>
                <a:gd name="T28" fmla="*/ 4 w 153"/>
                <a:gd name="T29" fmla="*/ 6 h 113"/>
                <a:gd name="T30" fmla="*/ 6 w 153"/>
                <a:gd name="T31" fmla="*/ 5 h 113"/>
                <a:gd name="T32" fmla="*/ 7 w 153"/>
                <a:gd name="T33" fmla="*/ 4 h 113"/>
                <a:gd name="T34" fmla="*/ 9 w 153"/>
                <a:gd name="T35" fmla="*/ 2 h 113"/>
                <a:gd name="T36" fmla="*/ 10 w 153"/>
                <a:gd name="T37" fmla="*/ 0 h 11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3"/>
                <a:gd name="T58" fmla="*/ 0 h 113"/>
                <a:gd name="T59" fmla="*/ 153 w 153"/>
                <a:gd name="T60" fmla="*/ 113 h 11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3" h="113">
                  <a:moveTo>
                    <a:pt x="153" y="0"/>
                  </a:moveTo>
                  <a:lnTo>
                    <a:pt x="150" y="5"/>
                  </a:lnTo>
                  <a:lnTo>
                    <a:pt x="141" y="17"/>
                  </a:lnTo>
                  <a:lnTo>
                    <a:pt x="127" y="33"/>
                  </a:lnTo>
                  <a:lnTo>
                    <a:pt x="110" y="51"/>
                  </a:lnTo>
                  <a:lnTo>
                    <a:pt x="90" y="70"/>
                  </a:lnTo>
                  <a:lnTo>
                    <a:pt x="66" y="87"/>
                  </a:lnTo>
                  <a:lnTo>
                    <a:pt x="42" y="97"/>
                  </a:lnTo>
                  <a:lnTo>
                    <a:pt x="17" y="99"/>
                  </a:lnTo>
                  <a:lnTo>
                    <a:pt x="0" y="36"/>
                  </a:lnTo>
                  <a:lnTo>
                    <a:pt x="12" y="113"/>
                  </a:lnTo>
                  <a:lnTo>
                    <a:pt x="15" y="113"/>
                  </a:lnTo>
                  <a:lnTo>
                    <a:pt x="25" y="111"/>
                  </a:lnTo>
                  <a:lnTo>
                    <a:pt x="41" y="108"/>
                  </a:lnTo>
                  <a:lnTo>
                    <a:pt x="61" y="99"/>
                  </a:lnTo>
                  <a:lnTo>
                    <a:pt x="83" y="85"/>
                  </a:lnTo>
                  <a:lnTo>
                    <a:pt x="107" y="65"/>
                  </a:lnTo>
                  <a:lnTo>
                    <a:pt x="131" y="38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7" name="Freeform 54"/>
            <p:cNvSpPr>
              <a:spLocks/>
            </p:cNvSpPr>
            <p:nvPr/>
          </p:nvSpPr>
          <p:spPr bwMode="auto">
            <a:xfrm>
              <a:off x="4689" y="2991"/>
              <a:ext cx="16" cy="22"/>
            </a:xfrm>
            <a:custGeom>
              <a:avLst/>
              <a:gdLst>
                <a:gd name="T0" fmla="*/ 2 w 30"/>
                <a:gd name="T1" fmla="*/ 0 h 44"/>
                <a:gd name="T2" fmla="*/ 2 w 30"/>
                <a:gd name="T3" fmla="*/ 0 h 44"/>
                <a:gd name="T4" fmla="*/ 2 w 30"/>
                <a:gd name="T5" fmla="*/ 1 h 44"/>
                <a:gd name="T6" fmla="*/ 2 w 30"/>
                <a:gd name="T7" fmla="*/ 1 h 44"/>
                <a:gd name="T8" fmla="*/ 3 w 30"/>
                <a:gd name="T9" fmla="*/ 1 h 44"/>
                <a:gd name="T10" fmla="*/ 3 w 30"/>
                <a:gd name="T11" fmla="*/ 1 h 44"/>
                <a:gd name="T12" fmla="*/ 2 w 30"/>
                <a:gd name="T13" fmla="*/ 2 h 44"/>
                <a:gd name="T14" fmla="*/ 2 w 30"/>
                <a:gd name="T15" fmla="*/ 2 h 44"/>
                <a:gd name="T16" fmla="*/ 2 w 30"/>
                <a:gd name="T17" fmla="*/ 2 h 44"/>
                <a:gd name="T18" fmla="*/ 2 w 30"/>
                <a:gd name="T19" fmla="*/ 3 h 44"/>
                <a:gd name="T20" fmla="*/ 2 w 30"/>
                <a:gd name="T21" fmla="*/ 3 h 44"/>
                <a:gd name="T22" fmla="*/ 2 w 30"/>
                <a:gd name="T23" fmla="*/ 3 h 44"/>
                <a:gd name="T24" fmla="*/ 2 w 30"/>
                <a:gd name="T25" fmla="*/ 3 h 44"/>
                <a:gd name="T26" fmla="*/ 2 w 30"/>
                <a:gd name="T27" fmla="*/ 3 h 44"/>
                <a:gd name="T28" fmla="*/ 1 w 30"/>
                <a:gd name="T29" fmla="*/ 3 h 44"/>
                <a:gd name="T30" fmla="*/ 1 w 30"/>
                <a:gd name="T31" fmla="*/ 3 h 44"/>
                <a:gd name="T32" fmla="*/ 1 w 30"/>
                <a:gd name="T33" fmla="*/ 3 h 44"/>
                <a:gd name="T34" fmla="*/ 1 w 30"/>
                <a:gd name="T35" fmla="*/ 3 h 44"/>
                <a:gd name="T36" fmla="*/ 1 w 30"/>
                <a:gd name="T37" fmla="*/ 2 h 44"/>
                <a:gd name="T38" fmla="*/ 0 w 30"/>
                <a:gd name="T39" fmla="*/ 2 h 44"/>
                <a:gd name="T40" fmla="*/ 1 w 30"/>
                <a:gd name="T41" fmla="*/ 2 h 44"/>
                <a:gd name="T42" fmla="*/ 1 w 30"/>
                <a:gd name="T43" fmla="*/ 1 h 44"/>
                <a:gd name="T44" fmla="*/ 1 w 30"/>
                <a:gd name="T45" fmla="*/ 1 h 44"/>
                <a:gd name="T46" fmla="*/ 2 w 30"/>
                <a:gd name="T47" fmla="*/ 0 h 4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0"/>
                <a:gd name="T73" fmla="*/ 0 h 44"/>
                <a:gd name="T74" fmla="*/ 30 w 30"/>
                <a:gd name="T75" fmla="*/ 44 h 4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0" h="44">
                  <a:moveTo>
                    <a:pt x="20" y="0"/>
                  </a:moveTo>
                  <a:lnTo>
                    <a:pt x="22" y="0"/>
                  </a:lnTo>
                  <a:lnTo>
                    <a:pt x="25" y="1"/>
                  </a:lnTo>
                  <a:lnTo>
                    <a:pt x="29" y="5"/>
                  </a:lnTo>
                  <a:lnTo>
                    <a:pt x="30" y="8"/>
                  </a:lnTo>
                  <a:lnTo>
                    <a:pt x="30" y="15"/>
                  </a:lnTo>
                  <a:lnTo>
                    <a:pt x="29" y="18"/>
                  </a:lnTo>
                  <a:lnTo>
                    <a:pt x="27" y="22"/>
                  </a:lnTo>
                  <a:lnTo>
                    <a:pt x="25" y="23"/>
                  </a:lnTo>
                  <a:lnTo>
                    <a:pt x="22" y="35"/>
                  </a:lnTo>
                  <a:lnTo>
                    <a:pt x="23" y="37"/>
                  </a:lnTo>
                  <a:lnTo>
                    <a:pt x="22" y="39"/>
                  </a:lnTo>
                  <a:lnTo>
                    <a:pt x="18" y="40"/>
                  </a:lnTo>
                  <a:lnTo>
                    <a:pt x="13" y="42"/>
                  </a:lnTo>
                  <a:lnTo>
                    <a:pt x="12" y="44"/>
                  </a:lnTo>
                  <a:lnTo>
                    <a:pt x="10" y="44"/>
                  </a:lnTo>
                  <a:lnTo>
                    <a:pt x="3" y="29"/>
                  </a:lnTo>
                  <a:lnTo>
                    <a:pt x="0" y="20"/>
                  </a:lnTo>
                  <a:lnTo>
                    <a:pt x="3" y="18"/>
                  </a:lnTo>
                  <a:lnTo>
                    <a:pt x="8" y="13"/>
                  </a:lnTo>
                  <a:lnTo>
                    <a:pt x="15" y="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8" name="Freeform 55"/>
            <p:cNvSpPr>
              <a:spLocks/>
            </p:cNvSpPr>
            <p:nvPr/>
          </p:nvSpPr>
          <p:spPr bwMode="auto">
            <a:xfrm>
              <a:off x="4705" y="2964"/>
              <a:ext cx="128" cy="70"/>
            </a:xfrm>
            <a:custGeom>
              <a:avLst/>
              <a:gdLst>
                <a:gd name="T0" fmla="*/ 16 w 258"/>
                <a:gd name="T1" fmla="*/ 9 h 139"/>
                <a:gd name="T2" fmla="*/ 6 w 258"/>
                <a:gd name="T3" fmla="*/ 9 h 139"/>
                <a:gd name="T4" fmla="*/ 0 w 258"/>
                <a:gd name="T5" fmla="*/ 0 h 139"/>
                <a:gd name="T6" fmla="*/ 9 w 258"/>
                <a:gd name="T7" fmla="*/ 1 h 139"/>
                <a:gd name="T8" fmla="*/ 16 w 258"/>
                <a:gd name="T9" fmla="*/ 9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139"/>
                <a:gd name="T17" fmla="*/ 258 w 258"/>
                <a:gd name="T18" fmla="*/ 139 h 1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139">
                  <a:moveTo>
                    <a:pt x="258" y="139"/>
                  </a:moveTo>
                  <a:lnTo>
                    <a:pt x="99" y="134"/>
                  </a:lnTo>
                  <a:lnTo>
                    <a:pt x="0" y="0"/>
                  </a:lnTo>
                  <a:lnTo>
                    <a:pt x="154" y="10"/>
                  </a:lnTo>
                  <a:lnTo>
                    <a:pt x="258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9" name="Freeform 56"/>
            <p:cNvSpPr>
              <a:spLocks/>
            </p:cNvSpPr>
            <p:nvPr/>
          </p:nvSpPr>
          <p:spPr bwMode="auto">
            <a:xfrm>
              <a:off x="4702" y="3003"/>
              <a:ext cx="15" cy="12"/>
            </a:xfrm>
            <a:custGeom>
              <a:avLst/>
              <a:gdLst>
                <a:gd name="T0" fmla="*/ 2 w 29"/>
                <a:gd name="T1" fmla="*/ 1 h 26"/>
                <a:gd name="T2" fmla="*/ 2 w 29"/>
                <a:gd name="T3" fmla="*/ 1 h 26"/>
                <a:gd name="T4" fmla="*/ 2 w 29"/>
                <a:gd name="T5" fmla="*/ 1 h 26"/>
                <a:gd name="T6" fmla="*/ 1 w 29"/>
                <a:gd name="T7" fmla="*/ 1 h 26"/>
                <a:gd name="T8" fmla="*/ 0 w 29"/>
                <a:gd name="T9" fmla="*/ 1 h 26"/>
                <a:gd name="T10" fmla="*/ 1 w 29"/>
                <a:gd name="T11" fmla="*/ 0 h 26"/>
                <a:gd name="T12" fmla="*/ 2 w 29"/>
                <a:gd name="T13" fmla="*/ 0 h 26"/>
                <a:gd name="T14" fmla="*/ 2 w 29"/>
                <a:gd name="T15" fmla="*/ 1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"/>
                <a:gd name="T25" fmla="*/ 0 h 26"/>
                <a:gd name="T26" fmla="*/ 29 w 29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" h="26">
                  <a:moveTo>
                    <a:pt x="29" y="24"/>
                  </a:moveTo>
                  <a:lnTo>
                    <a:pt x="27" y="24"/>
                  </a:lnTo>
                  <a:lnTo>
                    <a:pt x="22" y="26"/>
                  </a:lnTo>
                  <a:lnTo>
                    <a:pt x="12" y="26"/>
                  </a:lnTo>
                  <a:lnTo>
                    <a:pt x="0" y="23"/>
                  </a:lnTo>
                  <a:lnTo>
                    <a:pt x="7" y="0"/>
                  </a:lnTo>
                  <a:lnTo>
                    <a:pt x="26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0" name="Freeform 57"/>
            <p:cNvSpPr>
              <a:spLocks/>
            </p:cNvSpPr>
            <p:nvPr/>
          </p:nvSpPr>
          <p:spPr bwMode="auto">
            <a:xfrm>
              <a:off x="4706" y="3005"/>
              <a:ext cx="17" cy="5"/>
            </a:xfrm>
            <a:custGeom>
              <a:avLst/>
              <a:gdLst>
                <a:gd name="T0" fmla="*/ 2 w 34"/>
                <a:gd name="T1" fmla="*/ 1 h 10"/>
                <a:gd name="T2" fmla="*/ 0 w 34"/>
                <a:gd name="T3" fmla="*/ 1 h 10"/>
                <a:gd name="T4" fmla="*/ 0 w 34"/>
                <a:gd name="T5" fmla="*/ 1 h 10"/>
                <a:gd name="T6" fmla="*/ 0 w 34"/>
                <a:gd name="T7" fmla="*/ 1 h 10"/>
                <a:gd name="T8" fmla="*/ 0 w 34"/>
                <a:gd name="T9" fmla="*/ 1 h 10"/>
                <a:gd name="T10" fmla="*/ 1 w 34"/>
                <a:gd name="T11" fmla="*/ 0 h 10"/>
                <a:gd name="T12" fmla="*/ 1 w 34"/>
                <a:gd name="T13" fmla="*/ 0 h 10"/>
                <a:gd name="T14" fmla="*/ 1 w 34"/>
                <a:gd name="T15" fmla="*/ 0 h 10"/>
                <a:gd name="T16" fmla="*/ 1 w 34"/>
                <a:gd name="T17" fmla="*/ 0 h 10"/>
                <a:gd name="T18" fmla="*/ 1 w 34"/>
                <a:gd name="T19" fmla="*/ 0 h 10"/>
                <a:gd name="T20" fmla="*/ 2 w 34"/>
                <a:gd name="T21" fmla="*/ 0 h 10"/>
                <a:gd name="T22" fmla="*/ 2 w 34"/>
                <a:gd name="T23" fmla="*/ 1 h 10"/>
                <a:gd name="T24" fmla="*/ 3 w 34"/>
                <a:gd name="T25" fmla="*/ 1 h 10"/>
                <a:gd name="T26" fmla="*/ 3 w 34"/>
                <a:gd name="T27" fmla="*/ 1 h 10"/>
                <a:gd name="T28" fmla="*/ 2 w 34"/>
                <a:gd name="T29" fmla="*/ 1 h 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4"/>
                <a:gd name="T46" fmla="*/ 0 h 10"/>
                <a:gd name="T47" fmla="*/ 34 w 34"/>
                <a:gd name="T48" fmla="*/ 10 h 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4" h="10">
                  <a:moveTo>
                    <a:pt x="32" y="8"/>
                  </a:moveTo>
                  <a:lnTo>
                    <a:pt x="0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1"/>
                  </a:ln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30" y="0"/>
                  </a:lnTo>
                  <a:lnTo>
                    <a:pt x="32" y="1"/>
                  </a:lnTo>
                  <a:lnTo>
                    <a:pt x="34" y="3"/>
                  </a:lnTo>
                  <a:lnTo>
                    <a:pt x="34" y="6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1" name="Freeform 58"/>
            <p:cNvSpPr>
              <a:spLocks/>
            </p:cNvSpPr>
            <p:nvPr/>
          </p:nvSpPr>
          <p:spPr bwMode="auto">
            <a:xfrm>
              <a:off x="4702" y="2982"/>
              <a:ext cx="4" cy="5"/>
            </a:xfrm>
            <a:custGeom>
              <a:avLst/>
              <a:gdLst>
                <a:gd name="T0" fmla="*/ 0 w 9"/>
                <a:gd name="T1" fmla="*/ 1 h 10"/>
                <a:gd name="T2" fmla="*/ 0 w 9"/>
                <a:gd name="T3" fmla="*/ 0 h 10"/>
                <a:gd name="T4" fmla="*/ 0 w 9"/>
                <a:gd name="T5" fmla="*/ 1 h 10"/>
                <a:gd name="T6" fmla="*/ 0 w 9"/>
                <a:gd name="T7" fmla="*/ 1 h 10"/>
                <a:gd name="T8" fmla="*/ 0 w 9"/>
                <a:gd name="T9" fmla="*/ 1 h 10"/>
                <a:gd name="T10" fmla="*/ 0 w 9"/>
                <a:gd name="T11" fmla="*/ 1 h 10"/>
                <a:gd name="T12" fmla="*/ 0 w 9"/>
                <a:gd name="T13" fmla="*/ 1 h 10"/>
                <a:gd name="T14" fmla="*/ 0 w 9"/>
                <a:gd name="T15" fmla="*/ 1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"/>
                <a:gd name="T25" fmla="*/ 0 h 10"/>
                <a:gd name="T26" fmla="*/ 9 w 9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" h="10">
                  <a:moveTo>
                    <a:pt x="7" y="1"/>
                  </a:moveTo>
                  <a:lnTo>
                    <a:pt x="0" y="0"/>
                  </a:lnTo>
                  <a:lnTo>
                    <a:pt x="2" y="10"/>
                  </a:lnTo>
                  <a:lnTo>
                    <a:pt x="9" y="6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2" name="Freeform 59"/>
            <p:cNvSpPr>
              <a:spLocks/>
            </p:cNvSpPr>
            <p:nvPr/>
          </p:nvSpPr>
          <p:spPr bwMode="auto">
            <a:xfrm>
              <a:off x="4560" y="2912"/>
              <a:ext cx="8" cy="36"/>
            </a:xfrm>
            <a:custGeom>
              <a:avLst/>
              <a:gdLst>
                <a:gd name="T0" fmla="*/ 1 w 17"/>
                <a:gd name="T1" fmla="*/ 0 h 73"/>
                <a:gd name="T2" fmla="*/ 0 w 17"/>
                <a:gd name="T3" fmla="*/ 0 h 73"/>
                <a:gd name="T4" fmla="*/ 0 w 17"/>
                <a:gd name="T5" fmla="*/ 1 h 73"/>
                <a:gd name="T6" fmla="*/ 0 w 17"/>
                <a:gd name="T7" fmla="*/ 3 h 73"/>
                <a:gd name="T8" fmla="*/ 0 w 17"/>
                <a:gd name="T9" fmla="*/ 4 h 73"/>
                <a:gd name="T10" fmla="*/ 0 w 17"/>
                <a:gd name="T11" fmla="*/ 4 h 73"/>
                <a:gd name="T12" fmla="*/ 0 w 17"/>
                <a:gd name="T13" fmla="*/ 3 h 73"/>
                <a:gd name="T14" fmla="*/ 0 w 17"/>
                <a:gd name="T15" fmla="*/ 1 h 73"/>
                <a:gd name="T16" fmla="*/ 1 w 17"/>
                <a:gd name="T17" fmla="*/ 0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73"/>
                <a:gd name="T29" fmla="*/ 17 w 17"/>
                <a:gd name="T30" fmla="*/ 73 h 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73">
                  <a:moveTo>
                    <a:pt x="17" y="0"/>
                  </a:moveTo>
                  <a:lnTo>
                    <a:pt x="15" y="7"/>
                  </a:lnTo>
                  <a:lnTo>
                    <a:pt x="12" y="26"/>
                  </a:lnTo>
                  <a:lnTo>
                    <a:pt x="10" y="50"/>
                  </a:lnTo>
                  <a:lnTo>
                    <a:pt x="15" y="73"/>
                  </a:lnTo>
                  <a:lnTo>
                    <a:pt x="10" y="67"/>
                  </a:lnTo>
                  <a:lnTo>
                    <a:pt x="1" y="48"/>
                  </a:lnTo>
                  <a:lnTo>
                    <a:pt x="0" y="2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3" name="Freeform 60"/>
            <p:cNvSpPr>
              <a:spLocks/>
            </p:cNvSpPr>
            <p:nvPr/>
          </p:nvSpPr>
          <p:spPr bwMode="auto">
            <a:xfrm>
              <a:off x="4465" y="2924"/>
              <a:ext cx="10" cy="35"/>
            </a:xfrm>
            <a:custGeom>
              <a:avLst/>
              <a:gdLst>
                <a:gd name="T0" fmla="*/ 2 w 18"/>
                <a:gd name="T1" fmla="*/ 0 h 70"/>
                <a:gd name="T2" fmla="*/ 1 w 18"/>
                <a:gd name="T3" fmla="*/ 1 h 70"/>
                <a:gd name="T4" fmla="*/ 1 w 18"/>
                <a:gd name="T5" fmla="*/ 2 h 70"/>
                <a:gd name="T6" fmla="*/ 1 w 18"/>
                <a:gd name="T7" fmla="*/ 3 h 70"/>
                <a:gd name="T8" fmla="*/ 1 w 18"/>
                <a:gd name="T9" fmla="*/ 5 h 70"/>
                <a:gd name="T10" fmla="*/ 1 w 18"/>
                <a:gd name="T11" fmla="*/ 4 h 70"/>
                <a:gd name="T12" fmla="*/ 1 w 18"/>
                <a:gd name="T13" fmla="*/ 3 h 70"/>
                <a:gd name="T14" fmla="*/ 0 w 18"/>
                <a:gd name="T15" fmla="*/ 2 h 70"/>
                <a:gd name="T16" fmla="*/ 2 w 18"/>
                <a:gd name="T17" fmla="*/ 0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70"/>
                <a:gd name="T29" fmla="*/ 18 w 18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70">
                  <a:moveTo>
                    <a:pt x="18" y="0"/>
                  </a:moveTo>
                  <a:lnTo>
                    <a:pt x="15" y="5"/>
                  </a:lnTo>
                  <a:lnTo>
                    <a:pt x="8" y="22"/>
                  </a:lnTo>
                  <a:lnTo>
                    <a:pt x="5" y="44"/>
                  </a:lnTo>
                  <a:lnTo>
                    <a:pt x="13" y="70"/>
                  </a:lnTo>
                  <a:lnTo>
                    <a:pt x="8" y="63"/>
                  </a:lnTo>
                  <a:lnTo>
                    <a:pt x="1" y="44"/>
                  </a:lnTo>
                  <a:lnTo>
                    <a:pt x="0" y="2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4" name="Freeform 61"/>
            <p:cNvSpPr>
              <a:spLocks/>
            </p:cNvSpPr>
            <p:nvPr/>
          </p:nvSpPr>
          <p:spPr bwMode="auto">
            <a:xfrm>
              <a:off x="4519" y="3125"/>
              <a:ext cx="103" cy="27"/>
            </a:xfrm>
            <a:custGeom>
              <a:avLst/>
              <a:gdLst>
                <a:gd name="T0" fmla="*/ 13 w 206"/>
                <a:gd name="T1" fmla="*/ 0 h 53"/>
                <a:gd name="T2" fmla="*/ 13 w 206"/>
                <a:gd name="T3" fmla="*/ 1 h 53"/>
                <a:gd name="T4" fmla="*/ 12 w 206"/>
                <a:gd name="T5" fmla="*/ 1 h 53"/>
                <a:gd name="T6" fmla="*/ 12 w 206"/>
                <a:gd name="T7" fmla="*/ 2 h 53"/>
                <a:gd name="T8" fmla="*/ 11 w 206"/>
                <a:gd name="T9" fmla="*/ 2 h 53"/>
                <a:gd name="T10" fmla="*/ 10 w 206"/>
                <a:gd name="T11" fmla="*/ 2 h 53"/>
                <a:gd name="T12" fmla="*/ 9 w 206"/>
                <a:gd name="T13" fmla="*/ 3 h 53"/>
                <a:gd name="T14" fmla="*/ 9 w 206"/>
                <a:gd name="T15" fmla="*/ 3 h 53"/>
                <a:gd name="T16" fmla="*/ 8 w 206"/>
                <a:gd name="T17" fmla="*/ 3 h 53"/>
                <a:gd name="T18" fmla="*/ 7 w 206"/>
                <a:gd name="T19" fmla="*/ 3 h 53"/>
                <a:gd name="T20" fmla="*/ 7 w 206"/>
                <a:gd name="T21" fmla="*/ 3 h 53"/>
                <a:gd name="T22" fmla="*/ 6 w 206"/>
                <a:gd name="T23" fmla="*/ 3 h 53"/>
                <a:gd name="T24" fmla="*/ 6 w 206"/>
                <a:gd name="T25" fmla="*/ 3 h 53"/>
                <a:gd name="T26" fmla="*/ 5 w 206"/>
                <a:gd name="T27" fmla="*/ 3 h 53"/>
                <a:gd name="T28" fmla="*/ 4 w 206"/>
                <a:gd name="T29" fmla="*/ 3 h 53"/>
                <a:gd name="T30" fmla="*/ 3 w 206"/>
                <a:gd name="T31" fmla="*/ 3 h 53"/>
                <a:gd name="T32" fmla="*/ 2 w 206"/>
                <a:gd name="T33" fmla="*/ 3 h 53"/>
                <a:gd name="T34" fmla="*/ 2 w 206"/>
                <a:gd name="T35" fmla="*/ 4 h 53"/>
                <a:gd name="T36" fmla="*/ 1 w 206"/>
                <a:gd name="T37" fmla="*/ 4 h 53"/>
                <a:gd name="T38" fmla="*/ 1 w 206"/>
                <a:gd name="T39" fmla="*/ 4 h 53"/>
                <a:gd name="T40" fmla="*/ 0 w 206"/>
                <a:gd name="T41" fmla="*/ 4 h 53"/>
                <a:gd name="T42" fmla="*/ 1 w 206"/>
                <a:gd name="T43" fmla="*/ 4 h 53"/>
                <a:gd name="T44" fmla="*/ 1 w 206"/>
                <a:gd name="T45" fmla="*/ 4 h 53"/>
                <a:gd name="T46" fmla="*/ 1 w 206"/>
                <a:gd name="T47" fmla="*/ 3 h 53"/>
                <a:gd name="T48" fmla="*/ 2 w 206"/>
                <a:gd name="T49" fmla="*/ 3 h 53"/>
                <a:gd name="T50" fmla="*/ 3 w 206"/>
                <a:gd name="T51" fmla="*/ 3 h 53"/>
                <a:gd name="T52" fmla="*/ 4 w 206"/>
                <a:gd name="T53" fmla="*/ 3 h 53"/>
                <a:gd name="T54" fmla="*/ 5 w 206"/>
                <a:gd name="T55" fmla="*/ 3 h 53"/>
                <a:gd name="T56" fmla="*/ 6 w 206"/>
                <a:gd name="T57" fmla="*/ 3 h 53"/>
                <a:gd name="T58" fmla="*/ 6 w 206"/>
                <a:gd name="T59" fmla="*/ 3 h 53"/>
                <a:gd name="T60" fmla="*/ 7 w 206"/>
                <a:gd name="T61" fmla="*/ 3 h 53"/>
                <a:gd name="T62" fmla="*/ 7 w 206"/>
                <a:gd name="T63" fmla="*/ 3 h 53"/>
                <a:gd name="T64" fmla="*/ 8 w 206"/>
                <a:gd name="T65" fmla="*/ 2 h 53"/>
                <a:gd name="T66" fmla="*/ 10 w 206"/>
                <a:gd name="T67" fmla="*/ 2 h 53"/>
                <a:gd name="T68" fmla="*/ 11 w 206"/>
                <a:gd name="T69" fmla="*/ 2 h 53"/>
                <a:gd name="T70" fmla="*/ 12 w 206"/>
                <a:gd name="T71" fmla="*/ 1 h 53"/>
                <a:gd name="T72" fmla="*/ 13 w 206"/>
                <a:gd name="T73" fmla="*/ 0 h 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06"/>
                <a:gd name="T112" fmla="*/ 0 h 53"/>
                <a:gd name="T113" fmla="*/ 206 w 206"/>
                <a:gd name="T114" fmla="*/ 53 h 5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06" h="53">
                  <a:moveTo>
                    <a:pt x="206" y="0"/>
                  </a:moveTo>
                  <a:lnTo>
                    <a:pt x="203" y="3"/>
                  </a:lnTo>
                  <a:lnTo>
                    <a:pt x="192" y="12"/>
                  </a:lnTo>
                  <a:lnTo>
                    <a:pt x="179" y="20"/>
                  </a:lnTo>
                  <a:lnTo>
                    <a:pt x="162" y="29"/>
                  </a:lnTo>
                  <a:lnTo>
                    <a:pt x="153" y="32"/>
                  </a:lnTo>
                  <a:lnTo>
                    <a:pt x="143" y="36"/>
                  </a:lnTo>
                  <a:lnTo>
                    <a:pt x="133" y="39"/>
                  </a:lnTo>
                  <a:lnTo>
                    <a:pt x="123" y="42"/>
                  </a:lnTo>
                  <a:lnTo>
                    <a:pt x="112" y="44"/>
                  </a:lnTo>
                  <a:lnTo>
                    <a:pt x="100" y="46"/>
                  </a:lnTo>
                  <a:lnTo>
                    <a:pt x="92" y="46"/>
                  </a:lnTo>
                  <a:lnTo>
                    <a:pt x="82" y="46"/>
                  </a:lnTo>
                  <a:lnTo>
                    <a:pt x="71" y="46"/>
                  </a:lnTo>
                  <a:lnTo>
                    <a:pt x="60" y="46"/>
                  </a:lnTo>
                  <a:lnTo>
                    <a:pt x="46" y="46"/>
                  </a:lnTo>
                  <a:lnTo>
                    <a:pt x="32" y="48"/>
                  </a:lnTo>
                  <a:lnTo>
                    <a:pt x="19" y="49"/>
                  </a:lnTo>
                  <a:lnTo>
                    <a:pt x="10" y="51"/>
                  </a:lnTo>
                  <a:lnTo>
                    <a:pt x="2" y="53"/>
                  </a:lnTo>
                  <a:lnTo>
                    <a:pt x="0" y="53"/>
                  </a:lnTo>
                  <a:lnTo>
                    <a:pt x="2" y="51"/>
                  </a:lnTo>
                  <a:lnTo>
                    <a:pt x="7" y="49"/>
                  </a:lnTo>
                  <a:lnTo>
                    <a:pt x="15" y="46"/>
                  </a:lnTo>
                  <a:lnTo>
                    <a:pt x="25" y="42"/>
                  </a:lnTo>
                  <a:lnTo>
                    <a:pt x="39" y="39"/>
                  </a:lnTo>
                  <a:lnTo>
                    <a:pt x="54" y="37"/>
                  </a:lnTo>
                  <a:lnTo>
                    <a:pt x="71" y="36"/>
                  </a:lnTo>
                  <a:lnTo>
                    <a:pt x="90" y="36"/>
                  </a:lnTo>
                  <a:lnTo>
                    <a:pt x="94" y="36"/>
                  </a:lnTo>
                  <a:lnTo>
                    <a:pt x="100" y="36"/>
                  </a:lnTo>
                  <a:lnTo>
                    <a:pt x="112" y="34"/>
                  </a:lnTo>
                  <a:lnTo>
                    <a:pt x="128" y="32"/>
                  </a:lnTo>
                  <a:lnTo>
                    <a:pt x="145" y="27"/>
                  </a:lnTo>
                  <a:lnTo>
                    <a:pt x="165" y="22"/>
                  </a:lnTo>
                  <a:lnTo>
                    <a:pt x="186" y="1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5" name="Freeform 62"/>
            <p:cNvSpPr>
              <a:spLocks/>
            </p:cNvSpPr>
            <p:nvPr/>
          </p:nvSpPr>
          <p:spPr bwMode="auto">
            <a:xfrm>
              <a:off x="4504" y="3136"/>
              <a:ext cx="10" cy="8"/>
            </a:xfrm>
            <a:custGeom>
              <a:avLst/>
              <a:gdLst>
                <a:gd name="T0" fmla="*/ 1 w 21"/>
                <a:gd name="T1" fmla="*/ 1 h 17"/>
                <a:gd name="T2" fmla="*/ 1 w 21"/>
                <a:gd name="T3" fmla="*/ 1 h 17"/>
                <a:gd name="T4" fmla="*/ 0 w 21"/>
                <a:gd name="T5" fmla="*/ 0 h 17"/>
                <a:gd name="T6" fmla="*/ 0 w 21"/>
                <a:gd name="T7" fmla="*/ 0 h 17"/>
                <a:gd name="T8" fmla="*/ 0 w 21"/>
                <a:gd name="T9" fmla="*/ 0 h 17"/>
                <a:gd name="T10" fmla="*/ 0 w 21"/>
                <a:gd name="T11" fmla="*/ 0 h 17"/>
                <a:gd name="T12" fmla="*/ 0 w 21"/>
                <a:gd name="T13" fmla="*/ 0 h 17"/>
                <a:gd name="T14" fmla="*/ 1 w 21"/>
                <a:gd name="T15" fmla="*/ 0 h 17"/>
                <a:gd name="T16" fmla="*/ 1 w 21"/>
                <a:gd name="T17" fmla="*/ 1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17"/>
                <a:gd name="T29" fmla="*/ 21 w 21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17">
                  <a:moveTo>
                    <a:pt x="21" y="17"/>
                  </a:moveTo>
                  <a:lnTo>
                    <a:pt x="19" y="16"/>
                  </a:lnTo>
                  <a:lnTo>
                    <a:pt x="14" y="11"/>
                  </a:lnTo>
                  <a:lnTo>
                    <a:pt x="7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9" y="0"/>
                  </a:lnTo>
                  <a:lnTo>
                    <a:pt x="16" y="5"/>
                  </a:lnTo>
                  <a:lnTo>
                    <a:pt x="2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6" name="Freeform 63"/>
            <p:cNvSpPr>
              <a:spLocks/>
            </p:cNvSpPr>
            <p:nvPr/>
          </p:nvSpPr>
          <p:spPr bwMode="auto">
            <a:xfrm>
              <a:off x="4265" y="2629"/>
              <a:ext cx="331" cy="296"/>
            </a:xfrm>
            <a:custGeom>
              <a:avLst/>
              <a:gdLst>
                <a:gd name="T0" fmla="*/ 4 w 663"/>
                <a:gd name="T1" fmla="*/ 4 h 591"/>
                <a:gd name="T2" fmla="*/ 5 w 663"/>
                <a:gd name="T3" fmla="*/ 6 h 591"/>
                <a:gd name="T4" fmla="*/ 6 w 663"/>
                <a:gd name="T5" fmla="*/ 8 h 591"/>
                <a:gd name="T6" fmla="*/ 5 w 663"/>
                <a:gd name="T7" fmla="*/ 11 h 591"/>
                <a:gd name="T8" fmla="*/ 3 w 663"/>
                <a:gd name="T9" fmla="*/ 13 h 591"/>
                <a:gd name="T10" fmla="*/ 1 w 663"/>
                <a:gd name="T11" fmla="*/ 15 h 591"/>
                <a:gd name="T12" fmla="*/ 0 w 663"/>
                <a:gd name="T13" fmla="*/ 19 h 591"/>
                <a:gd name="T14" fmla="*/ 3 w 663"/>
                <a:gd name="T15" fmla="*/ 24 h 591"/>
                <a:gd name="T16" fmla="*/ 8 w 663"/>
                <a:gd name="T17" fmla="*/ 26 h 591"/>
                <a:gd name="T18" fmla="*/ 10 w 663"/>
                <a:gd name="T19" fmla="*/ 27 h 591"/>
                <a:gd name="T20" fmla="*/ 14 w 663"/>
                <a:gd name="T21" fmla="*/ 28 h 591"/>
                <a:gd name="T22" fmla="*/ 19 w 663"/>
                <a:gd name="T23" fmla="*/ 28 h 591"/>
                <a:gd name="T24" fmla="*/ 24 w 663"/>
                <a:gd name="T25" fmla="*/ 29 h 591"/>
                <a:gd name="T26" fmla="*/ 26 w 663"/>
                <a:gd name="T27" fmla="*/ 31 h 591"/>
                <a:gd name="T28" fmla="*/ 28 w 663"/>
                <a:gd name="T29" fmla="*/ 34 h 591"/>
                <a:gd name="T30" fmla="*/ 28 w 663"/>
                <a:gd name="T31" fmla="*/ 37 h 591"/>
                <a:gd name="T32" fmla="*/ 29 w 663"/>
                <a:gd name="T33" fmla="*/ 37 h 591"/>
                <a:gd name="T34" fmla="*/ 30 w 663"/>
                <a:gd name="T35" fmla="*/ 37 h 591"/>
                <a:gd name="T36" fmla="*/ 31 w 663"/>
                <a:gd name="T37" fmla="*/ 37 h 591"/>
                <a:gd name="T38" fmla="*/ 33 w 663"/>
                <a:gd name="T39" fmla="*/ 36 h 591"/>
                <a:gd name="T40" fmla="*/ 35 w 663"/>
                <a:gd name="T41" fmla="*/ 34 h 591"/>
                <a:gd name="T42" fmla="*/ 36 w 663"/>
                <a:gd name="T43" fmla="*/ 31 h 591"/>
                <a:gd name="T44" fmla="*/ 37 w 663"/>
                <a:gd name="T45" fmla="*/ 28 h 591"/>
                <a:gd name="T46" fmla="*/ 38 w 663"/>
                <a:gd name="T47" fmla="*/ 26 h 591"/>
                <a:gd name="T48" fmla="*/ 39 w 663"/>
                <a:gd name="T49" fmla="*/ 23 h 591"/>
                <a:gd name="T50" fmla="*/ 40 w 663"/>
                <a:gd name="T51" fmla="*/ 21 h 591"/>
                <a:gd name="T52" fmla="*/ 40 w 663"/>
                <a:gd name="T53" fmla="*/ 20 h 591"/>
                <a:gd name="T54" fmla="*/ 41 w 663"/>
                <a:gd name="T55" fmla="*/ 16 h 591"/>
                <a:gd name="T56" fmla="*/ 41 w 663"/>
                <a:gd name="T57" fmla="*/ 10 h 591"/>
                <a:gd name="T58" fmla="*/ 39 w 663"/>
                <a:gd name="T59" fmla="*/ 5 h 591"/>
                <a:gd name="T60" fmla="*/ 37 w 663"/>
                <a:gd name="T61" fmla="*/ 2 h 591"/>
                <a:gd name="T62" fmla="*/ 34 w 663"/>
                <a:gd name="T63" fmla="*/ 1 h 591"/>
                <a:gd name="T64" fmla="*/ 30 w 663"/>
                <a:gd name="T65" fmla="*/ 1 h 591"/>
                <a:gd name="T66" fmla="*/ 26 w 663"/>
                <a:gd name="T67" fmla="*/ 0 h 591"/>
                <a:gd name="T68" fmla="*/ 21 w 663"/>
                <a:gd name="T69" fmla="*/ 1 h 591"/>
                <a:gd name="T70" fmla="*/ 16 w 663"/>
                <a:gd name="T71" fmla="*/ 1 h 591"/>
                <a:gd name="T72" fmla="*/ 11 w 663"/>
                <a:gd name="T73" fmla="*/ 2 h 591"/>
                <a:gd name="T74" fmla="*/ 6 w 663"/>
                <a:gd name="T75" fmla="*/ 3 h 59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63"/>
                <a:gd name="T115" fmla="*/ 0 h 591"/>
                <a:gd name="T116" fmla="*/ 663 w 663"/>
                <a:gd name="T117" fmla="*/ 591 h 59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63" h="591">
                  <a:moveTo>
                    <a:pt x="77" y="56"/>
                  </a:moveTo>
                  <a:lnTo>
                    <a:pt x="79" y="60"/>
                  </a:lnTo>
                  <a:lnTo>
                    <a:pt x="85" y="68"/>
                  </a:lnTo>
                  <a:lnTo>
                    <a:pt x="91" y="82"/>
                  </a:lnTo>
                  <a:lnTo>
                    <a:pt x="96" y="101"/>
                  </a:lnTo>
                  <a:lnTo>
                    <a:pt x="97" y="121"/>
                  </a:lnTo>
                  <a:lnTo>
                    <a:pt x="94" y="145"/>
                  </a:lnTo>
                  <a:lnTo>
                    <a:pt x="80" y="169"/>
                  </a:lnTo>
                  <a:lnTo>
                    <a:pt x="58" y="194"/>
                  </a:lnTo>
                  <a:lnTo>
                    <a:pt x="51" y="199"/>
                  </a:lnTo>
                  <a:lnTo>
                    <a:pt x="34" y="215"/>
                  </a:lnTo>
                  <a:lnTo>
                    <a:pt x="16" y="239"/>
                  </a:lnTo>
                  <a:lnTo>
                    <a:pt x="2" y="268"/>
                  </a:lnTo>
                  <a:lnTo>
                    <a:pt x="0" y="300"/>
                  </a:lnTo>
                  <a:lnTo>
                    <a:pt x="17" y="336"/>
                  </a:lnTo>
                  <a:lnTo>
                    <a:pt x="62" y="372"/>
                  </a:lnTo>
                  <a:lnTo>
                    <a:pt x="138" y="406"/>
                  </a:lnTo>
                  <a:lnTo>
                    <a:pt x="142" y="407"/>
                  </a:lnTo>
                  <a:lnTo>
                    <a:pt x="154" y="411"/>
                  </a:lnTo>
                  <a:lnTo>
                    <a:pt x="172" y="418"/>
                  </a:lnTo>
                  <a:lnTo>
                    <a:pt x="198" y="424"/>
                  </a:lnTo>
                  <a:lnTo>
                    <a:pt x="229" y="433"/>
                  </a:lnTo>
                  <a:lnTo>
                    <a:pt x="266" y="441"/>
                  </a:lnTo>
                  <a:lnTo>
                    <a:pt x="309" y="448"/>
                  </a:lnTo>
                  <a:lnTo>
                    <a:pt x="358" y="453"/>
                  </a:lnTo>
                  <a:lnTo>
                    <a:pt x="385" y="460"/>
                  </a:lnTo>
                  <a:lnTo>
                    <a:pt x="409" y="474"/>
                  </a:lnTo>
                  <a:lnTo>
                    <a:pt x="426" y="493"/>
                  </a:lnTo>
                  <a:lnTo>
                    <a:pt x="440" y="515"/>
                  </a:lnTo>
                  <a:lnTo>
                    <a:pt x="450" y="539"/>
                  </a:lnTo>
                  <a:lnTo>
                    <a:pt x="457" y="559"/>
                  </a:lnTo>
                  <a:lnTo>
                    <a:pt x="460" y="578"/>
                  </a:lnTo>
                  <a:lnTo>
                    <a:pt x="462" y="590"/>
                  </a:lnTo>
                  <a:lnTo>
                    <a:pt x="465" y="590"/>
                  </a:lnTo>
                  <a:lnTo>
                    <a:pt x="472" y="591"/>
                  </a:lnTo>
                  <a:lnTo>
                    <a:pt x="482" y="591"/>
                  </a:lnTo>
                  <a:lnTo>
                    <a:pt x="496" y="591"/>
                  </a:lnTo>
                  <a:lnTo>
                    <a:pt x="511" y="588"/>
                  </a:lnTo>
                  <a:lnTo>
                    <a:pt x="527" y="581"/>
                  </a:lnTo>
                  <a:lnTo>
                    <a:pt x="542" y="567"/>
                  </a:lnTo>
                  <a:lnTo>
                    <a:pt x="556" y="550"/>
                  </a:lnTo>
                  <a:lnTo>
                    <a:pt x="561" y="540"/>
                  </a:lnTo>
                  <a:lnTo>
                    <a:pt x="571" y="515"/>
                  </a:lnTo>
                  <a:lnTo>
                    <a:pt x="583" y="484"/>
                  </a:lnTo>
                  <a:lnTo>
                    <a:pt x="593" y="457"/>
                  </a:lnTo>
                  <a:lnTo>
                    <a:pt x="598" y="443"/>
                  </a:lnTo>
                  <a:lnTo>
                    <a:pt x="607" y="426"/>
                  </a:lnTo>
                  <a:lnTo>
                    <a:pt x="617" y="407"/>
                  </a:lnTo>
                  <a:lnTo>
                    <a:pt x="627" y="389"/>
                  </a:lnTo>
                  <a:lnTo>
                    <a:pt x="637" y="368"/>
                  </a:lnTo>
                  <a:lnTo>
                    <a:pt x="646" y="351"/>
                  </a:lnTo>
                  <a:lnTo>
                    <a:pt x="651" y="334"/>
                  </a:lnTo>
                  <a:lnTo>
                    <a:pt x="651" y="322"/>
                  </a:lnTo>
                  <a:lnTo>
                    <a:pt x="653" y="312"/>
                  </a:lnTo>
                  <a:lnTo>
                    <a:pt x="656" y="286"/>
                  </a:lnTo>
                  <a:lnTo>
                    <a:pt x="661" y="249"/>
                  </a:lnTo>
                  <a:lnTo>
                    <a:pt x="663" y="203"/>
                  </a:lnTo>
                  <a:lnTo>
                    <a:pt x="661" y="155"/>
                  </a:lnTo>
                  <a:lnTo>
                    <a:pt x="654" y="109"/>
                  </a:lnTo>
                  <a:lnTo>
                    <a:pt x="639" y="68"/>
                  </a:lnTo>
                  <a:lnTo>
                    <a:pt x="615" y="39"/>
                  </a:lnTo>
                  <a:lnTo>
                    <a:pt x="598" y="29"/>
                  </a:lnTo>
                  <a:lnTo>
                    <a:pt x="576" y="19"/>
                  </a:lnTo>
                  <a:lnTo>
                    <a:pt x="551" y="12"/>
                  </a:lnTo>
                  <a:lnTo>
                    <a:pt x="522" y="7"/>
                  </a:lnTo>
                  <a:lnTo>
                    <a:pt x="491" y="3"/>
                  </a:lnTo>
                  <a:lnTo>
                    <a:pt x="457" y="0"/>
                  </a:lnTo>
                  <a:lnTo>
                    <a:pt x="421" y="0"/>
                  </a:lnTo>
                  <a:lnTo>
                    <a:pt x="382" y="0"/>
                  </a:lnTo>
                  <a:lnTo>
                    <a:pt x="344" y="2"/>
                  </a:lnTo>
                  <a:lnTo>
                    <a:pt x="303" y="5"/>
                  </a:lnTo>
                  <a:lnTo>
                    <a:pt x="264" y="10"/>
                  </a:lnTo>
                  <a:lnTo>
                    <a:pt x="225" y="17"/>
                  </a:lnTo>
                  <a:lnTo>
                    <a:pt x="186" y="26"/>
                  </a:lnTo>
                  <a:lnTo>
                    <a:pt x="148" y="34"/>
                  </a:lnTo>
                  <a:lnTo>
                    <a:pt x="111" y="44"/>
                  </a:lnTo>
                  <a:lnTo>
                    <a:pt x="77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7" name="Freeform 64"/>
            <p:cNvSpPr>
              <a:spLocks/>
            </p:cNvSpPr>
            <p:nvPr/>
          </p:nvSpPr>
          <p:spPr bwMode="auto">
            <a:xfrm>
              <a:off x="4283" y="2635"/>
              <a:ext cx="303" cy="295"/>
            </a:xfrm>
            <a:custGeom>
              <a:avLst/>
              <a:gdLst>
                <a:gd name="T0" fmla="*/ 5 w 606"/>
                <a:gd name="T1" fmla="*/ 2 h 592"/>
                <a:gd name="T2" fmla="*/ 6 w 606"/>
                <a:gd name="T3" fmla="*/ 4 h 592"/>
                <a:gd name="T4" fmla="*/ 6 w 606"/>
                <a:gd name="T5" fmla="*/ 7 h 592"/>
                <a:gd name="T6" fmla="*/ 5 w 606"/>
                <a:gd name="T7" fmla="*/ 10 h 592"/>
                <a:gd name="T8" fmla="*/ 4 w 606"/>
                <a:gd name="T9" fmla="*/ 12 h 592"/>
                <a:gd name="T10" fmla="*/ 2 w 606"/>
                <a:gd name="T11" fmla="*/ 14 h 592"/>
                <a:gd name="T12" fmla="*/ 0 w 606"/>
                <a:gd name="T13" fmla="*/ 18 h 592"/>
                <a:gd name="T14" fmla="*/ 4 w 606"/>
                <a:gd name="T15" fmla="*/ 22 h 592"/>
                <a:gd name="T16" fmla="*/ 9 w 606"/>
                <a:gd name="T17" fmla="*/ 24 h 592"/>
                <a:gd name="T18" fmla="*/ 11 w 606"/>
                <a:gd name="T19" fmla="*/ 24 h 592"/>
                <a:gd name="T20" fmla="*/ 15 w 606"/>
                <a:gd name="T21" fmla="*/ 25 h 592"/>
                <a:gd name="T22" fmla="*/ 19 w 606"/>
                <a:gd name="T23" fmla="*/ 26 h 592"/>
                <a:gd name="T24" fmla="*/ 23 w 606"/>
                <a:gd name="T25" fmla="*/ 27 h 592"/>
                <a:gd name="T26" fmla="*/ 26 w 606"/>
                <a:gd name="T27" fmla="*/ 29 h 592"/>
                <a:gd name="T28" fmla="*/ 28 w 606"/>
                <a:gd name="T29" fmla="*/ 32 h 592"/>
                <a:gd name="T30" fmla="*/ 28 w 606"/>
                <a:gd name="T31" fmla="*/ 35 h 592"/>
                <a:gd name="T32" fmla="*/ 29 w 606"/>
                <a:gd name="T33" fmla="*/ 36 h 592"/>
                <a:gd name="T34" fmla="*/ 30 w 606"/>
                <a:gd name="T35" fmla="*/ 36 h 592"/>
                <a:gd name="T36" fmla="*/ 31 w 606"/>
                <a:gd name="T37" fmla="*/ 35 h 592"/>
                <a:gd name="T38" fmla="*/ 32 w 606"/>
                <a:gd name="T39" fmla="*/ 33 h 592"/>
                <a:gd name="T40" fmla="*/ 33 w 606"/>
                <a:gd name="T41" fmla="*/ 29 h 592"/>
                <a:gd name="T42" fmla="*/ 34 w 606"/>
                <a:gd name="T43" fmla="*/ 26 h 592"/>
                <a:gd name="T44" fmla="*/ 35 w 606"/>
                <a:gd name="T45" fmla="*/ 25 h 592"/>
                <a:gd name="T46" fmla="*/ 36 w 606"/>
                <a:gd name="T47" fmla="*/ 23 h 592"/>
                <a:gd name="T48" fmla="*/ 37 w 606"/>
                <a:gd name="T49" fmla="*/ 21 h 592"/>
                <a:gd name="T50" fmla="*/ 38 w 606"/>
                <a:gd name="T51" fmla="*/ 19 h 592"/>
                <a:gd name="T52" fmla="*/ 38 w 606"/>
                <a:gd name="T53" fmla="*/ 18 h 592"/>
                <a:gd name="T54" fmla="*/ 38 w 606"/>
                <a:gd name="T55" fmla="*/ 15 h 592"/>
                <a:gd name="T56" fmla="*/ 38 w 606"/>
                <a:gd name="T57" fmla="*/ 10 h 592"/>
                <a:gd name="T58" fmla="*/ 37 w 606"/>
                <a:gd name="T59" fmla="*/ 5 h 592"/>
                <a:gd name="T60" fmla="*/ 35 w 606"/>
                <a:gd name="T61" fmla="*/ 2 h 592"/>
                <a:gd name="T62" fmla="*/ 32 w 606"/>
                <a:gd name="T63" fmla="*/ 1 h 592"/>
                <a:gd name="T64" fmla="*/ 28 w 606"/>
                <a:gd name="T65" fmla="*/ 0 h 592"/>
                <a:gd name="T66" fmla="*/ 24 w 606"/>
                <a:gd name="T67" fmla="*/ 0 h 592"/>
                <a:gd name="T68" fmla="*/ 20 w 606"/>
                <a:gd name="T69" fmla="*/ 0 h 592"/>
                <a:gd name="T70" fmla="*/ 15 w 606"/>
                <a:gd name="T71" fmla="*/ 0 h 592"/>
                <a:gd name="T72" fmla="*/ 11 w 606"/>
                <a:gd name="T73" fmla="*/ 0 h 592"/>
                <a:gd name="T74" fmla="*/ 6 w 606"/>
                <a:gd name="T75" fmla="*/ 1 h 5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06"/>
                <a:gd name="T115" fmla="*/ 0 h 592"/>
                <a:gd name="T116" fmla="*/ 606 w 606"/>
                <a:gd name="T117" fmla="*/ 592 h 5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06" h="592">
                  <a:moveTo>
                    <a:pt x="68" y="34"/>
                  </a:moveTo>
                  <a:lnTo>
                    <a:pt x="72" y="39"/>
                  </a:lnTo>
                  <a:lnTo>
                    <a:pt x="77" y="51"/>
                  </a:lnTo>
                  <a:lnTo>
                    <a:pt x="85" y="68"/>
                  </a:lnTo>
                  <a:lnTo>
                    <a:pt x="90" y="91"/>
                  </a:lnTo>
                  <a:lnTo>
                    <a:pt x="94" y="116"/>
                  </a:lnTo>
                  <a:lnTo>
                    <a:pt x="92" y="143"/>
                  </a:lnTo>
                  <a:lnTo>
                    <a:pt x="82" y="169"/>
                  </a:lnTo>
                  <a:lnTo>
                    <a:pt x="61" y="193"/>
                  </a:lnTo>
                  <a:lnTo>
                    <a:pt x="55" y="198"/>
                  </a:lnTo>
                  <a:lnTo>
                    <a:pt x="38" y="212"/>
                  </a:lnTo>
                  <a:lnTo>
                    <a:pt x="19" y="232"/>
                  </a:lnTo>
                  <a:lnTo>
                    <a:pt x="3" y="258"/>
                  </a:lnTo>
                  <a:lnTo>
                    <a:pt x="0" y="288"/>
                  </a:lnTo>
                  <a:lnTo>
                    <a:pt x="14" y="321"/>
                  </a:lnTo>
                  <a:lnTo>
                    <a:pt x="55" y="353"/>
                  </a:lnTo>
                  <a:lnTo>
                    <a:pt x="126" y="384"/>
                  </a:lnTo>
                  <a:lnTo>
                    <a:pt x="131" y="385"/>
                  </a:lnTo>
                  <a:lnTo>
                    <a:pt x="147" y="389"/>
                  </a:lnTo>
                  <a:lnTo>
                    <a:pt x="170" y="394"/>
                  </a:lnTo>
                  <a:lnTo>
                    <a:pt x="199" y="401"/>
                  </a:lnTo>
                  <a:lnTo>
                    <a:pt x="232" y="408"/>
                  </a:lnTo>
                  <a:lnTo>
                    <a:pt x="266" y="414"/>
                  </a:lnTo>
                  <a:lnTo>
                    <a:pt x="300" y="421"/>
                  </a:lnTo>
                  <a:lnTo>
                    <a:pt x="332" y="426"/>
                  </a:lnTo>
                  <a:lnTo>
                    <a:pt x="366" y="436"/>
                  </a:lnTo>
                  <a:lnTo>
                    <a:pt x="394" y="454"/>
                  </a:lnTo>
                  <a:lnTo>
                    <a:pt x="412" y="477"/>
                  </a:lnTo>
                  <a:lnTo>
                    <a:pt x="426" y="501"/>
                  </a:lnTo>
                  <a:lnTo>
                    <a:pt x="436" y="527"/>
                  </a:lnTo>
                  <a:lnTo>
                    <a:pt x="443" y="551"/>
                  </a:lnTo>
                  <a:lnTo>
                    <a:pt x="448" y="568"/>
                  </a:lnTo>
                  <a:lnTo>
                    <a:pt x="453" y="580"/>
                  </a:lnTo>
                  <a:lnTo>
                    <a:pt x="455" y="585"/>
                  </a:lnTo>
                  <a:lnTo>
                    <a:pt x="462" y="592"/>
                  </a:lnTo>
                  <a:lnTo>
                    <a:pt x="474" y="592"/>
                  </a:lnTo>
                  <a:lnTo>
                    <a:pt x="489" y="575"/>
                  </a:lnTo>
                  <a:lnTo>
                    <a:pt x="491" y="569"/>
                  </a:lnTo>
                  <a:lnTo>
                    <a:pt x="496" y="554"/>
                  </a:lnTo>
                  <a:lnTo>
                    <a:pt x="504" y="530"/>
                  </a:lnTo>
                  <a:lnTo>
                    <a:pt x="513" y="505"/>
                  </a:lnTo>
                  <a:lnTo>
                    <a:pt x="523" y="477"/>
                  </a:lnTo>
                  <a:lnTo>
                    <a:pt x="532" y="450"/>
                  </a:lnTo>
                  <a:lnTo>
                    <a:pt x="538" y="430"/>
                  </a:lnTo>
                  <a:lnTo>
                    <a:pt x="543" y="414"/>
                  </a:lnTo>
                  <a:lnTo>
                    <a:pt x="549" y="402"/>
                  </a:lnTo>
                  <a:lnTo>
                    <a:pt x="557" y="390"/>
                  </a:lnTo>
                  <a:lnTo>
                    <a:pt x="566" y="375"/>
                  </a:lnTo>
                  <a:lnTo>
                    <a:pt x="576" y="360"/>
                  </a:lnTo>
                  <a:lnTo>
                    <a:pt x="584" y="346"/>
                  </a:lnTo>
                  <a:lnTo>
                    <a:pt x="591" y="331"/>
                  </a:lnTo>
                  <a:lnTo>
                    <a:pt x="596" y="319"/>
                  </a:lnTo>
                  <a:lnTo>
                    <a:pt x="596" y="309"/>
                  </a:lnTo>
                  <a:lnTo>
                    <a:pt x="598" y="300"/>
                  </a:lnTo>
                  <a:lnTo>
                    <a:pt x="601" y="276"/>
                  </a:lnTo>
                  <a:lnTo>
                    <a:pt x="605" y="244"/>
                  </a:lnTo>
                  <a:lnTo>
                    <a:pt x="606" y="203"/>
                  </a:lnTo>
                  <a:lnTo>
                    <a:pt x="605" y="160"/>
                  </a:lnTo>
                  <a:lnTo>
                    <a:pt x="600" y="120"/>
                  </a:lnTo>
                  <a:lnTo>
                    <a:pt x="586" y="84"/>
                  </a:lnTo>
                  <a:lnTo>
                    <a:pt x="564" y="56"/>
                  </a:lnTo>
                  <a:lnTo>
                    <a:pt x="549" y="46"/>
                  </a:lnTo>
                  <a:lnTo>
                    <a:pt x="528" y="36"/>
                  </a:lnTo>
                  <a:lnTo>
                    <a:pt x="506" y="27"/>
                  </a:lnTo>
                  <a:lnTo>
                    <a:pt x="479" y="21"/>
                  </a:lnTo>
                  <a:lnTo>
                    <a:pt x="450" y="14"/>
                  </a:lnTo>
                  <a:lnTo>
                    <a:pt x="417" y="9"/>
                  </a:lnTo>
                  <a:lnTo>
                    <a:pt x="383" y="4"/>
                  </a:lnTo>
                  <a:lnTo>
                    <a:pt x="349" y="2"/>
                  </a:lnTo>
                  <a:lnTo>
                    <a:pt x="312" y="0"/>
                  </a:lnTo>
                  <a:lnTo>
                    <a:pt x="276" y="0"/>
                  </a:lnTo>
                  <a:lnTo>
                    <a:pt x="239" y="0"/>
                  </a:lnTo>
                  <a:lnTo>
                    <a:pt x="203" y="4"/>
                  </a:lnTo>
                  <a:lnTo>
                    <a:pt x="167" y="9"/>
                  </a:lnTo>
                  <a:lnTo>
                    <a:pt x="131" y="16"/>
                  </a:lnTo>
                  <a:lnTo>
                    <a:pt x="99" y="2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8" name="Freeform 65"/>
            <p:cNvSpPr>
              <a:spLocks/>
            </p:cNvSpPr>
            <p:nvPr/>
          </p:nvSpPr>
          <p:spPr bwMode="auto">
            <a:xfrm>
              <a:off x="4434" y="2716"/>
              <a:ext cx="19" cy="34"/>
            </a:xfrm>
            <a:custGeom>
              <a:avLst/>
              <a:gdLst>
                <a:gd name="T0" fmla="*/ 1 w 39"/>
                <a:gd name="T1" fmla="*/ 4 h 68"/>
                <a:gd name="T2" fmla="*/ 1 w 39"/>
                <a:gd name="T3" fmla="*/ 4 h 68"/>
                <a:gd name="T4" fmla="*/ 1 w 39"/>
                <a:gd name="T5" fmla="*/ 4 h 68"/>
                <a:gd name="T6" fmla="*/ 1 w 39"/>
                <a:gd name="T7" fmla="*/ 3 h 68"/>
                <a:gd name="T8" fmla="*/ 1 w 39"/>
                <a:gd name="T9" fmla="*/ 3 h 68"/>
                <a:gd name="T10" fmla="*/ 1 w 39"/>
                <a:gd name="T11" fmla="*/ 3 h 68"/>
                <a:gd name="T12" fmla="*/ 1 w 39"/>
                <a:gd name="T13" fmla="*/ 2 h 68"/>
                <a:gd name="T14" fmla="*/ 1 w 39"/>
                <a:gd name="T15" fmla="*/ 2 h 68"/>
                <a:gd name="T16" fmla="*/ 1 w 39"/>
                <a:gd name="T17" fmla="*/ 2 h 68"/>
                <a:gd name="T18" fmla="*/ 2 w 39"/>
                <a:gd name="T19" fmla="*/ 2 h 68"/>
                <a:gd name="T20" fmla="*/ 2 w 39"/>
                <a:gd name="T21" fmla="*/ 2 h 68"/>
                <a:gd name="T22" fmla="*/ 2 w 39"/>
                <a:gd name="T23" fmla="*/ 2 h 68"/>
                <a:gd name="T24" fmla="*/ 2 w 39"/>
                <a:gd name="T25" fmla="*/ 2 h 68"/>
                <a:gd name="T26" fmla="*/ 2 w 39"/>
                <a:gd name="T27" fmla="*/ 1 h 68"/>
                <a:gd name="T28" fmla="*/ 1 w 39"/>
                <a:gd name="T29" fmla="*/ 1 h 68"/>
                <a:gd name="T30" fmla="*/ 1 w 39"/>
                <a:gd name="T31" fmla="*/ 1 h 68"/>
                <a:gd name="T32" fmla="*/ 1 w 39"/>
                <a:gd name="T33" fmla="*/ 0 h 68"/>
                <a:gd name="T34" fmla="*/ 0 w 39"/>
                <a:gd name="T35" fmla="*/ 1 h 68"/>
                <a:gd name="T36" fmla="*/ 0 w 39"/>
                <a:gd name="T37" fmla="*/ 1 h 68"/>
                <a:gd name="T38" fmla="*/ 0 w 39"/>
                <a:gd name="T39" fmla="*/ 2 h 68"/>
                <a:gd name="T40" fmla="*/ 0 w 39"/>
                <a:gd name="T41" fmla="*/ 3 h 68"/>
                <a:gd name="T42" fmla="*/ 0 w 39"/>
                <a:gd name="T43" fmla="*/ 3 h 68"/>
                <a:gd name="T44" fmla="*/ 0 w 39"/>
                <a:gd name="T45" fmla="*/ 4 h 68"/>
                <a:gd name="T46" fmla="*/ 0 w 39"/>
                <a:gd name="T47" fmla="*/ 5 h 68"/>
                <a:gd name="T48" fmla="*/ 1 w 39"/>
                <a:gd name="T49" fmla="*/ 5 h 68"/>
                <a:gd name="T50" fmla="*/ 1 w 39"/>
                <a:gd name="T51" fmla="*/ 5 h 68"/>
                <a:gd name="T52" fmla="*/ 1 w 39"/>
                <a:gd name="T53" fmla="*/ 5 h 68"/>
                <a:gd name="T54" fmla="*/ 1 w 39"/>
                <a:gd name="T55" fmla="*/ 4 h 68"/>
                <a:gd name="T56" fmla="*/ 2 w 39"/>
                <a:gd name="T57" fmla="*/ 4 h 68"/>
                <a:gd name="T58" fmla="*/ 2 w 39"/>
                <a:gd name="T59" fmla="*/ 4 h 68"/>
                <a:gd name="T60" fmla="*/ 2 w 39"/>
                <a:gd name="T61" fmla="*/ 4 h 68"/>
                <a:gd name="T62" fmla="*/ 2 w 39"/>
                <a:gd name="T63" fmla="*/ 4 h 68"/>
                <a:gd name="T64" fmla="*/ 1 w 39"/>
                <a:gd name="T65" fmla="*/ 4 h 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9"/>
                <a:gd name="T100" fmla="*/ 0 h 68"/>
                <a:gd name="T101" fmla="*/ 39 w 39"/>
                <a:gd name="T102" fmla="*/ 68 h 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9" h="68">
                  <a:moveTo>
                    <a:pt x="30" y="59"/>
                  </a:moveTo>
                  <a:lnTo>
                    <a:pt x="27" y="59"/>
                  </a:lnTo>
                  <a:lnTo>
                    <a:pt x="22" y="54"/>
                  </a:lnTo>
                  <a:lnTo>
                    <a:pt x="20" y="49"/>
                  </a:lnTo>
                  <a:lnTo>
                    <a:pt x="18" y="41"/>
                  </a:lnTo>
                  <a:lnTo>
                    <a:pt x="18" y="34"/>
                  </a:lnTo>
                  <a:lnTo>
                    <a:pt x="20" y="27"/>
                  </a:lnTo>
                  <a:lnTo>
                    <a:pt x="23" y="22"/>
                  </a:lnTo>
                  <a:lnTo>
                    <a:pt x="29" y="20"/>
                  </a:lnTo>
                  <a:lnTo>
                    <a:pt x="32" y="22"/>
                  </a:lnTo>
                  <a:lnTo>
                    <a:pt x="34" y="24"/>
                  </a:lnTo>
                  <a:lnTo>
                    <a:pt x="37" y="27"/>
                  </a:lnTo>
                  <a:lnTo>
                    <a:pt x="39" y="31"/>
                  </a:lnTo>
                  <a:lnTo>
                    <a:pt x="35" y="17"/>
                  </a:lnTo>
                  <a:lnTo>
                    <a:pt x="30" y="7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0" y="3"/>
                  </a:lnTo>
                  <a:lnTo>
                    <a:pt x="5" y="10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3" y="48"/>
                  </a:lnTo>
                  <a:lnTo>
                    <a:pt x="8" y="58"/>
                  </a:lnTo>
                  <a:lnTo>
                    <a:pt x="15" y="65"/>
                  </a:lnTo>
                  <a:lnTo>
                    <a:pt x="22" y="68"/>
                  </a:lnTo>
                  <a:lnTo>
                    <a:pt x="25" y="68"/>
                  </a:lnTo>
                  <a:lnTo>
                    <a:pt x="29" y="66"/>
                  </a:lnTo>
                  <a:lnTo>
                    <a:pt x="30" y="63"/>
                  </a:lnTo>
                  <a:lnTo>
                    <a:pt x="32" y="59"/>
                  </a:lnTo>
                  <a:lnTo>
                    <a:pt x="30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9" name="Freeform 66"/>
            <p:cNvSpPr>
              <a:spLocks/>
            </p:cNvSpPr>
            <p:nvPr/>
          </p:nvSpPr>
          <p:spPr bwMode="auto">
            <a:xfrm>
              <a:off x="4345" y="2713"/>
              <a:ext cx="18" cy="32"/>
            </a:xfrm>
            <a:custGeom>
              <a:avLst/>
              <a:gdLst>
                <a:gd name="T0" fmla="*/ 2 w 36"/>
                <a:gd name="T1" fmla="*/ 4 h 63"/>
                <a:gd name="T2" fmla="*/ 2 w 36"/>
                <a:gd name="T3" fmla="*/ 4 h 63"/>
                <a:gd name="T4" fmla="*/ 2 w 36"/>
                <a:gd name="T5" fmla="*/ 4 h 63"/>
                <a:gd name="T6" fmla="*/ 1 w 36"/>
                <a:gd name="T7" fmla="*/ 3 h 63"/>
                <a:gd name="T8" fmla="*/ 1 w 36"/>
                <a:gd name="T9" fmla="*/ 3 h 63"/>
                <a:gd name="T10" fmla="*/ 2 w 36"/>
                <a:gd name="T11" fmla="*/ 2 h 63"/>
                <a:gd name="T12" fmla="*/ 2 w 36"/>
                <a:gd name="T13" fmla="*/ 2 h 63"/>
                <a:gd name="T14" fmla="*/ 2 w 36"/>
                <a:gd name="T15" fmla="*/ 2 h 63"/>
                <a:gd name="T16" fmla="*/ 2 w 36"/>
                <a:gd name="T17" fmla="*/ 2 h 63"/>
                <a:gd name="T18" fmla="*/ 2 w 36"/>
                <a:gd name="T19" fmla="*/ 2 h 63"/>
                <a:gd name="T20" fmla="*/ 3 w 36"/>
                <a:gd name="T21" fmla="*/ 2 h 63"/>
                <a:gd name="T22" fmla="*/ 3 w 36"/>
                <a:gd name="T23" fmla="*/ 2 h 63"/>
                <a:gd name="T24" fmla="*/ 3 w 36"/>
                <a:gd name="T25" fmla="*/ 2 h 63"/>
                <a:gd name="T26" fmla="*/ 3 w 36"/>
                <a:gd name="T27" fmla="*/ 2 h 63"/>
                <a:gd name="T28" fmla="*/ 3 w 36"/>
                <a:gd name="T29" fmla="*/ 1 h 63"/>
                <a:gd name="T30" fmla="*/ 2 w 36"/>
                <a:gd name="T31" fmla="*/ 1 h 63"/>
                <a:gd name="T32" fmla="*/ 2 w 36"/>
                <a:gd name="T33" fmla="*/ 0 h 63"/>
                <a:gd name="T34" fmla="*/ 1 w 36"/>
                <a:gd name="T35" fmla="*/ 1 h 63"/>
                <a:gd name="T36" fmla="*/ 1 w 36"/>
                <a:gd name="T37" fmla="*/ 1 h 63"/>
                <a:gd name="T38" fmla="*/ 1 w 36"/>
                <a:gd name="T39" fmla="*/ 2 h 63"/>
                <a:gd name="T40" fmla="*/ 0 w 36"/>
                <a:gd name="T41" fmla="*/ 2 h 63"/>
                <a:gd name="T42" fmla="*/ 0 w 36"/>
                <a:gd name="T43" fmla="*/ 3 h 63"/>
                <a:gd name="T44" fmla="*/ 1 w 36"/>
                <a:gd name="T45" fmla="*/ 4 h 63"/>
                <a:gd name="T46" fmla="*/ 1 w 36"/>
                <a:gd name="T47" fmla="*/ 4 h 63"/>
                <a:gd name="T48" fmla="*/ 1 w 36"/>
                <a:gd name="T49" fmla="*/ 4 h 63"/>
                <a:gd name="T50" fmla="*/ 2 w 36"/>
                <a:gd name="T51" fmla="*/ 4 h 63"/>
                <a:gd name="T52" fmla="*/ 2 w 36"/>
                <a:gd name="T53" fmla="*/ 4 h 63"/>
                <a:gd name="T54" fmla="*/ 2 w 36"/>
                <a:gd name="T55" fmla="*/ 4 h 63"/>
                <a:gd name="T56" fmla="*/ 2 w 36"/>
                <a:gd name="T57" fmla="*/ 4 h 63"/>
                <a:gd name="T58" fmla="*/ 2 w 36"/>
                <a:gd name="T59" fmla="*/ 4 h 63"/>
                <a:gd name="T60" fmla="*/ 2 w 36"/>
                <a:gd name="T61" fmla="*/ 4 h 63"/>
                <a:gd name="T62" fmla="*/ 2 w 36"/>
                <a:gd name="T63" fmla="*/ 4 h 63"/>
                <a:gd name="T64" fmla="*/ 2 w 36"/>
                <a:gd name="T65" fmla="*/ 4 h 6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"/>
                <a:gd name="T100" fmla="*/ 0 h 63"/>
                <a:gd name="T101" fmla="*/ 36 w 36"/>
                <a:gd name="T102" fmla="*/ 63 h 6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" h="63">
                  <a:moveTo>
                    <a:pt x="24" y="58"/>
                  </a:moveTo>
                  <a:lnTo>
                    <a:pt x="19" y="56"/>
                  </a:lnTo>
                  <a:lnTo>
                    <a:pt x="17" y="53"/>
                  </a:lnTo>
                  <a:lnTo>
                    <a:pt x="16" y="46"/>
                  </a:lnTo>
                  <a:lnTo>
                    <a:pt x="16" y="39"/>
                  </a:lnTo>
                  <a:lnTo>
                    <a:pt x="17" y="32"/>
                  </a:lnTo>
                  <a:lnTo>
                    <a:pt x="21" y="26"/>
                  </a:lnTo>
                  <a:lnTo>
                    <a:pt x="24" y="22"/>
                  </a:lnTo>
                  <a:lnTo>
                    <a:pt x="29" y="22"/>
                  </a:lnTo>
                  <a:lnTo>
                    <a:pt x="31" y="24"/>
                  </a:lnTo>
                  <a:lnTo>
                    <a:pt x="34" y="26"/>
                  </a:lnTo>
                  <a:lnTo>
                    <a:pt x="36" y="29"/>
                  </a:lnTo>
                  <a:lnTo>
                    <a:pt x="36" y="32"/>
                  </a:lnTo>
                  <a:lnTo>
                    <a:pt x="36" y="20"/>
                  </a:lnTo>
                  <a:lnTo>
                    <a:pt x="34" y="10"/>
                  </a:lnTo>
                  <a:lnTo>
                    <a:pt x="29" y="3"/>
                  </a:lnTo>
                  <a:lnTo>
                    <a:pt x="23" y="0"/>
                  </a:lnTo>
                  <a:lnTo>
                    <a:pt x="16" y="2"/>
                  </a:lnTo>
                  <a:lnTo>
                    <a:pt x="9" y="7"/>
                  </a:lnTo>
                  <a:lnTo>
                    <a:pt x="4" y="17"/>
                  </a:lnTo>
                  <a:lnTo>
                    <a:pt x="0" y="29"/>
                  </a:lnTo>
                  <a:lnTo>
                    <a:pt x="0" y="41"/>
                  </a:lnTo>
                  <a:lnTo>
                    <a:pt x="2" y="51"/>
                  </a:lnTo>
                  <a:lnTo>
                    <a:pt x="7" y="60"/>
                  </a:lnTo>
                  <a:lnTo>
                    <a:pt x="14" y="63"/>
                  </a:lnTo>
                  <a:lnTo>
                    <a:pt x="17" y="63"/>
                  </a:lnTo>
                  <a:lnTo>
                    <a:pt x="21" y="61"/>
                  </a:lnTo>
                  <a:lnTo>
                    <a:pt x="23" y="60"/>
                  </a:lnTo>
                  <a:lnTo>
                    <a:pt x="26" y="58"/>
                  </a:lnTo>
                  <a:lnTo>
                    <a:pt x="24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0" name="Freeform 67"/>
            <p:cNvSpPr>
              <a:spLocks/>
            </p:cNvSpPr>
            <p:nvPr/>
          </p:nvSpPr>
          <p:spPr bwMode="auto">
            <a:xfrm>
              <a:off x="4354" y="2745"/>
              <a:ext cx="25" cy="38"/>
            </a:xfrm>
            <a:custGeom>
              <a:avLst/>
              <a:gdLst>
                <a:gd name="T0" fmla="*/ 2 w 52"/>
                <a:gd name="T1" fmla="*/ 0 h 77"/>
                <a:gd name="T2" fmla="*/ 2 w 52"/>
                <a:gd name="T3" fmla="*/ 0 h 77"/>
                <a:gd name="T4" fmla="*/ 2 w 52"/>
                <a:gd name="T5" fmla="*/ 0 h 77"/>
                <a:gd name="T6" fmla="*/ 1 w 52"/>
                <a:gd name="T7" fmla="*/ 1 h 77"/>
                <a:gd name="T8" fmla="*/ 0 w 52"/>
                <a:gd name="T9" fmla="*/ 2 h 77"/>
                <a:gd name="T10" fmla="*/ 0 w 52"/>
                <a:gd name="T11" fmla="*/ 2 h 77"/>
                <a:gd name="T12" fmla="*/ 0 w 52"/>
                <a:gd name="T13" fmla="*/ 3 h 77"/>
                <a:gd name="T14" fmla="*/ 1 w 52"/>
                <a:gd name="T15" fmla="*/ 3 h 77"/>
                <a:gd name="T16" fmla="*/ 2 w 52"/>
                <a:gd name="T17" fmla="*/ 4 h 77"/>
                <a:gd name="T18" fmla="*/ 3 w 52"/>
                <a:gd name="T19" fmla="*/ 4 h 77"/>
                <a:gd name="T20" fmla="*/ 2 w 52"/>
                <a:gd name="T21" fmla="*/ 4 h 77"/>
                <a:gd name="T22" fmla="*/ 2 w 52"/>
                <a:gd name="T23" fmla="*/ 4 h 77"/>
                <a:gd name="T24" fmla="*/ 1 w 52"/>
                <a:gd name="T25" fmla="*/ 3 h 77"/>
                <a:gd name="T26" fmla="*/ 1 w 52"/>
                <a:gd name="T27" fmla="*/ 2 h 77"/>
                <a:gd name="T28" fmla="*/ 1 w 52"/>
                <a:gd name="T29" fmla="*/ 2 h 77"/>
                <a:gd name="T30" fmla="*/ 2 w 52"/>
                <a:gd name="T31" fmla="*/ 1 h 77"/>
                <a:gd name="T32" fmla="*/ 2 w 52"/>
                <a:gd name="T33" fmla="*/ 0 h 77"/>
                <a:gd name="T34" fmla="*/ 2 w 52"/>
                <a:gd name="T35" fmla="*/ 0 h 7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7"/>
                <a:gd name="T56" fmla="*/ 52 w 52"/>
                <a:gd name="T57" fmla="*/ 77 h 7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7">
                  <a:moveTo>
                    <a:pt x="48" y="0"/>
                  </a:moveTo>
                  <a:lnTo>
                    <a:pt x="45" y="5"/>
                  </a:lnTo>
                  <a:lnTo>
                    <a:pt x="34" y="15"/>
                  </a:lnTo>
                  <a:lnTo>
                    <a:pt x="21" y="27"/>
                  </a:lnTo>
                  <a:lnTo>
                    <a:pt x="0" y="36"/>
                  </a:lnTo>
                  <a:lnTo>
                    <a:pt x="2" y="39"/>
                  </a:lnTo>
                  <a:lnTo>
                    <a:pt x="7" y="51"/>
                  </a:lnTo>
                  <a:lnTo>
                    <a:pt x="17" y="63"/>
                  </a:lnTo>
                  <a:lnTo>
                    <a:pt x="36" y="77"/>
                  </a:lnTo>
                  <a:lnTo>
                    <a:pt x="52" y="77"/>
                  </a:lnTo>
                  <a:lnTo>
                    <a:pt x="48" y="73"/>
                  </a:lnTo>
                  <a:lnTo>
                    <a:pt x="40" y="67"/>
                  </a:lnTo>
                  <a:lnTo>
                    <a:pt x="29" y="56"/>
                  </a:lnTo>
                  <a:lnTo>
                    <a:pt x="19" y="44"/>
                  </a:lnTo>
                  <a:lnTo>
                    <a:pt x="23" y="41"/>
                  </a:lnTo>
                  <a:lnTo>
                    <a:pt x="33" y="29"/>
                  </a:lnTo>
                  <a:lnTo>
                    <a:pt x="43" y="15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1" name="Freeform 68"/>
            <p:cNvSpPr>
              <a:spLocks/>
            </p:cNvSpPr>
            <p:nvPr/>
          </p:nvSpPr>
          <p:spPr bwMode="auto">
            <a:xfrm>
              <a:off x="4441" y="2703"/>
              <a:ext cx="31" cy="27"/>
            </a:xfrm>
            <a:custGeom>
              <a:avLst/>
              <a:gdLst>
                <a:gd name="T0" fmla="*/ 0 w 61"/>
                <a:gd name="T1" fmla="*/ 2 h 54"/>
                <a:gd name="T2" fmla="*/ 1 w 61"/>
                <a:gd name="T3" fmla="*/ 2 h 54"/>
                <a:gd name="T4" fmla="*/ 1 w 61"/>
                <a:gd name="T5" fmla="*/ 2 h 54"/>
                <a:gd name="T6" fmla="*/ 2 w 61"/>
                <a:gd name="T7" fmla="*/ 1 h 54"/>
                <a:gd name="T8" fmla="*/ 2 w 61"/>
                <a:gd name="T9" fmla="*/ 0 h 54"/>
                <a:gd name="T10" fmla="*/ 2 w 61"/>
                <a:gd name="T11" fmla="*/ 1 h 54"/>
                <a:gd name="T12" fmla="*/ 2 w 61"/>
                <a:gd name="T13" fmla="*/ 1 h 54"/>
                <a:gd name="T14" fmla="*/ 2 w 61"/>
                <a:gd name="T15" fmla="*/ 1 h 54"/>
                <a:gd name="T16" fmla="*/ 2 w 61"/>
                <a:gd name="T17" fmla="*/ 2 h 54"/>
                <a:gd name="T18" fmla="*/ 2 w 61"/>
                <a:gd name="T19" fmla="*/ 2 h 54"/>
                <a:gd name="T20" fmla="*/ 2 w 61"/>
                <a:gd name="T21" fmla="*/ 2 h 54"/>
                <a:gd name="T22" fmla="*/ 3 w 61"/>
                <a:gd name="T23" fmla="*/ 2 h 54"/>
                <a:gd name="T24" fmla="*/ 3 w 61"/>
                <a:gd name="T25" fmla="*/ 1 h 54"/>
                <a:gd name="T26" fmla="*/ 3 w 61"/>
                <a:gd name="T27" fmla="*/ 1 h 54"/>
                <a:gd name="T28" fmla="*/ 3 w 61"/>
                <a:gd name="T29" fmla="*/ 2 h 54"/>
                <a:gd name="T30" fmla="*/ 3 w 61"/>
                <a:gd name="T31" fmla="*/ 2 h 54"/>
                <a:gd name="T32" fmla="*/ 2 w 61"/>
                <a:gd name="T33" fmla="*/ 3 h 54"/>
                <a:gd name="T34" fmla="*/ 2 w 61"/>
                <a:gd name="T35" fmla="*/ 3 h 54"/>
                <a:gd name="T36" fmla="*/ 3 w 61"/>
                <a:gd name="T37" fmla="*/ 3 h 54"/>
                <a:gd name="T38" fmla="*/ 4 w 61"/>
                <a:gd name="T39" fmla="*/ 3 h 54"/>
                <a:gd name="T40" fmla="*/ 4 w 61"/>
                <a:gd name="T41" fmla="*/ 2 h 54"/>
                <a:gd name="T42" fmla="*/ 4 w 61"/>
                <a:gd name="T43" fmla="*/ 2 h 54"/>
                <a:gd name="T44" fmla="*/ 4 w 61"/>
                <a:gd name="T45" fmla="*/ 3 h 54"/>
                <a:gd name="T46" fmla="*/ 3 w 61"/>
                <a:gd name="T47" fmla="*/ 4 h 54"/>
                <a:gd name="T48" fmla="*/ 2 w 61"/>
                <a:gd name="T49" fmla="*/ 4 h 54"/>
                <a:gd name="T50" fmla="*/ 2 w 61"/>
                <a:gd name="T51" fmla="*/ 4 h 54"/>
                <a:gd name="T52" fmla="*/ 2 w 61"/>
                <a:gd name="T53" fmla="*/ 3 h 54"/>
                <a:gd name="T54" fmla="*/ 1 w 61"/>
                <a:gd name="T55" fmla="*/ 2 h 54"/>
                <a:gd name="T56" fmla="*/ 0 w 61"/>
                <a:gd name="T57" fmla="*/ 2 h 5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1"/>
                <a:gd name="T88" fmla="*/ 0 h 54"/>
                <a:gd name="T89" fmla="*/ 61 w 61"/>
                <a:gd name="T90" fmla="*/ 54 h 5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1" h="54">
                  <a:moveTo>
                    <a:pt x="0" y="27"/>
                  </a:moveTo>
                  <a:lnTo>
                    <a:pt x="2" y="25"/>
                  </a:lnTo>
                  <a:lnTo>
                    <a:pt x="8" y="22"/>
                  </a:lnTo>
                  <a:lnTo>
                    <a:pt x="17" y="13"/>
                  </a:lnTo>
                  <a:lnTo>
                    <a:pt x="24" y="0"/>
                  </a:lnTo>
                  <a:lnTo>
                    <a:pt x="24" y="1"/>
                  </a:lnTo>
                  <a:lnTo>
                    <a:pt x="25" y="6"/>
                  </a:lnTo>
                  <a:lnTo>
                    <a:pt x="24" y="15"/>
                  </a:lnTo>
                  <a:lnTo>
                    <a:pt x="17" y="30"/>
                  </a:lnTo>
                  <a:lnTo>
                    <a:pt x="20" y="29"/>
                  </a:lnTo>
                  <a:lnTo>
                    <a:pt x="29" y="25"/>
                  </a:lnTo>
                  <a:lnTo>
                    <a:pt x="37" y="18"/>
                  </a:lnTo>
                  <a:lnTo>
                    <a:pt x="44" y="8"/>
                  </a:lnTo>
                  <a:lnTo>
                    <a:pt x="44" y="11"/>
                  </a:lnTo>
                  <a:lnTo>
                    <a:pt x="42" y="20"/>
                  </a:lnTo>
                  <a:lnTo>
                    <a:pt x="37" y="32"/>
                  </a:lnTo>
                  <a:lnTo>
                    <a:pt x="25" y="42"/>
                  </a:lnTo>
                  <a:lnTo>
                    <a:pt x="29" y="42"/>
                  </a:lnTo>
                  <a:lnTo>
                    <a:pt x="39" y="39"/>
                  </a:lnTo>
                  <a:lnTo>
                    <a:pt x="51" y="34"/>
                  </a:lnTo>
                  <a:lnTo>
                    <a:pt x="61" y="25"/>
                  </a:lnTo>
                  <a:lnTo>
                    <a:pt x="60" y="30"/>
                  </a:lnTo>
                  <a:lnTo>
                    <a:pt x="53" y="39"/>
                  </a:lnTo>
                  <a:lnTo>
                    <a:pt x="41" y="49"/>
                  </a:lnTo>
                  <a:lnTo>
                    <a:pt x="22" y="54"/>
                  </a:lnTo>
                  <a:lnTo>
                    <a:pt x="22" y="49"/>
                  </a:lnTo>
                  <a:lnTo>
                    <a:pt x="19" y="40"/>
                  </a:lnTo>
                  <a:lnTo>
                    <a:pt x="12" y="3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2" name="Freeform 69"/>
            <p:cNvSpPr>
              <a:spLocks/>
            </p:cNvSpPr>
            <p:nvPr/>
          </p:nvSpPr>
          <p:spPr bwMode="auto">
            <a:xfrm>
              <a:off x="4328" y="2707"/>
              <a:ext cx="27" cy="26"/>
            </a:xfrm>
            <a:custGeom>
              <a:avLst/>
              <a:gdLst>
                <a:gd name="T0" fmla="*/ 4 w 53"/>
                <a:gd name="T1" fmla="*/ 1 h 53"/>
                <a:gd name="T2" fmla="*/ 4 w 53"/>
                <a:gd name="T3" fmla="*/ 1 h 53"/>
                <a:gd name="T4" fmla="*/ 3 w 53"/>
                <a:gd name="T5" fmla="*/ 1 h 53"/>
                <a:gd name="T6" fmla="*/ 3 w 53"/>
                <a:gd name="T7" fmla="*/ 0 h 53"/>
                <a:gd name="T8" fmla="*/ 2 w 53"/>
                <a:gd name="T9" fmla="*/ 0 h 53"/>
                <a:gd name="T10" fmla="*/ 2 w 53"/>
                <a:gd name="T11" fmla="*/ 0 h 53"/>
                <a:gd name="T12" fmla="*/ 2 w 53"/>
                <a:gd name="T13" fmla="*/ 0 h 53"/>
                <a:gd name="T14" fmla="*/ 2 w 53"/>
                <a:gd name="T15" fmla="*/ 0 h 53"/>
                <a:gd name="T16" fmla="*/ 3 w 53"/>
                <a:gd name="T17" fmla="*/ 1 h 53"/>
                <a:gd name="T18" fmla="*/ 3 w 53"/>
                <a:gd name="T19" fmla="*/ 1 h 53"/>
                <a:gd name="T20" fmla="*/ 2 w 53"/>
                <a:gd name="T21" fmla="*/ 1 h 53"/>
                <a:gd name="T22" fmla="*/ 2 w 53"/>
                <a:gd name="T23" fmla="*/ 1 h 53"/>
                <a:gd name="T24" fmla="*/ 1 w 53"/>
                <a:gd name="T25" fmla="*/ 0 h 53"/>
                <a:gd name="T26" fmla="*/ 1 w 53"/>
                <a:gd name="T27" fmla="*/ 0 h 53"/>
                <a:gd name="T28" fmla="*/ 1 w 53"/>
                <a:gd name="T29" fmla="*/ 1 h 53"/>
                <a:gd name="T30" fmla="*/ 2 w 53"/>
                <a:gd name="T31" fmla="*/ 2 h 53"/>
                <a:gd name="T32" fmla="*/ 3 w 53"/>
                <a:gd name="T33" fmla="*/ 2 h 53"/>
                <a:gd name="T34" fmla="*/ 2 w 53"/>
                <a:gd name="T35" fmla="*/ 2 h 53"/>
                <a:gd name="T36" fmla="*/ 2 w 53"/>
                <a:gd name="T37" fmla="*/ 2 h 53"/>
                <a:gd name="T38" fmla="*/ 1 w 53"/>
                <a:gd name="T39" fmla="*/ 2 h 53"/>
                <a:gd name="T40" fmla="*/ 0 w 53"/>
                <a:gd name="T41" fmla="*/ 2 h 53"/>
                <a:gd name="T42" fmla="*/ 1 w 53"/>
                <a:gd name="T43" fmla="*/ 2 h 53"/>
                <a:gd name="T44" fmla="*/ 1 w 53"/>
                <a:gd name="T45" fmla="*/ 2 h 53"/>
                <a:gd name="T46" fmla="*/ 2 w 53"/>
                <a:gd name="T47" fmla="*/ 3 h 53"/>
                <a:gd name="T48" fmla="*/ 3 w 53"/>
                <a:gd name="T49" fmla="*/ 3 h 53"/>
                <a:gd name="T50" fmla="*/ 3 w 53"/>
                <a:gd name="T51" fmla="*/ 3 h 53"/>
                <a:gd name="T52" fmla="*/ 3 w 53"/>
                <a:gd name="T53" fmla="*/ 2 h 53"/>
                <a:gd name="T54" fmla="*/ 3 w 53"/>
                <a:gd name="T55" fmla="*/ 1 h 53"/>
                <a:gd name="T56" fmla="*/ 4 w 53"/>
                <a:gd name="T57" fmla="*/ 1 h 5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3"/>
                <a:gd name="T88" fmla="*/ 0 h 53"/>
                <a:gd name="T89" fmla="*/ 53 w 53"/>
                <a:gd name="T90" fmla="*/ 53 h 5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3" h="53">
                  <a:moveTo>
                    <a:pt x="53" y="21"/>
                  </a:moveTo>
                  <a:lnTo>
                    <a:pt x="50" y="21"/>
                  </a:lnTo>
                  <a:lnTo>
                    <a:pt x="45" y="17"/>
                  </a:lnTo>
                  <a:lnTo>
                    <a:pt x="34" y="12"/>
                  </a:lnTo>
                  <a:lnTo>
                    <a:pt x="26" y="0"/>
                  </a:lnTo>
                  <a:lnTo>
                    <a:pt x="26" y="2"/>
                  </a:lnTo>
                  <a:lnTo>
                    <a:pt x="26" y="5"/>
                  </a:lnTo>
                  <a:lnTo>
                    <a:pt x="31" y="14"/>
                  </a:lnTo>
                  <a:lnTo>
                    <a:pt x="40" y="27"/>
                  </a:lnTo>
                  <a:lnTo>
                    <a:pt x="36" y="27"/>
                  </a:lnTo>
                  <a:lnTo>
                    <a:pt x="28" y="24"/>
                  </a:lnTo>
                  <a:lnTo>
                    <a:pt x="19" y="21"/>
                  </a:lnTo>
                  <a:lnTo>
                    <a:pt x="11" y="12"/>
                  </a:lnTo>
                  <a:lnTo>
                    <a:pt x="12" y="15"/>
                  </a:lnTo>
                  <a:lnTo>
                    <a:pt x="16" y="24"/>
                  </a:lnTo>
                  <a:lnTo>
                    <a:pt x="22" y="34"/>
                  </a:lnTo>
                  <a:lnTo>
                    <a:pt x="34" y="43"/>
                  </a:lnTo>
                  <a:lnTo>
                    <a:pt x="31" y="43"/>
                  </a:lnTo>
                  <a:lnTo>
                    <a:pt x="22" y="43"/>
                  </a:lnTo>
                  <a:lnTo>
                    <a:pt x="11" y="39"/>
                  </a:lnTo>
                  <a:lnTo>
                    <a:pt x="0" y="32"/>
                  </a:lnTo>
                  <a:lnTo>
                    <a:pt x="4" y="36"/>
                  </a:lnTo>
                  <a:lnTo>
                    <a:pt x="11" y="44"/>
                  </a:lnTo>
                  <a:lnTo>
                    <a:pt x="24" y="51"/>
                  </a:lnTo>
                  <a:lnTo>
                    <a:pt x="41" y="53"/>
                  </a:lnTo>
                  <a:lnTo>
                    <a:pt x="41" y="48"/>
                  </a:lnTo>
                  <a:lnTo>
                    <a:pt x="40" y="38"/>
                  </a:lnTo>
                  <a:lnTo>
                    <a:pt x="43" y="27"/>
                  </a:lnTo>
                  <a:lnTo>
                    <a:pt x="5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3" name="Freeform 70"/>
            <p:cNvSpPr>
              <a:spLocks/>
            </p:cNvSpPr>
            <p:nvPr/>
          </p:nvSpPr>
          <p:spPr bwMode="auto">
            <a:xfrm>
              <a:off x="4543" y="2716"/>
              <a:ext cx="46" cy="60"/>
            </a:xfrm>
            <a:custGeom>
              <a:avLst/>
              <a:gdLst>
                <a:gd name="T0" fmla="*/ 0 w 92"/>
                <a:gd name="T1" fmla="*/ 2 h 119"/>
                <a:gd name="T2" fmla="*/ 1 w 92"/>
                <a:gd name="T3" fmla="*/ 2 h 119"/>
                <a:gd name="T4" fmla="*/ 1 w 92"/>
                <a:gd name="T5" fmla="*/ 2 h 119"/>
                <a:gd name="T6" fmla="*/ 1 w 92"/>
                <a:gd name="T7" fmla="*/ 2 h 119"/>
                <a:gd name="T8" fmla="*/ 2 w 92"/>
                <a:gd name="T9" fmla="*/ 1 h 119"/>
                <a:gd name="T10" fmla="*/ 2 w 92"/>
                <a:gd name="T11" fmla="*/ 1 h 119"/>
                <a:gd name="T12" fmla="*/ 3 w 92"/>
                <a:gd name="T13" fmla="*/ 1 h 119"/>
                <a:gd name="T14" fmla="*/ 4 w 92"/>
                <a:gd name="T15" fmla="*/ 0 h 119"/>
                <a:gd name="T16" fmla="*/ 4 w 92"/>
                <a:gd name="T17" fmla="*/ 1 h 119"/>
                <a:gd name="T18" fmla="*/ 5 w 92"/>
                <a:gd name="T19" fmla="*/ 1 h 119"/>
                <a:gd name="T20" fmla="*/ 6 w 92"/>
                <a:gd name="T21" fmla="*/ 2 h 119"/>
                <a:gd name="T22" fmla="*/ 6 w 92"/>
                <a:gd name="T23" fmla="*/ 3 h 119"/>
                <a:gd name="T24" fmla="*/ 6 w 92"/>
                <a:gd name="T25" fmla="*/ 6 h 119"/>
                <a:gd name="T26" fmla="*/ 5 w 92"/>
                <a:gd name="T27" fmla="*/ 6 h 119"/>
                <a:gd name="T28" fmla="*/ 5 w 92"/>
                <a:gd name="T29" fmla="*/ 6 h 119"/>
                <a:gd name="T30" fmla="*/ 5 w 92"/>
                <a:gd name="T31" fmla="*/ 6 h 119"/>
                <a:gd name="T32" fmla="*/ 5 w 92"/>
                <a:gd name="T33" fmla="*/ 7 h 119"/>
                <a:gd name="T34" fmla="*/ 4 w 92"/>
                <a:gd name="T35" fmla="*/ 7 h 119"/>
                <a:gd name="T36" fmla="*/ 3 w 92"/>
                <a:gd name="T37" fmla="*/ 8 h 119"/>
                <a:gd name="T38" fmla="*/ 3 w 92"/>
                <a:gd name="T39" fmla="*/ 8 h 119"/>
                <a:gd name="T40" fmla="*/ 2 w 92"/>
                <a:gd name="T41" fmla="*/ 8 h 119"/>
                <a:gd name="T42" fmla="*/ 2 w 92"/>
                <a:gd name="T43" fmla="*/ 8 h 119"/>
                <a:gd name="T44" fmla="*/ 2 w 92"/>
                <a:gd name="T45" fmla="*/ 7 h 119"/>
                <a:gd name="T46" fmla="*/ 3 w 92"/>
                <a:gd name="T47" fmla="*/ 7 h 119"/>
                <a:gd name="T48" fmla="*/ 3 w 92"/>
                <a:gd name="T49" fmla="*/ 6 h 119"/>
                <a:gd name="T50" fmla="*/ 4 w 92"/>
                <a:gd name="T51" fmla="*/ 5 h 119"/>
                <a:gd name="T52" fmla="*/ 4 w 92"/>
                <a:gd name="T53" fmla="*/ 4 h 119"/>
                <a:gd name="T54" fmla="*/ 4 w 92"/>
                <a:gd name="T55" fmla="*/ 3 h 119"/>
                <a:gd name="T56" fmla="*/ 3 w 92"/>
                <a:gd name="T57" fmla="*/ 2 h 119"/>
                <a:gd name="T58" fmla="*/ 3 w 92"/>
                <a:gd name="T59" fmla="*/ 2 h 119"/>
                <a:gd name="T60" fmla="*/ 2 w 92"/>
                <a:gd name="T61" fmla="*/ 2 h 119"/>
                <a:gd name="T62" fmla="*/ 2 w 92"/>
                <a:gd name="T63" fmla="*/ 2 h 119"/>
                <a:gd name="T64" fmla="*/ 0 w 92"/>
                <a:gd name="T65" fmla="*/ 2 h 1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"/>
                <a:gd name="T100" fmla="*/ 0 h 119"/>
                <a:gd name="T101" fmla="*/ 92 w 92"/>
                <a:gd name="T102" fmla="*/ 119 h 1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" h="119">
                  <a:moveTo>
                    <a:pt x="0" y="29"/>
                  </a:moveTo>
                  <a:lnTo>
                    <a:pt x="1" y="27"/>
                  </a:lnTo>
                  <a:lnTo>
                    <a:pt x="5" y="24"/>
                  </a:lnTo>
                  <a:lnTo>
                    <a:pt x="12" y="17"/>
                  </a:lnTo>
                  <a:lnTo>
                    <a:pt x="20" y="10"/>
                  </a:lnTo>
                  <a:lnTo>
                    <a:pt x="30" y="5"/>
                  </a:lnTo>
                  <a:lnTo>
                    <a:pt x="41" y="2"/>
                  </a:lnTo>
                  <a:lnTo>
                    <a:pt x="52" y="0"/>
                  </a:lnTo>
                  <a:lnTo>
                    <a:pt x="64" y="3"/>
                  </a:lnTo>
                  <a:lnTo>
                    <a:pt x="71" y="8"/>
                  </a:lnTo>
                  <a:lnTo>
                    <a:pt x="85" y="24"/>
                  </a:lnTo>
                  <a:lnTo>
                    <a:pt x="92" y="48"/>
                  </a:lnTo>
                  <a:lnTo>
                    <a:pt x="81" y="82"/>
                  </a:lnTo>
                  <a:lnTo>
                    <a:pt x="80" y="83"/>
                  </a:lnTo>
                  <a:lnTo>
                    <a:pt x="78" y="88"/>
                  </a:lnTo>
                  <a:lnTo>
                    <a:pt x="73" y="95"/>
                  </a:lnTo>
                  <a:lnTo>
                    <a:pt x="66" y="102"/>
                  </a:lnTo>
                  <a:lnTo>
                    <a:pt x="58" y="109"/>
                  </a:lnTo>
                  <a:lnTo>
                    <a:pt x="47" y="116"/>
                  </a:lnTo>
                  <a:lnTo>
                    <a:pt x="35" y="119"/>
                  </a:lnTo>
                  <a:lnTo>
                    <a:pt x="22" y="119"/>
                  </a:lnTo>
                  <a:lnTo>
                    <a:pt x="23" y="117"/>
                  </a:lnTo>
                  <a:lnTo>
                    <a:pt x="30" y="109"/>
                  </a:lnTo>
                  <a:lnTo>
                    <a:pt x="39" y="99"/>
                  </a:lnTo>
                  <a:lnTo>
                    <a:pt x="46" y="87"/>
                  </a:lnTo>
                  <a:lnTo>
                    <a:pt x="52" y="71"/>
                  </a:lnTo>
                  <a:lnTo>
                    <a:pt x="54" y="56"/>
                  </a:lnTo>
                  <a:lnTo>
                    <a:pt x="52" y="41"/>
                  </a:lnTo>
                  <a:lnTo>
                    <a:pt x="42" y="25"/>
                  </a:lnTo>
                  <a:lnTo>
                    <a:pt x="39" y="24"/>
                  </a:lnTo>
                  <a:lnTo>
                    <a:pt x="32" y="22"/>
                  </a:lnTo>
                  <a:lnTo>
                    <a:pt x="18" y="22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4" name="Freeform 71"/>
            <p:cNvSpPr>
              <a:spLocks/>
            </p:cNvSpPr>
            <p:nvPr/>
          </p:nvSpPr>
          <p:spPr bwMode="auto">
            <a:xfrm>
              <a:off x="4543" y="2724"/>
              <a:ext cx="39" cy="52"/>
            </a:xfrm>
            <a:custGeom>
              <a:avLst/>
              <a:gdLst>
                <a:gd name="T0" fmla="*/ 0 w 78"/>
                <a:gd name="T1" fmla="*/ 1 h 104"/>
                <a:gd name="T2" fmla="*/ 0 w 78"/>
                <a:gd name="T3" fmla="*/ 1 h 104"/>
                <a:gd name="T4" fmla="*/ 1 w 78"/>
                <a:gd name="T5" fmla="*/ 1 h 104"/>
                <a:gd name="T6" fmla="*/ 1 w 78"/>
                <a:gd name="T7" fmla="*/ 1 h 104"/>
                <a:gd name="T8" fmla="*/ 1 w 78"/>
                <a:gd name="T9" fmla="*/ 1 h 104"/>
                <a:gd name="T10" fmla="*/ 2 w 78"/>
                <a:gd name="T11" fmla="*/ 1 h 104"/>
                <a:gd name="T12" fmla="*/ 2 w 78"/>
                <a:gd name="T13" fmla="*/ 1 h 104"/>
                <a:gd name="T14" fmla="*/ 3 w 78"/>
                <a:gd name="T15" fmla="*/ 0 h 104"/>
                <a:gd name="T16" fmla="*/ 3 w 78"/>
                <a:gd name="T17" fmla="*/ 1 h 104"/>
                <a:gd name="T18" fmla="*/ 4 w 78"/>
                <a:gd name="T19" fmla="*/ 1 h 104"/>
                <a:gd name="T20" fmla="*/ 5 w 78"/>
                <a:gd name="T21" fmla="*/ 2 h 104"/>
                <a:gd name="T22" fmla="*/ 5 w 78"/>
                <a:gd name="T23" fmla="*/ 3 h 104"/>
                <a:gd name="T24" fmla="*/ 5 w 78"/>
                <a:gd name="T25" fmla="*/ 5 h 104"/>
                <a:gd name="T26" fmla="*/ 5 w 78"/>
                <a:gd name="T27" fmla="*/ 5 h 104"/>
                <a:gd name="T28" fmla="*/ 5 w 78"/>
                <a:gd name="T29" fmla="*/ 5 h 104"/>
                <a:gd name="T30" fmla="*/ 4 w 78"/>
                <a:gd name="T31" fmla="*/ 5 h 104"/>
                <a:gd name="T32" fmla="*/ 4 w 78"/>
                <a:gd name="T33" fmla="*/ 6 h 104"/>
                <a:gd name="T34" fmla="*/ 3 w 78"/>
                <a:gd name="T35" fmla="*/ 6 h 104"/>
                <a:gd name="T36" fmla="*/ 3 w 78"/>
                <a:gd name="T37" fmla="*/ 7 h 104"/>
                <a:gd name="T38" fmla="*/ 2 w 78"/>
                <a:gd name="T39" fmla="*/ 7 h 104"/>
                <a:gd name="T40" fmla="*/ 2 w 78"/>
                <a:gd name="T41" fmla="*/ 7 h 104"/>
                <a:gd name="T42" fmla="*/ 0 w 78"/>
                <a:gd name="T43" fmla="*/ 1 h 10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8"/>
                <a:gd name="T67" fmla="*/ 0 h 104"/>
                <a:gd name="T68" fmla="*/ 78 w 78"/>
                <a:gd name="T69" fmla="*/ 104 h 10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8" h="104">
                  <a:moveTo>
                    <a:pt x="0" y="16"/>
                  </a:moveTo>
                  <a:lnTo>
                    <a:pt x="0" y="14"/>
                  </a:lnTo>
                  <a:lnTo>
                    <a:pt x="3" y="12"/>
                  </a:lnTo>
                  <a:lnTo>
                    <a:pt x="6" y="9"/>
                  </a:lnTo>
                  <a:lnTo>
                    <a:pt x="12" y="5"/>
                  </a:lnTo>
                  <a:lnTo>
                    <a:pt x="18" y="4"/>
                  </a:lnTo>
                  <a:lnTo>
                    <a:pt x="27" y="2"/>
                  </a:lnTo>
                  <a:lnTo>
                    <a:pt x="39" y="0"/>
                  </a:lnTo>
                  <a:lnTo>
                    <a:pt x="51" y="2"/>
                  </a:lnTo>
                  <a:lnTo>
                    <a:pt x="58" y="5"/>
                  </a:lnTo>
                  <a:lnTo>
                    <a:pt x="69" y="17"/>
                  </a:lnTo>
                  <a:lnTo>
                    <a:pt x="78" y="36"/>
                  </a:lnTo>
                  <a:lnTo>
                    <a:pt x="73" y="65"/>
                  </a:lnTo>
                  <a:lnTo>
                    <a:pt x="71" y="67"/>
                  </a:lnTo>
                  <a:lnTo>
                    <a:pt x="69" y="70"/>
                  </a:lnTo>
                  <a:lnTo>
                    <a:pt x="64" y="77"/>
                  </a:lnTo>
                  <a:lnTo>
                    <a:pt x="58" y="84"/>
                  </a:lnTo>
                  <a:lnTo>
                    <a:pt x="49" y="90"/>
                  </a:lnTo>
                  <a:lnTo>
                    <a:pt x="41" y="97"/>
                  </a:lnTo>
                  <a:lnTo>
                    <a:pt x="29" y="101"/>
                  </a:lnTo>
                  <a:lnTo>
                    <a:pt x="17" y="10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5" name="Freeform 72"/>
            <p:cNvSpPr>
              <a:spLocks/>
            </p:cNvSpPr>
            <p:nvPr/>
          </p:nvSpPr>
          <p:spPr bwMode="auto">
            <a:xfrm>
              <a:off x="4553" y="2739"/>
              <a:ext cx="15" cy="17"/>
            </a:xfrm>
            <a:custGeom>
              <a:avLst/>
              <a:gdLst>
                <a:gd name="T0" fmla="*/ 0 w 31"/>
                <a:gd name="T1" fmla="*/ 1 h 34"/>
                <a:gd name="T2" fmla="*/ 0 w 31"/>
                <a:gd name="T3" fmla="*/ 1 h 34"/>
                <a:gd name="T4" fmla="*/ 0 w 31"/>
                <a:gd name="T5" fmla="*/ 1 h 34"/>
                <a:gd name="T6" fmla="*/ 1 w 31"/>
                <a:gd name="T7" fmla="*/ 1 h 34"/>
                <a:gd name="T8" fmla="*/ 1 w 31"/>
                <a:gd name="T9" fmla="*/ 3 h 34"/>
                <a:gd name="T10" fmla="*/ 1 w 31"/>
                <a:gd name="T11" fmla="*/ 2 h 34"/>
                <a:gd name="T12" fmla="*/ 1 w 31"/>
                <a:gd name="T13" fmla="*/ 2 h 34"/>
                <a:gd name="T14" fmla="*/ 1 w 31"/>
                <a:gd name="T15" fmla="*/ 2 h 34"/>
                <a:gd name="T16" fmla="*/ 1 w 31"/>
                <a:gd name="T17" fmla="*/ 1 h 34"/>
                <a:gd name="T18" fmla="*/ 1 w 31"/>
                <a:gd name="T19" fmla="*/ 1 h 34"/>
                <a:gd name="T20" fmla="*/ 1 w 31"/>
                <a:gd name="T21" fmla="*/ 1 h 34"/>
                <a:gd name="T22" fmla="*/ 0 w 31"/>
                <a:gd name="T23" fmla="*/ 0 h 34"/>
                <a:gd name="T24" fmla="*/ 0 w 31"/>
                <a:gd name="T25" fmla="*/ 1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"/>
                <a:gd name="T40" fmla="*/ 0 h 34"/>
                <a:gd name="T41" fmla="*/ 31 w 31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" h="34">
                  <a:moveTo>
                    <a:pt x="0" y="2"/>
                  </a:moveTo>
                  <a:lnTo>
                    <a:pt x="5" y="3"/>
                  </a:lnTo>
                  <a:lnTo>
                    <a:pt x="15" y="8"/>
                  </a:lnTo>
                  <a:lnTo>
                    <a:pt x="24" y="19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7"/>
                  </a:lnTo>
                  <a:lnTo>
                    <a:pt x="29" y="20"/>
                  </a:lnTo>
                  <a:lnTo>
                    <a:pt x="31" y="13"/>
                  </a:lnTo>
                  <a:lnTo>
                    <a:pt x="31" y="7"/>
                  </a:lnTo>
                  <a:lnTo>
                    <a:pt x="26" y="2"/>
                  </a:lnTo>
                  <a:lnTo>
                    <a:pt x="1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6" name="Freeform 73"/>
            <p:cNvSpPr>
              <a:spLocks/>
            </p:cNvSpPr>
            <p:nvPr/>
          </p:nvSpPr>
          <p:spPr bwMode="auto">
            <a:xfrm>
              <a:off x="4497" y="2774"/>
              <a:ext cx="81" cy="57"/>
            </a:xfrm>
            <a:custGeom>
              <a:avLst/>
              <a:gdLst>
                <a:gd name="T0" fmla="*/ 9 w 161"/>
                <a:gd name="T1" fmla="*/ 1 h 114"/>
                <a:gd name="T2" fmla="*/ 9 w 161"/>
                <a:gd name="T3" fmla="*/ 2 h 114"/>
                <a:gd name="T4" fmla="*/ 9 w 161"/>
                <a:gd name="T5" fmla="*/ 2 h 114"/>
                <a:gd name="T6" fmla="*/ 8 w 161"/>
                <a:gd name="T7" fmla="*/ 3 h 114"/>
                <a:gd name="T8" fmla="*/ 7 w 161"/>
                <a:gd name="T9" fmla="*/ 4 h 114"/>
                <a:gd name="T10" fmla="*/ 6 w 161"/>
                <a:gd name="T11" fmla="*/ 5 h 114"/>
                <a:gd name="T12" fmla="*/ 4 w 161"/>
                <a:gd name="T13" fmla="*/ 6 h 114"/>
                <a:gd name="T14" fmla="*/ 3 w 161"/>
                <a:gd name="T15" fmla="*/ 7 h 114"/>
                <a:gd name="T16" fmla="*/ 0 w 161"/>
                <a:gd name="T17" fmla="*/ 8 h 114"/>
                <a:gd name="T18" fmla="*/ 1 w 161"/>
                <a:gd name="T19" fmla="*/ 8 h 114"/>
                <a:gd name="T20" fmla="*/ 1 w 161"/>
                <a:gd name="T21" fmla="*/ 8 h 114"/>
                <a:gd name="T22" fmla="*/ 2 w 161"/>
                <a:gd name="T23" fmla="*/ 7 h 114"/>
                <a:gd name="T24" fmla="*/ 4 w 161"/>
                <a:gd name="T25" fmla="*/ 7 h 114"/>
                <a:gd name="T26" fmla="*/ 5 w 161"/>
                <a:gd name="T27" fmla="*/ 6 h 114"/>
                <a:gd name="T28" fmla="*/ 7 w 161"/>
                <a:gd name="T29" fmla="*/ 5 h 114"/>
                <a:gd name="T30" fmla="*/ 9 w 161"/>
                <a:gd name="T31" fmla="*/ 3 h 114"/>
                <a:gd name="T32" fmla="*/ 11 w 161"/>
                <a:gd name="T33" fmla="*/ 1 h 114"/>
                <a:gd name="T34" fmla="*/ 11 w 161"/>
                <a:gd name="T35" fmla="*/ 0 h 114"/>
                <a:gd name="T36" fmla="*/ 9 w 161"/>
                <a:gd name="T37" fmla="*/ 1 h 11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61"/>
                <a:gd name="T58" fmla="*/ 0 h 114"/>
                <a:gd name="T59" fmla="*/ 161 w 161"/>
                <a:gd name="T60" fmla="*/ 114 h 11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61" h="114">
                  <a:moveTo>
                    <a:pt x="139" y="15"/>
                  </a:moveTo>
                  <a:lnTo>
                    <a:pt x="138" y="19"/>
                  </a:lnTo>
                  <a:lnTo>
                    <a:pt x="131" y="27"/>
                  </a:lnTo>
                  <a:lnTo>
                    <a:pt x="121" y="39"/>
                  </a:lnTo>
                  <a:lnTo>
                    <a:pt x="105" y="55"/>
                  </a:lnTo>
                  <a:lnTo>
                    <a:pt x="87" y="70"/>
                  </a:lnTo>
                  <a:lnTo>
                    <a:pt x="63" y="87"/>
                  </a:lnTo>
                  <a:lnTo>
                    <a:pt x="34" y="102"/>
                  </a:lnTo>
                  <a:lnTo>
                    <a:pt x="0" y="114"/>
                  </a:lnTo>
                  <a:lnTo>
                    <a:pt x="3" y="114"/>
                  </a:lnTo>
                  <a:lnTo>
                    <a:pt x="13" y="114"/>
                  </a:lnTo>
                  <a:lnTo>
                    <a:pt x="29" y="111"/>
                  </a:lnTo>
                  <a:lnTo>
                    <a:pt x="49" y="104"/>
                  </a:lnTo>
                  <a:lnTo>
                    <a:pt x="73" y="92"/>
                  </a:lnTo>
                  <a:lnTo>
                    <a:pt x="100" y="73"/>
                  </a:lnTo>
                  <a:lnTo>
                    <a:pt x="131" y="48"/>
                  </a:lnTo>
                  <a:lnTo>
                    <a:pt x="161" y="10"/>
                  </a:lnTo>
                  <a:lnTo>
                    <a:pt x="161" y="0"/>
                  </a:lnTo>
                  <a:lnTo>
                    <a:pt x="139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" name="Freeform 74"/>
            <p:cNvSpPr>
              <a:spLocks/>
            </p:cNvSpPr>
            <p:nvPr/>
          </p:nvSpPr>
          <p:spPr bwMode="auto">
            <a:xfrm>
              <a:off x="4427" y="2684"/>
              <a:ext cx="62" cy="42"/>
            </a:xfrm>
            <a:custGeom>
              <a:avLst/>
              <a:gdLst>
                <a:gd name="T0" fmla="*/ 1 w 124"/>
                <a:gd name="T1" fmla="*/ 1 h 84"/>
                <a:gd name="T2" fmla="*/ 1 w 124"/>
                <a:gd name="T3" fmla="*/ 1 h 84"/>
                <a:gd name="T4" fmla="*/ 2 w 124"/>
                <a:gd name="T5" fmla="*/ 1 h 84"/>
                <a:gd name="T6" fmla="*/ 3 w 124"/>
                <a:gd name="T7" fmla="*/ 1 h 84"/>
                <a:gd name="T8" fmla="*/ 4 w 124"/>
                <a:gd name="T9" fmla="*/ 2 h 84"/>
                <a:gd name="T10" fmla="*/ 5 w 124"/>
                <a:gd name="T11" fmla="*/ 2 h 84"/>
                <a:gd name="T12" fmla="*/ 7 w 124"/>
                <a:gd name="T13" fmla="*/ 3 h 84"/>
                <a:gd name="T14" fmla="*/ 8 w 124"/>
                <a:gd name="T15" fmla="*/ 4 h 84"/>
                <a:gd name="T16" fmla="*/ 8 w 124"/>
                <a:gd name="T17" fmla="*/ 6 h 84"/>
                <a:gd name="T18" fmla="*/ 8 w 124"/>
                <a:gd name="T19" fmla="*/ 5 h 84"/>
                <a:gd name="T20" fmla="*/ 8 w 124"/>
                <a:gd name="T21" fmla="*/ 5 h 84"/>
                <a:gd name="T22" fmla="*/ 8 w 124"/>
                <a:gd name="T23" fmla="*/ 4 h 84"/>
                <a:gd name="T24" fmla="*/ 7 w 124"/>
                <a:gd name="T25" fmla="*/ 3 h 84"/>
                <a:gd name="T26" fmla="*/ 7 w 124"/>
                <a:gd name="T27" fmla="*/ 2 h 84"/>
                <a:gd name="T28" fmla="*/ 5 w 124"/>
                <a:gd name="T29" fmla="*/ 1 h 84"/>
                <a:gd name="T30" fmla="*/ 3 w 124"/>
                <a:gd name="T31" fmla="*/ 1 h 84"/>
                <a:gd name="T32" fmla="*/ 1 w 124"/>
                <a:gd name="T33" fmla="*/ 0 h 84"/>
                <a:gd name="T34" fmla="*/ 1 w 124"/>
                <a:gd name="T35" fmla="*/ 0 h 84"/>
                <a:gd name="T36" fmla="*/ 1 w 124"/>
                <a:gd name="T37" fmla="*/ 0 h 84"/>
                <a:gd name="T38" fmla="*/ 0 w 124"/>
                <a:gd name="T39" fmla="*/ 1 h 84"/>
                <a:gd name="T40" fmla="*/ 1 w 124"/>
                <a:gd name="T41" fmla="*/ 1 h 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84"/>
                <a:gd name="T65" fmla="*/ 124 w 124"/>
                <a:gd name="T66" fmla="*/ 84 h 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84">
                  <a:moveTo>
                    <a:pt x="2" y="7"/>
                  </a:moveTo>
                  <a:lnTo>
                    <a:pt x="7" y="7"/>
                  </a:lnTo>
                  <a:lnTo>
                    <a:pt x="19" y="9"/>
                  </a:lnTo>
                  <a:lnTo>
                    <a:pt x="36" y="12"/>
                  </a:lnTo>
                  <a:lnTo>
                    <a:pt x="56" y="17"/>
                  </a:lnTo>
                  <a:lnTo>
                    <a:pt x="77" y="26"/>
                  </a:lnTo>
                  <a:lnTo>
                    <a:pt x="97" y="39"/>
                  </a:lnTo>
                  <a:lnTo>
                    <a:pt x="114" y="58"/>
                  </a:lnTo>
                  <a:lnTo>
                    <a:pt x="124" y="84"/>
                  </a:lnTo>
                  <a:lnTo>
                    <a:pt x="124" y="80"/>
                  </a:lnTo>
                  <a:lnTo>
                    <a:pt x="123" y="72"/>
                  </a:lnTo>
                  <a:lnTo>
                    <a:pt x="119" y="58"/>
                  </a:lnTo>
                  <a:lnTo>
                    <a:pt x="111" y="43"/>
                  </a:lnTo>
                  <a:lnTo>
                    <a:pt x="97" y="27"/>
                  </a:lnTo>
                  <a:lnTo>
                    <a:pt x="77" y="14"/>
                  </a:lnTo>
                  <a:lnTo>
                    <a:pt x="48" y="5"/>
                  </a:lnTo>
                  <a:lnTo>
                    <a:pt x="8" y="0"/>
                  </a:lnTo>
                  <a:lnTo>
                    <a:pt x="7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8" name="Freeform 75"/>
            <p:cNvSpPr>
              <a:spLocks/>
            </p:cNvSpPr>
            <p:nvPr/>
          </p:nvSpPr>
          <p:spPr bwMode="auto">
            <a:xfrm>
              <a:off x="4323" y="2678"/>
              <a:ext cx="42" cy="29"/>
            </a:xfrm>
            <a:custGeom>
              <a:avLst/>
              <a:gdLst>
                <a:gd name="T0" fmla="*/ 0 w 84"/>
                <a:gd name="T1" fmla="*/ 4 h 58"/>
                <a:gd name="T2" fmla="*/ 1 w 84"/>
                <a:gd name="T3" fmla="*/ 4 h 58"/>
                <a:gd name="T4" fmla="*/ 1 w 84"/>
                <a:gd name="T5" fmla="*/ 4 h 58"/>
                <a:gd name="T6" fmla="*/ 1 w 84"/>
                <a:gd name="T7" fmla="*/ 3 h 58"/>
                <a:gd name="T8" fmla="*/ 2 w 84"/>
                <a:gd name="T9" fmla="*/ 3 h 58"/>
                <a:gd name="T10" fmla="*/ 2 w 84"/>
                <a:gd name="T11" fmla="*/ 2 h 58"/>
                <a:gd name="T12" fmla="*/ 3 w 84"/>
                <a:gd name="T13" fmla="*/ 1 h 58"/>
                <a:gd name="T14" fmla="*/ 4 w 84"/>
                <a:gd name="T15" fmla="*/ 1 h 58"/>
                <a:gd name="T16" fmla="*/ 5 w 84"/>
                <a:gd name="T17" fmla="*/ 1 h 58"/>
                <a:gd name="T18" fmla="*/ 6 w 84"/>
                <a:gd name="T19" fmla="*/ 1 h 58"/>
                <a:gd name="T20" fmla="*/ 6 w 84"/>
                <a:gd name="T21" fmla="*/ 1 h 58"/>
                <a:gd name="T22" fmla="*/ 6 w 84"/>
                <a:gd name="T23" fmla="*/ 1 h 58"/>
                <a:gd name="T24" fmla="*/ 5 w 84"/>
                <a:gd name="T25" fmla="*/ 0 h 58"/>
                <a:gd name="T26" fmla="*/ 5 w 84"/>
                <a:gd name="T27" fmla="*/ 0 h 58"/>
                <a:gd name="T28" fmla="*/ 5 w 84"/>
                <a:gd name="T29" fmla="*/ 0 h 58"/>
                <a:gd name="T30" fmla="*/ 4 w 84"/>
                <a:gd name="T31" fmla="*/ 1 h 58"/>
                <a:gd name="T32" fmla="*/ 3 w 84"/>
                <a:gd name="T33" fmla="*/ 1 h 58"/>
                <a:gd name="T34" fmla="*/ 2 w 84"/>
                <a:gd name="T35" fmla="*/ 1 h 58"/>
                <a:gd name="T36" fmla="*/ 2 w 84"/>
                <a:gd name="T37" fmla="*/ 2 h 58"/>
                <a:gd name="T38" fmla="*/ 1 w 84"/>
                <a:gd name="T39" fmla="*/ 3 h 58"/>
                <a:gd name="T40" fmla="*/ 0 w 84"/>
                <a:gd name="T41" fmla="*/ 4 h 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58"/>
                <a:gd name="T65" fmla="*/ 84 w 84"/>
                <a:gd name="T66" fmla="*/ 58 h 5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58">
                  <a:moveTo>
                    <a:pt x="0" y="58"/>
                  </a:moveTo>
                  <a:lnTo>
                    <a:pt x="2" y="56"/>
                  </a:lnTo>
                  <a:lnTo>
                    <a:pt x="5" y="50"/>
                  </a:lnTo>
                  <a:lnTo>
                    <a:pt x="10" y="41"/>
                  </a:lnTo>
                  <a:lnTo>
                    <a:pt x="19" y="33"/>
                  </a:lnTo>
                  <a:lnTo>
                    <a:pt x="29" y="22"/>
                  </a:lnTo>
                  <a:lnTo>
                    <a:pt x="43" y="14"/>
                  </a:lnTo>
                  <a:lnTo>
                    <a:pt x="60" y="9"/>
                  </a:lnTo>
                  <a:lnTo>
                    <a:pt x="80" y="7"/>
                  </a:lnTo>
                  <a:lnTo>
                    <a:pt x="82" y="5"/>
                  </a:lnTo>
                  <a:lnTo>
                    <a:pt x="84" y="4"/>
                  </a:lnTo>
                  <a:lnTo>
                    <a:pt x="82" y="2"/>
                  </a:lnTo>
                  <a:lnTo>
                    <a:pt x="77" y="0"/>
                  </a:lnTo>
                  <a:lnTo>
                    <a:pt x="73" y="0"/>
                  </a:lnTo>
                  <a:lnTo>
                    <a:pt x="67" y="0"/>
                  </a:lnTo>
                  <a:lnTo>
                    <a:pt x="56" y="4"/>
                  </a:lnTo>
                  <a:lnTo>
                    <a:pt x="44" y="7"/>
                  </a:lnTo>
                  <a:lnTo>
                    <a:pt x="31" y="14"/>
                  </a:lnTo>
                  <a:lnTo>
                    <a:pt x="19" y="24"/>
                  </a:lnTo>
                  <a:lnTo>
                    <a:pt x="9" y="3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" name="Freeform 76"/>
            <p:cNvSpPr>
              <a:spLocks/>
            </p:cNvSpPr>
            <p:nvPr/>
          </p:nvSpPr>
          <p:spPr bwMode="auto">
            <a:xfrm>
              <a:off x="4301" y="2538"/>
              <a:ext cx="376" cy="272"/>
            </a:xfrm>
            <a:custGeom>
              <a:avLst/>
              <a:gdLst>
                <a:gd name="T0" fmla="*/ 1 w 751"/>
                <a:gd name="T1" fmla="*/ 21 h 543"/>
                <a:gd name="T2" fmla="*/ 1 w 751"/>
                <a:gd name="T3" fmla="*/ 13 h 543"/>
                <a:gd name="T4" fmla="*/ 5 w 751"/>
                <a:gd name="T5" fmla="*/ 5 h 543"/>
                <a:gd name="T6" fmla="*/ 5 w 751"/>
                <a:gd name="T7" fmla="*/ 4 h 543"/>
                <a:gd name="T8" fmla="*/ 7 w 751"/>
                <a:gd name="T9" fmla="*/ 3 h 543"/>
                <a:gd name="T10" fmla="*/ 11 w 751"/>
                <a:gd name="T11" fmla="*/ 1 h 543"/>
                <a:gd name="T12" fmla="*/ 16 w 751"/>
                <a:gd name="T13" fmla="*/ 1 h 543"/>
                <a:gd name="T14" fmla="*/ 24 w 751"/>
                <a:gd name="T15" fmla="*/ 1 h 543"/>
                <a:gd name="T16" fmla="*/ 28 w 751"/>
                <a:gd name="T17" fmla="*/ 1 h 543"/>
                <a:gd name="T18" fmla="*/ 34 w 751"/>
                <a:gd name="T19" fmla="*/ 3 h 543"/>
                <a:gd name="T20" fmla="*/ 41 w 751"/>
                <a:gd name="T21" fmla="*/ 7 h 543"/>
                <a:gd name="T22" fmla="*/ 46 w 751"/>
                <a:gd name="T23" fmla="*/ 12 h 543"/>
                <a:gd name="T24" fmla="*/ 47 w 751"/>
                <a:gd name="T25" fmla="*/ 20 h 543"/>
                <a:gd name="T26" fmla="*/ 43 w 751"/>
                <a:gd name="T27" fmla="*/ 27 h 543"/>
                <a:gd name="T28" fmla="*/ 40 w 751"/>
                <a:gd name="T29" fmla="*/ 30 h 543"/>
                <a:gd name="T30" fmla="*/ 36 w 751"/>
                <a:gd name="T31" fmla="*/ 34 h 543"/>
                <a:gd name="T32" fmla="*/ 34 w 751"/>
                <a:gd name="T33" fmla="*/ 34 h 543"/>
                <a:gd name="T34" fmla="*/ 34 w 751"/>
                <a:gd name="T35" fmla="*/ 31 h 543"/>
                <a:gd name="T36" fmla="*/ 36 w 751"/>
                <a:gd name="T37" fmla="*/ 28 h 543"/>
                <a:gd name="T38" fmla="*/ 36 w 751"/>
                <a:gd name="T39" fmla="*/ 27 h 543"/>
                <a:gd name="T40" fmla="*/ 36 w 751"/>
                <a:gd name="T41" fmla="*/ 24 h 543"/>
                <a:gd name="T42" fmla="*/ 31 w 751"/>
                <a:gd name="T43" fmla="*/ 24 h 543"/>
                <a:gd name="T44" fmla="*/ 30 w 751"/>
                <a:gd name="T45" fmla="*/ 26 h 543"/>
                <a:gd name="T46" fmla="*/ 28 w 751"/>
                <a:gd name="T47" fmla="*/ 30 h 543"/>
                <a:gd name="T48" fmla="*/ 25 w 751"/>
                <a:gd name="T49" fmla="*/ 34 h 543"/>
                <a:gd name="T50" fmla="*/ 26 w 751"/>
                <a:gd name="T51" fmla="*/ 32 h 543"/>
                <a:gd name="T52" fmla="*/ 29 w 751"/>
                <a:gd name="T53" fmla="*/ 27 h 543"/>
                <a:gd name="T54" fmla="*/ 29 w 751"/>
                <a:gd name="T55" fmla="*/ 23 h 543"/>
                <a:gd name="T56" fmla="*/ 28 w 751"/>
                <a:gd name="T57" fmla="*/ 20 h 543"/>
                <a:gd name="T58" fmla="*/ 25 w 751"/>
                <a:gd name="T59" fmla="*/ 16 h 543"/>
                <a:gd name="T60" fmla="*/ 22 w 751"/>
                <a:gd name="T61" fmla="*/ 14 h 543"/>
                <a:gd name="T62" fmla="*/ 19 w 751"/>
                <a:gd name="T63" fmla="*/ 13 h 543"/>
                <a:gd name="T64" fmla="*/ 17 w 751"/>
                <a:gd name="T65" fmla="*/ 13 h 543"/>
                <a:gd name="T66" fmla="*/ 16 w 751"/>
                <a:gd name="T67" fmla="*/ 14 h 543"/>
                <a:gd name="T68" fmla="*/ 15 w 751"/>
                <a:gd name="T69" fmla="*/ 17 h 543"/>
                <a:gd name="T70" fmla="*/ 14 w 751"/>
                <a:gd name="T71" fmla="*/ 20 h 543"/>
                <a:gd name="T72" fmla="*/ 14 w 751"/>
                <a:gd name="T73" fmla="*/ 18 h 543"/>
                <a:gd name="T74" fmla="*/ 15 w 751"/>
                <a:gd name="T75" fmla="*/ 14 h 543"/>
                <a:gd name="T76" fmla="*/ 16 w 751"/>
                <a:gd name="T77" fmla="*/ 13 h 543"/>
                <a:gd name="T78" fmla="*/ 13 w 751"/>
                <a:gd name="T79" fmla="*/ 16 h 543"/>
                <a:gd name="T80" fmla="*/ 12 w 751"/>
                <a:gd name="T81" fmla="*/ 20 h 543"/>
                <a:gd name="T82" fmla="*/ 11 w 751"/>
                <a:gd name="T83" fmla="*/ 16 h 543"/>
                <a:gd name="T84" fmla="*/ 11 w 751"/>
                <a:gd name="T85" fmla="*/ 14 h 543"/>
                <a:gd name="T86" fmla="*/ 6 w 751"/>
                <a:gd name="T87" fmla="*/ 14 h 543"/>
                <a:gd name="T88" fmla="*/ 3 w 751"/>
                <a:gd name="T89" fmla="*/ 16 h 54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51"/>
                <a:gd name="T136" fmla="*/ 0 h 543"/>
                <a:gd name="T137" fmla="*/ 751 w 751"/>
                <a:gd name="T138" fmla="*/ 543 h 54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51" h="543">
                  <a:moveTo>
                    <a:pt x="15" y="364"/>
                  </a:moveTo>
                  <a:lnTo>
                    <a:pt x="13" y="356"/>
                  </a:lnTo>
                  <a:lnTo>
                    <a:pt x="7" y="330"/>
                  </a:lnTo>
                  <a:lnTo>
                    <a:pt x="2" y="293"/>
                  </a:lnTo>
                  <a:lnTo>
                    <a:pt x="0" y="248"/>
                  </a:lnTo>
                  <a:lnTo>
                    <a:pt x="2" y="199"/>
                  </a:lnTo>
                  <a:lnTo>
                    <a:pt x="13" y="150"/>
                  </a:lnTo>
                  <a:lnTo>
                    <a:pt x="36" y="104"/>
                  </a:lnTo>
                  <a:lnTo>
                    <a:pt x="71" y="66"/>
                  </a:lnTo>
                  <a:lnTo>
                    <a:pt x="73" y="64"/>
                  </a:lnTo>
                  <a:lnTo>
                    <a:pt x="75" y="63"/>
                  </a:lnTo>
                  <a:lnTo>
                    <a:pt x="80" y="58"/>
                  </a:lnTo>
                  <a:lnTo>
                    <a:pt x="87" y="51"/>
                  </a:lnTo>
                  <a:lnTo>
                    <a:pt x="97" y="44"/>
                  </a:lnTo>
                  <a:lnTo>
                    <a:pt x="109" y="37"/>
                  </a:lnTo>
                  <a:lnTo>
                    <a:pt x="124" y="30"/>
                  </a:lnTo>
                  <a:lnTo>
                    <a:pt x="143" y="22"/>
                  </a:lnTo>
                  <a:lnTo>
                    <a:pt x="165" y="15"/>
                  </a:lnTo>
                  <a:lnTo>
                    <a:pt x="191" y="10"/>
                  </a:lnTo>
                  <a:lnTo>
                    <a:pt x="220" y="5"/>
                  </a:lnTo>
                  <a:lnTo>
                    <a:pt x="252" y="1"/>
                  </a:lnTo>
                  <a:lnTo>
                    <a:pt x="289" y="0"/>
                  </a:lnTo>
                  <a:lnTo>
                    <a:pt x="330" y="0"/>
                  </a:lnTo>
                  <a:lnTo>
                    <a:pt x="375" y="3"/>
                  </a:lnTo>
                  <a:lnTo>
                    <a:pt x="426" y="8"/>
                  </a:lnTo>
                  <a:lnTo>
                    <a:pt x="431" y="10"/>
                  </a:lnTo>
                  <a:lnTo>
                    <a:pt x="446" y="13"/>
                  </a:lnTo>
                  <a:lnTo>
                    <a:pt x="470" y="20"/>
                  </a:lnTo>
                  <a:lnTo>
                    <a:pt x="499" y="29"/>
                  </a:lnTo>
                  <a:lnTo>
                    <a:pt x="533" y="41"/>
                  </a:lnTo>
                  <a:lnTo>
                    <a:pt x="570" y="56"/>
                  </a:lnTo>
                  <a:lnTo>
                    <a:pt x="608" y="75"/>
                  </a:lnTo>
                  <a:lnTo>
                    <a:pt x="645" y="97"/>
                  </a:lnTo>
                  <a:lnTo>
                    <a:pt x="678" y="124"/>
                  </a:lnTo>
                  <a:lnTo>
                    <a:pt x="708" y="153"/>
                  </a:lnTo>
                  <a:lnTo>
                    <a:pt x="731" y="187"/>
                  </a:lnTo>
                  <a:lnTo>
                    <a:pt x="746" y="225"/>
                  </a:lnTo>
                  <a:lnTo>
                    <a:pt x="751" y="267"/>
                  </a:lnTo>
                  <a:lnTo>
                    <a:pt x="744" y="315"/>
                  </a:lnTo>
                  <a:lnTo>
                    <a:pt x="726" y="366"/>
                  </a:lnTo>
                  <a:lnTo>
                    <a:pt x="690" y="422"/>
                  </a:lnTo>
                  <a:lnTo>
                    <a:pt x="686" y="427"/>
                  </a:lnTo>
                  <a:lnTo>
                    <a:pt x="674" y="438"/>
                  </a:lnTo>
                  <a:lnTo>
                    <a:pt x="657" y="455"/>
                  </a:lnTo>
                  <a:lnTo>
                    <a:pt x="639" y="475"/>
                  </a:lnTo>
                  <a:lnTo>
                    <a:pt x="616" y="496"/>
                  </a:lnTo>
                  <a:lnTo>
                    <a:pt x="593" y="516"/>
                  </a:lnTo>
                  <a:lnTo>
                    <a:pt x="572" y="533"/>
                  </a:lnTo>
                  <a:lnTo>
                    <a:pt x="555" y="543"/>
                  </a:lnTo>
                  <a:lnTo>
                    <a:pt x="552" y="542"/>
                  </a:lnTo>
                  <a:lnTo>
                    <a:pt x="543" y="536"/>
                  </a:lnTo>
                  <a:lnTo>
                    <a:pt x="536" y="525"/>
                  </a:lnTo>
                  <a:lnTo>
                    <a:pt x="536" y="509"/>
                  </a:lnTo>
                  <a:lnTo>
                    <a:pt x="543" y="489"/>
                  </a:lnTo>
                  <a:lnTo>
                    <a:pt x="552" y="467"/>
                  </a:lnTo>
                  <a:lnTo>
                    <a:pt x="559" y="450"/>
                  </a:lnTo>
                  <a:lnTo>
                    <a:pt x="562" y="443"/>
                  </a:lnTo>
                  <a:lnTo>
                    <a:pt x="564" y="439"/>
                  </a:lnTo>
                  <a:lnTo>
                    <a:pt x="569" y="433"/>
                  </a:lnTo>
                  <a:lnTo>
                    <a:pt x="574" y="421"/>
                  </a:lnTo>
                  <a:lnTo>
                    <a:pt x="577" y="409"/>
                  </a:lnTo>
                  <a:lnTo>
                    <a:pt x="577" y="395"/>
                  </a:lnTo>
                  <a:lnTo>
                    <a:pt x="572" y="383"/>
                  </a:lnTo>
                  <a:lnTo>
                    <a:pt x="560" y="373"/>
                  </a:lnTo>
                  <a:lnTo>
                    <a:pt x="538" y="366"/>
                  </a:lnTo>
                  <a:lnTo>
                    <a:pt x="492" y="371"/>
                  </a:lnTo>
                  <a:lnTo>
                    <a:pt x="484" y="387"/>
                  </a:lnTo>
                  <a:lnTo>
                    <a:pt x="482" y="392"/>
                  </a:lnTo>
                  <a:lnTo>
                    <a:pt x="479" y="407"/>
                  </a:lnTo>
                  <a:lnTo>
                    <a:pt x="472" y="427"/>
                  </a:lnTo>
                  <a:lnTo>
                    <a:pt x="461" y="451"/>
                  </a:lnTo>
                  <a:lnTo>
                    <a:pt x="448" y="479"/>
                  </a:lnTo>
                  <a:lnTo>
                    <a:pt x="431" y="504"/>
                  </a:lnTo>
                  <a:lnTo>
                    <a:pt x="410" y="526"/>
                  </a:lnTo>
                  <a:lnTo>
                    <a:pt x="385" y="542"/>
                  </a:lnTo>
                  <a:lnTo>
                    <a:pt x="388" y="538"/>
                  </a:lnTo>
                  <a:lnTo>
                    <a:pt x="398" y="526"/>
                  </a:lnTo>
                  <a:lnTo>
                    <a:pt x="410" y="509"/>
                  </a:lnTo>
                  <a:lnTo>
                    <a:pt x="426" y="487"/>
                  </a:lnTo>
                  <a:lnTo>
                    <a:pt x="439" y="461"/>
                  </a:lnTo>
                  <a:lnTo>
                    <a:pt x="451" y="431"/>
                  </a:lnTo>
                  <a:lnTo>
                    <a:pt x="458" y="398"/>
                  </a:lnTo>
                  <a:lnTo>
                    <a:pt x="458" y="364"/>
                  </a:lnTo>
                  <a:lnTo>
                    <a:pt x="458" y="361"/>
                  </a:lnTo>
                  <a:lnTo>
                    <a:pt x="455" y="349"/>
                  </a:lnTo>
                  <a:lnTo>
                    <a:pt x="450" y="334"/>
                  </a:lnTo>
                  <a:lnTo>
                    <a:pt x="443" y="313"/>
                  </a:lnTo>
                  <a:lnTo>
                    <a:pt x="431" y="291"/>
                  </a:lnTo>
                  <a:lnTo>
                    <a:pt x="414" y="269"/>
                  </a:lnTo>
                  <a:lnTo>
                    <a:pt x="393" y="247"/>
                  </a:lnTo>
                  <a:lnTo>
                    <a:pt x="366" y="228"/>
                  </a:lnTo>
                  <a:lnTo>
                    <a:pt x="356" y="223"/>
                  </a:lnTo>
                  <a:lnTo>
                    <a:pt x="342" y="218"/>
                  </a:lnTo>
                  <a:lnTo>
                    <a:pt x="325" y="214"/>
                  </a:lnTo>
                  <a:lnTo>
                    <a:pt x="310" y="209"/>
                  </a:lnTo>
                  <a:lnTo>
                    <a:pt x="296" y="208"/>
                  </a:lnTo>
                  <a:lnTo>
                    <a:pt x="284" y="204"/>
                  </a:lnTo>
                  <a:lnTo>
                    <a:pt x="276" y="202"/>
                  </a:lnTo>
                  <a:lnTo>
                    <a:pt x="272" y="202"/>
                  </a:lnTo>
                  <a:lnTo>
                    <a:pt x="271" y="204"/>
                  </a:lnTo>
                  <a:lnTo>
                    <a:pt x="264" y="209"/>
                  </a:lnTo>
                  <a:lnTo>
                    <a:pt x="254" y="219"/>
                  </a:lnTo>
                  <a:lnTo>
                    <a:pt x="243" y="231"/>
                  </a:lnTo>
                  <a:lnTo>
                    <a:pt x="233" y="247"/>
                  </a:lnTo>
                  <a:lnTo>
                    <a:pt x="225" y="264"/>
                  </a:lnTo>
                  <a:lnTo>
                    <a:pt x="220" y="284"/>
                  </a:lnTo>
                  <a:lnTo>
                    <a:pt x="220" y="308"/>
                  </a:lnTo>
                  <a:lnTo>
                    <a:pt x="218" y="306"/>
                  </a:lnTo>
                  <a:lnTo>
                    <a:pt x="216" y="300"/>
                  </a:lnTo>
                  <a:lnTo>
                    <a:pt x="213" y="288"/>
                  </a:lnTo>
                  <a:lnTo>
                    <a:pt x="211" y="274"/>
                  </a:lnTo>
                  <a:lnTo>
                    <a:pt x="214" y="255"/>
                  </a:lnTo>
                  <a:lnTo>
                    <a:pt x="221" y="235"/>
                  </a:lnTo>
                  <a:lnTo>
                    <a:pt x="235" y="213"/>
                  </a:lnTo>
                  <a:lnTo>
                    <a:pt x="257" y="187"/>
                  </a:lnTo>
                  <a:lnTo>
                    <a:pt x="252" y="189"/>
                  </a:lnTo>
                  <a:lnTo>
                    <a:pt x="242" y="196"/>
                  </a:lnTo>
                  <a:lnTo>
                    <a:pt x="226" y="208"/>
                  </a:lnTo>
                  <a:lnTo>
                    <a:pt x="209" y="221"/>
                  </a:lnTo>
                  <a:lnTo>
                    <a:pt x="196" y="242"/>
                  </a:lnTo>
                  <a:lnTo>
                    <a:pt x="185" y="264"/>
                  </a:lnTo>
                  <a:lnTo>
                    <a:pt x="182" y="289"/>
                  </a:lnTo>
                  <a:lnTo>
                    <a:pt x="191" y="318"/>
                  </a:lnTo>
                  <a:lnTo>
                    <a:pt x="184" y="306"/>
                  </a:lnTo>
                  <a:lnTo>
                    <a:pt x="174" y="277"/>
                  </a:lnTo>
                  <a:lnTo>
                    <a:pt x="172" y="242"/>
                  </a:lnTo>
                  <a:lnTo>
                    <a:pt x="191" y="211"/>
                  </a:lnTo>
                  <a:lnTo>
                    <a:pt x="184" y="211"/>
                  </a:lnTo>
                  <a:lnTo>
                    <a:pt x="168" y="209"/>
                  </a:lnTo>
                  <a:lnTo>
                    <a:pt x="145" y="208"/>
                  </a:lnTo>
                  <a:lnTo>
                    <a:pt x="119" y="208"/>
                  </a:lnTo>
                  <a:lnTo>
                    <a:pt x="92" y="211"/>
                  </a:lnTo>
                  <a:lnTo>
                    <a:pt x="66" y="218"/>
                  </a:lnTo>
                  <a:lnTo>
                    <a:pt x="49" y="230"/>
                  </a:lnTo>
                  <a:lnTo>
                    <a:pt x="39" y="247"/>
                  </a:lnTo>
                  <a:lnTo>
                    <a:pt x="15" y="3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0" name="Freeform 77"/>
            <p:cNvSpPr>
              <a:spLocks/>
            </p:cNvSpPr>
            <p:nvPr/>
          </p:nvSpPr>
          <p:spPr bwMode="auto">
            <a:xfrm>
              <a:off x="4286" y="2744"/>
              <a:ext cx="71" cy="22"/>
            </a:xfrm>
            <a:custGeom>
              <a:avLst/>
              <a:gdLst>
                <a:gd name="T0" fmla="*/ 9 w 141"/>
                <a:gd name="T1" fmla="*/ 0 h 45"/>
                <a:gd name="T2" fmla="*/ 9 w 141"/>
                <a:gd name="T3" fmla="*/ 2 h 45"/>
                <a:gd name="T4" fmla="*/ 8 w 141"/>
                <a:gd name="T5" fmla="*/ 2 h 45"/>
                <a:gd name="T6" fmla="*/ 7 w 141"/>
                <a:gd name="T7" fmla="*/ 2 h 45"/>
                <a:gd name="T8" fmla="*/ 6 w 141"/>
                <a:gd name="T9" fmla="*/ 2 h 45"/>
                <a:gd name="T10" fmla="*/ 5 w 141"/>
                <a:gd name="T11" fmla="*/ 2 h 45"/>
                <a:gd name="T12" fmla="*/ 4 w 141"/>
                <a:gd name="T13" fmla="*/ 2 h 45"/>
                <a:gd name="T14" fmla="*/ 2 w 141"/>
                <a:gd name="T15" fmla="*/ 2 h 45"/>
                <a:gd name="T16" fmla="*/ 1 w 141"/>
                <a:gd name="T17" fmla="*/ 2 h 45"/>
                <a:gd name="T18" fmla="*/ 1 w 141"/>
                <a:gd name="T19" fmla="*/ 2 h 45"/>
                <a:gd name="T20" fmla="*/ 0 w 141"/>
                <a:gd name="T21" fmla="*/ 0 h 45"/>
                <a:gd name="T22" fmla="*/ 1 w 141"/>
                <a:gd name="T23" fmla="*/ 0 h 45"/>
                <a:gd name="T24" fmla="*/ 2 w 141"/>
                <a:gd name="T25" fmla="*/ 0 h 45"/>
                <a:gd name="T26" fmla="*/ 3 w 141"/>
                <a:gd name="T27" fmla="*/ 0 h 45"/>
                <a:gd name="T28" fmla="*/ 4 w 141"/>
                <a:gd name="T29" fmla="*/ 0 h 45"/>
                <a:gd name="T30" fmla="*/ 5 w 141"/>
                <a:gd name="T31" fmla="*/ 0 h 45"/>
                <a:gd name="T32" fmla="*/ 7 w 141"/>
                <a:gd name="T33" fmla="*/ 0 h 45"/>
                <a:gd name="T34" fmla="*/ 8 w 141"/>
                <a:gd name="T35" fmla="*/ 0 h 45"/>
                <a:gd name="T36" fmla="*/ 9 w 141"/>
                <a:gd name="T37" fmla="*/ 0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1"/>
                <a:gd name="T58" fmla="*/ 0 h 45"/>
                <a:gd name="T59" fmla="*/ 141 w 141"/>
                <a:gd name="T60" fmla="*/ 45 h 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1" h="45">
                  <a:moveTo>
                    <a:pt x="141" y="5"/>
                  </a:moveTo>
                  <a:lnTo>
                    <a:pt x="129" y="43"/>
                  </a:lnTo>
                  <a:lnTo>
                    <a:pt x="124" y="43"/>
                  </a:lnTo>
                  <a:lnTo>
                    <a:pt x="111" y="43"/>
                  </a:lnTo>
                  <a:lnTo>
                    <a:pt x="94" y="45"/>
                  </a:lnTo>
                  <a:lnTo>
                    <a:pt x="71" y="45"/>
                  </a:lnTo>
                  <a:lnTo>
                    <a:pt x="49" y="45"/>
                  </a:lnTo>
                  <a:lnTo>
                    <a:pt x="31" y="45"/>
                  </a:lnTo>
                  <a:lnTo>
                    <a:pt x="15" y="45"/>
                  </a:lnTo>
                  <a:lnTo>
                    <a:pt x="8" y="43"/>
                  </a:lnTo>
                  <a:lnTo>
                    <a:pt x="0" y="5"/>
                  </a:lnTo>
                  <a:lnTo>
                    <a:pt x="5" y="5"/>
                  </a:lnTo>
                  <a:lnTo>
                    <a:pt x="17" y="4"/>
                  </a:lnTo>
                  <a:lnTo>
                    <a:pt x="34" y="2"/>
                  </a:lnTo>
                  <a:lnTo>
                    <a:pt x="56" y="2"/>
                  </a:lnTo>
                  <a:lnTo>
                    <a:pt x="80" y="0"/>
                  </a:lnTo>
                  <a:lnTo>
                    <a:pt x="102" y="0"/>
                  </a:lnTo>
                  <a:lnTo>
                    <a:pt x="124" y="2"/>
                  </a:lnTo>
                  <a:lnTo>
                    <a:pt x="14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" name="Freeform 78"/>
            <p:cNvSpPr>
              <a:spLocks/>
            </p:cNvSpPr>
            <p:nvPr/>
          </p:nvSpPr>
          <p:spPr bwMode="auto">
            <a:xfrm>
              <a:off x="4388" y="2745"/>
              <a:ext cx="97" cy="29"/>
            </a:xfrm>
            <a:custGeom>
              <a:avLst/>
              <a:gdLst>
                <a:gd name="T0" fmla="*/ 13 w 194"/>
                <a:gd name="T1" fmla="*/ 0 h 60"/>
                <a:gd name="T2" fmla="*/ 12 w 194"/>
                <a:gd name="T3" fmla="*/ 0 h 60"/>
                <a:gd name="T4" fmla="*/ 11 w 194"/>
                <a:gd name="T5" fmla="*/ 0 h 60"/>
                <a:gd name="T6" fmla="*/ 9 w 194"/>
                <a:gd name="T7" fmla="*/ 0 h 60"/>
                <a:gd name="T8" fmla="*/ 7 w 194"/>
                <a:gd name="T9" fmla="*/ 0 h 60"/>
                <a:gd name="T10" fmla="*/ 5 w 194"/>
                <a:gd name="T11" fmla="*/ 0 h 60"/>
                <a:gd name="T12" fmla="*/ 3 w 194"/>
                <a:gd name="T13" fmla="*/ 0 h 60"/>
                <a:gd name="T14" fmla="*/ 1 w 194"/>
                <a:gd name="T15" fmla="*/ 0 h 60"/>
                <a:gd name="T16" fmla="*/ 0 w 194"/>
                <a:gd name="T17" fmla="*/ 0 h 60"/>
                <a:gd name="T18" fmla="*/ 0 w 194"/>
                <a:gd name="T19" fmla="*/ 1 h 60"/>
                <a:gd name="T20" fmla="*/ 1 w 194"/>
                <a:gd name="T21" fmla="*/ 1 h 60"/>
                <a:gd name="T22" fmla="*/ 1 w 194"/>
                <a:gd name="T23" fmla="*/ 2 h 60"/>
                <a:gd name="T24" fmla="*/ 1 w 194"/>
                <a:gd name="T25" fmla="*/ 2 h 60"/>
                <a:gd name="T26" fmla="*/ 1 w 194"/>
                <a:gd name="T27" fmla="*/ 3 h 60"/>
                <a:gd name="T28" fmla="*/ 2 w 194"/>
                <a:gd name="T29" fmla="*/ 3 h 60"/>
                <a:gd name="T30" fmla="*/ 3 w 194"/>
                <a:gd name="T31" fmla="*/ 3 h 60"/>
                <a:gd name="T32" fmla="*/ 4 w 194"/>
                <a:gd name="T33" fmla="*/ 3 h 60"/>
                <a:gd name="T34" fmla="*/ 5 w 194"/>
                <a:gd name="T35" fmla="*/ 3 h 60"/>
                <a:gd name="T36" fmla="*/ 7 w 194"/>
                <a:gd name="T37" fmla="*/ 3 h 60"/>
                <a:gd name="T38" fmla="*/ 10 w 194"/>
                <a:gd name="T39" fmla="*/ 3 h 60"/>
                <a:gd name="T40" fmla="*/ 12 w 194"/>
                <a:gd name="T41" fmla="*/ 3 h 60"/>
                <a:gd name="T42" fmla="*/ 13 w 194"/>
                <a:gd name="T43" fmla="*/ 0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94"/>
                <a:gd name="T67" fmla="*/ 0 h 60"/>
                <a:gd name="T68" fmla="*/ 194 w 194"/>
                <a:gd name="T69" fmla="*/ 6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94" h="60">
                  <a:moveTo>
                    <a:pt x="194" y="3"/>
                  </a:moveTo>
                  <a:lnTo>
                    <a:pt x="187" y="3"/>
                  </a:lnTo>
                  <a:lnTo>
                    <a:pt x="167" y="2"/>
                  </a:lnTo>
                  <a:lnTo>
                    <a:pt x="139" y="2"/>
                  </a:lnTo>
                  <a:lnTo>
                    <a:pt x="105" y="0"/>
                  </a:lnTo>
                  <a:lnTo>
                    <a:pt x="71" y="2"/>
                  </a:lnTo>
                  <a:lnTo>
                    <a:pt x="40" y="3"/>
                  </a:lnTo>
                  <a:lnTo>
                    <a:pt x="15" y="9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5" y="38"/>
                  </a:lnTo>
                  <a:lnTo>
                    <a:pt x="10" y="48"/>
                  </a:lnTo>
                  <a:lnTo>
                    <a:pt x="13" y="49"/>
                  </a:lnTo>
                  <a:lnTo>
                    <a:pt x="20" y="51"/>
                  </a:lnTo>
                  <a:lnTo>
                    <a:pt x="34" y="55"/>
                  </a:lnTo>
                  <a:lnTo>
                    <a:pt x="54" y="56"/>
                  </a:lnTo>
                  <a:lnTo>
                    <a:pt x="80" y="58"/>
                  </a:lnTo>
                  <a:lnTo>
                    <a:pt x="110" y="60"/>
                  </a:lnTo>
                  <a:lnTo>
                    <a:pt x="148" y="58"/>
                  </a:lnTo>
                  <a:lnTo>
                    <a:pt x="192" y="53"/>
                  </a:lnTo>
                  <a:lnTo>
                    <a:pt x="194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2" name="Freeform 79"/>
            <p:cNvSpPr>
              <a:spLocks/>
            </p:cNvSpPr>
            <p:nvPr/>
          </p:nvSpPr>
          <p:spPr bwMode="auto">
            <a:xfrm>
              <a:off x="4339" y="2740"/>
              <a:ext cx="7" cy="6"/>
            </a:xfrm>
            <a:custGeom>
              <a:avLst/>
              <a:gdLst>
                <a:gd name="T0" fmla="*/ 0 w 14"/>
                <a:gd name="T1" fmla="*/ 1 h 11"/>
                <a:gd name="T2" fmla="*/ 1 w 14"/>
                <a:gd name="T3" fmla="*/ 0 h 11"/>
                <a:gd name="T4" fmla="*/ 1 w 14"/>
                <a:gd name="T5" fmla="*/ 0 h 11"/>
                <a:gd name="T6" fmla="*/ 1 w 14"/>
                <a:gd name="T7" fmla="*/ 1 h 11"/>
                <a:gd name="T8" fmla="*/ 1 w 14"/>
                <a:gd name="T9" fmla="*/ 1 h 11"/>
                <a:gd name="T10" fmla="*/ 1 w 14"/>
                <a:gd name="T11" fmla="*/ 1 h 11"/>
                <a:gd name="T12" fmla="*/ 1 w 14"/>
                <a:gd name="T13" fmla="*/ 1 h 11"/>
                <a:gd name="T14" fmla="*/ 0 w 14"/>
                <a:gd name="T15" fmla="*/ 1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11"/>
                <a:gd name="T26" fmla="*/ 14 w 14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11">
                  <a:moveTo>
                    <a:pt x="0" y="11"/>
                  </a:moveTo>
                  <a:lnTo>
                    <a:pt x="7" y="0"/>
                  </a:lnTo>
                  <a:lnTo>
                    <a:pt x="14" y="0"/>
                  </a:lnTo>
                  <a:lnTo>
                    <a:pt x="6" y="11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3" name="Freeform 80"/>
            <p:cNvSpPr>
              <a:spLocks/>
            </p:cNvSpPr>
            <p:nvPr/>
          </p:nvSpPr>
          <p:spPr bwMode="auto">
            <a:xfrm>
              <a:off x="4399" y="2743"/>
              <a:ext cx="3" cy="7"/>
            </a:xfrm>
            <a:custGeom>
              <a:avLst/>
              <a:gdLst>
                <a:gd name="T0" fmla="*/ 0 w 7"/>
                <a:gd name="T1" fmla="*/ 1 h 13"/>
                <a:gd name="T2" fmla="*/ 0 w 7"/>
                <a:gd name="T3" fmla="*/ 0 h 13"/>
                <a:gd name="T4" fmla="*/ 0 w 7"/>
                <a:gd name="T5" fmla="*/ 0 h 13"/>
                <a:gd name="T6" fmla="*/ 0 w 7"/>
                <a:gd name="T7" fmla="*/ 0 h 13"/>
                <a:gd name="T8" fmla="*/ 0 w 7"/>
                <a:gd name="T9" fmla="*/ 0 h 13"/>
                <a:gd name="T10" fmla="*/ 0 w 7"/>
                <a:gd name="T11" fmla="*/ 0 h 13"/>
                <a:gd name="T12" fmla="*/ 0 w 7"/>
                <a:gd name="T13" fmla="*/ 1 h 13"/>
                <a:gd name="T14" fmla="*/ 0 w 7"/>
                <a:gd name="T15" fmla="*/ 1 h 13"/>
                <a:gd name="T16" fmla="*/ 0 w 7"/>
                <a:gd name="T17" fmla="*/ 1 h 13"/>
                <a:gd name="T18" fmla="*/ 0 w 7"/>
                <a:gd name="T19" fmla="*/ 1 h 13"/>
                <a:gd name="T20" fmla="*/ 0 w 7"/>
                <a:gd name="T21" fmla="*/ 1 h 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"/>
                <a:gd name="T34" fmla="*/ 0 h 13"/>
                <a:gd name="T35" fmla="*/ 7 w 7"/>
                <a:gd name="T36" fmla="*/ 13 h 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" h="13">
                  <a:moveTo>
                    <a:pt x="5" y="13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13"/>
                  </a:lnTo>
                  <a:lnTo>
                    <a:pt x="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4" name="Freeform 81"/>
            <p:cNvSpPr>
              <a:spLocks/>
            </p:cNvSpPr>
            <p:nvPr/>
          </p:nvSpPr>
          <p:spPr bwMode="auto">
            <a:xfrm>
              <a:off x="4283" y="2735"/>
              <a:ext cx="259" cy="42"/>
            </a:xfrm>
            <a:custGeom>
              <a:avLst/>
              <a:gdLst>
                <a:gd name="T0" fmla="*/ 0 w 518"/>
                <a:gd name="T1" fmla="*/ 3 h 84"/>
                <a:gd name="T2" fmla="*/ 1 w 518"/>
                <a:gd name="T3" fmla="*/ 5 h 84"/>
                <a:gd name="T4" fmla="*/ 9 w 518"/>
                <a:gd name="T5" fmla="*/ 5 h 84"/>
                <a:gd name="T6" fmla="*/ 10 w 518"/>
                <a:gd name="T7" fmla="*/ 3 h 84"/>
                <a:gd name="T8" fmla="*/ 12 w 518"/>
                <a:gd name="T9" fmla="*/ 3 h 84"/>
                <a:gd name="T10" fmla="*/ 14 w 518"/>
                <a:gd name="T11" fmla="*/ 5 h 84"/>
                <a:gd name="T12" fmla="*/ 17 w 518"/>
                <a:gd name="T13" fmla="*/ 6 h 84"/>
                <a:gd name="T14" fmla="*/ 21 w 518"/>
                <a:gd name="T15" fmla="*/ 6 h 84"/>
                <a:gd name="T16" fmla="*/ 24 w 518"/>
                <a:gd name="T17" fmla="*/ 6 h 84"/>
                <a:gd name="T18" fmla="*/ 26 w 518"/>
                <a:gd name="T19" fmla="*/ 6 h 84"/>
                <a:gd name="T20" fmla="*/ 26 w 518"/>
                <a:gd name="T21" fmla="*/ 4 h 84"/>
                <a:gd name="T22" fmla="*/ 26 w 518"/>
                <a:gd name="T23" fmla="*/ 2 h 84"/>
                <a:gd name="T24" fmla="*/ 33 w 518"/>
                <a:gd name="T25" fmla="*/ 0 h 84"/>
                <a:gd name="T26" fmla="*/ 26 w 518"/>
                <a:gd name="T27" fmla="*/ 2 h 84"/>
                <a:gd name="T28" fmla="*/ 26 w 518"/>
                <a:gd name="T29" fmla="*/ 1 h 84"/>
                <a:gd name="T30" fmla="*/ 26 w 518"/>
                <a:gd name="T31" fmla="*/ 1 h 84"/>
                <a:gd name="T32" fmla="*/ 23 w 518"/>
                <a:gd name="T33" fmla="*/ 1 h 84"/>
                <a:gd name="T34" fmla="*/ 19 w 518"/>
                <a:gd name="T35" fmla="*/ 1 h 84"/>
                <a:gd name="T36" fmla="*/ 16 w 518"/>
                <a:gd name="T37" fmla="*/ 1 h 84"/>
                <a:gd name="T38" fmla="*/ 15 w 518"/>
                <a:gd name="T39" fmla="*/ 2 h 84"/>
                <a:gd name="T40" fmla="*/ 18 w 518"/>
                <a:gd name="T41" fmla="*/ 2 h 84"/>
                <a:gd name="T42" fmla="*/ 20 w 518"/>
                <a:gd name="T43" fmla="*/ 2 h 84"/>
                <a:gd name="T44" fmla="*/ 23 w 518"/>
                <a:gd name="T45" fmla="*/ 2 h 84"/>
                <a:gd name="T46" fmla="*/ 25 w 518"/>
                <a:gd name="T47" fmla="*/ 2 h 84"/>
                <a:gd name="T48" fmla="*/ 25 w 518"/>
                <a:gd name="T49" fmla="*/ 3 h 84"/>
                <a:gd name="T50" fmla="*/ 25 w 518"/>
                <a:gd name="T51" fmla="*/ 5 h 84"/>
                <a:gd name="T52" fmla="*/ 24 w 518"/>
                <a:gd name="T53" fmla="*/ 5 h 84"/>
                <a:gd name="T54" fmla="*/ 22 w 518"/>
                <a:gd name="T55" fmla="*/ 5 h 84"/>
                <a:gd name="T56" fmla="*/ 19 w 518"/>
                <a:gd name="T57" fmla="*/ 5 h 84"/>
                <a:gd name="T58" fmla="*/ 15 w 518"/>
                <a:gd name="T59" fmla="*/ 5 h 84"/>
                <a:gd name="T60" fmla="*/ 14 w 518"/>
                <a:gd name="T61" fmla="*/ 4 h 84"/>
                <a:gd name="T62" fmla="*/ 14 w 518"/>
                <a:gd name="T63" fmla="*/ 2 h 84"/>
                <a:gd name="T64" fmla="*/ 14 w 518"/>
                <a:gd name="T65" fmla="*/ 2 h 84"/>
                <a:gd name="T66" fmla="*/ 15 w 518"/>
                <a:gd name="T67" fmla="*/ 2 h 84"/>
                <a:gd name="T68" fmla="*/ 14 w 518"/>
                <a:gd name="T69" fmla="*/ 2 h 84"/>
                <a:gd name="T70" fmla="*/ 14 w 518"/>
                <a:gd name="T71" fmla="*/ 2 h 84"/>
                <a:gd name="T72" fmla="*/ 14 w 518"/>
                <a:gd name="T73" fmla="*/ 2 h 84"/>
                <a:gd name="T74" fmla="*/ 13 w 518"/>
                <a:gd name="T75" fmla="*/ 2 h 84"/>
                <a:gd name="T76" fmla="*/ 13 w 518"/>
                <a:gd name="T77" fmla="*/ 2 h 84"/>
                <a:gd name="T78" fmla="*/ 11 w 518"/>
                <a:gd name="T79" fmla="*/ 2 h 84"/>
                <a:gd name="T80" fmla="*/ 10 w 518"/>
                <a:gd name="T81" fmla="*/ 2 h 84"/>
                <a:gd name="T82" fmla="*/ 10 w 518"/>
                <a:gd name="T83" fmla="*/ 1 h 84"/>
                <a:gd name="T84" fmla="*/ 8 w 518"/>
                <a:gd name="T85" fmla="*/ 1 h 84"/>
                <a:gd name="T86" fmla="*/ 8 w 518"/>
                <a:gd name="T87" fmla="*/ 2 h 84"/>
                <a:gd name="T88" fmla="*/ 8 w 518"/>
                <a:gd name="T89" fmla="*/ 2 h 84"/>
                <a:gd name="T90" fmla="*/ 9 w 518"/>
                <a:gd name="T91" fmla="*/ 2 h 84"/>
                <a:gd name="T92" fmla="*/ 9 w 518"/>
                <a:gd name="T93" fmla="*/ 2 h 84"/>
                <a:gd name="T94" fmla="*/ 8 w 518"/>
                <a:gd name="T95" fmla="*/ 4 h 84"/>
                <a:gd name="T96" fmla="*/ 7 w 518"/>
                <a:gd name="T97" fmla="*/ 4 h 84"/>
                <a:gd name="T98" fmla="*/ 5 w 518"/>
                <a:gd name="T99" fmla="*/ 4 h 84"/>
                <a:gd name="T100" fmla="*/ 3 w 518"/>
                <a:gd name="T101" fmla="*/ 4 h 84"/>
                <a:gd name="T102" fmla="*/ 2 w 518"/>
                <a:gd name="T103" fmla="*/ 4 h 84"/>
                <a:gd name="T104" fmla="*/ 1 w 518"/>
                <a:gd name="T105" fmla="*/ 3 h 84"/>
                <a:gd name="T106" fmla="*/ 1 w 518"/>
                <a:gd name="T107" fmla="*/ 2 h 84"/>
                <a:gd name="T108" fmla="*/ 3 w 518"/>
                <a:gd name="T109" fmla="*/ 2 h 84"/>
                <a:gd name="T110" fmla="*/ 4 w 518"/>
                <a:gd name="T111" fmla="*/ 2 h 84"/>
                <a:gd name="T112" fmla="*/ 6 w 518"/>
                <a:gd name="T113" fmla="*/ 2 h 84"/>
                <a:gd name="T114" fmla="*/ 7 w 518"/>
                <a:gd name="T115" fmla="*/ 2 h 84"/>
                <a:gd name="T116" fmla="*/ 8 w 518"/>
                <a:gd name="T117" fmla="*/ 1 h 84"/>
                <a:gd name="T118" fmla="*/ 6 w 518"/>
                <a:gd name="T119" fmla="*/ 1 h 84"/>
                <a:gd name="T120" fmla="*/ 4 w 518"/>
                <a:gd name="T121" fmla="*/ 1 h 84"/>
                <a:gd name="T122" fmla="*/ 2 w 518"/>
                <a:gd name="T123" fmla="*/ 1 h 8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8"/>
                <a:gd name="T187" fmla="*/ 0 h 84"/>
                <a:gd name="T188" fmla="*/ 518 w 518"/>
                <a:gd name="T189" fmla="*/ 84 h 8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8" h="84">
                  <a:moveTo>
                    <a:pt x="2" y="14"/>
                  </a:moveTo>
                  <a:lnTo>
                    <a:pt x="0" y="36"/>
                  </a:lnTo>
                  <a:lnTo>
                    <a:pt x="3" y="53"/>
                  </a:lnTo>
                  <a:lnTo>
                    <a:pt x="9" y="65"/>
                  </a:lnTo>
                  <a:lnTo>
                    <a:pt x="10" y="68"/>
                  </a:lnTo>
                  <a:lnTo>
                    <a:pt x="136" y="70"/>
                  </a:lnTo>
                  <a:lnTo>
                    <a:pt x="147" y="53"/>
                  </a:lnTo>
                  <a:lnTo>
                    <a:pt x="162" y="45"/>
                  </a:lnTo>
                  <a:lnTo>
                    <a:pt x="177" y="43"/>
                  </a:lnTo>
                  <a:lnTo>
                    <a:pt x="191" y="48"/>
                  </a:lnTo>
                  <a:lnTo>
                    <a:pt x="196" y="50"/>
                  </a:lnTo>
                  <a:lnTo>
                    <a:pt x="216" y="77"/>
                  </a:lnTo>
                  <a:lnTo>
                    <a:pt x="233" y="80"/>
                  </a:lnTo>
                  <a:lnTo>
                    <a:pt x="259" y="82"/>
                  </a:lnTo>
                  <a:lnTo>
                    <a:pt x="290" y="84"/>
                  </a:lnTo>
                  <a:lnTo>
                    <a:pt x="324" y="84"/>
                  </a:lnTo>
                  <a:lnTo>
                    <a:pt x="354" y="84"/>
                  </a:lnTo>
                  <a:lnTo>
                    <a:pt x="380" y="84"/>
                  </a:lnTo>
                  <a:lnTo>
                    <a:pt x="399" y="82"/>
                  </a:lnTo>
                  <a:lnTo>
                    <a:pt x="405" y="82"/>
                  </a:lnTo>
                  <a:lnTo>
                    <a:pt x="411" y="72"/>
                  </a:lnTo>
                  <a:lnTo>
                    <a:pt x="414" y="58"/>
                  </a:lnTo>
                  <a:lnTo>
                    <a:pt x="416" y="43"/>
                  </a:lnTo>
                  <a:lnTo>
                    <a:pt x="417" y="31"/>
                  </a:lnTo>
                  <a:lnTo>
                    <a:pt x="511" y="11"/>
                  </a:lnTo>
                  <a:lnTo>
                    <a:pt x="518" y="0"/>
                  </a:lnTo>
                  <a:lnTo>
                    <a:pt x="419" y="21"/>
                  </a:lnTo>
                  <a:lnTo>
                    <a:pt x="419" y="17"/>
                  </a:lnTo>
                  <a:lnTo>
                    <a:pt x="419" y="14"/>
                  </a:lnTo>
                  <a:lnTo>
                    <a:pt x="419" y="12"/>
                  </a:lnTo>
                  <a:lnTo>
                    <a:pt x="405" y="11"/>
                  </a:lnTo>
                  <a:lnTo>
                    <a:pt x="385" y="11"/>
                  </a:lnTo>
                  <a:lnTo>
                    <a:pt x="361" y="11"/>
                  </a:lnTo>
                  <a:lnTo>
                    <a:pt x="334" y="11"/>
                  </a:lnTo>
                  <a:lnTo>
                    <a:pt x="307" y="12"/>
                  </a:lnTo>
                  <a:lnTo>
                    <a:pt x="279" y="14"/>
                  </a:lnTo>
                  <a:lnTo>
                    <a:pt x="256" y="16"/>
                  </a:lnTo>
                  <a:lnTo>
                    <a:pt x="237" y="16"/>
                  </a:lnTo>
                  <a:lnTo>
                    <a:pt x="239" y="29"/>
                  </a:lnTo>
                  <a:lnTo>
                    <a:pt x="256" y="28"/>
                  </a:lnTo>
                  <a:lnTo>
                    <a:pt x="276" y="26"/>
                  </a:lnTo>
                  <a:lnTo>
                    <a:pt x="298" y="26"/>
                  </a:lnTo>
                  <a:lnTo>
                    <a:pt x="322" y="24"/>
                  </a:lnTo>
                  <a:lnTo>
                    <a:pt x="344" y="24"/>
                  </a:lnTo>
                  <a:lnTo>
                    <a:pt x="366" y="24"/>
                  </a:lnTo>
                  <a:lnTo>
                    <a:pt x="385" y="24"/>
                  </a:lnTo>
                  <a:lnTo>
                    <a:pt x="402" y="26"/>
                  </a:lnTo>
                  <a:lnTo>
                    <a:pt x="402" y="31"/>
                  </a:lnTo>
                  <a:lnTo>
                    <a:pt x="402" y="41"/>
                  </a:lnTo>
                  <a:lnTo>
                    <a:pt x="399" y="55"/>
                  </a:lnTo>
                  <a:lnTo>
                    <a:pt x="395" y="67"/>
                  </a:lnTo>
                  <a:lnTo>
                    <a:pt x="392" y="67"/>
                  </a:lnTo>
                  <a:lnTo>
                    <a:pt x="383" y="68"/>
                  </a:lnTo>
                  <a:lnTo>
                    <a:pt x="368" y="70"/>
                  </a:lnTo>
                  <a:lnTo>
                    <a:pt x="348" y="72"/>
                  </a:lnTo>
                  <a:lnTo>
                    <a:pt x="324" y="74"/>
                  </a:lnTo>
                  <a:lnTo>
                    <a:pt x="295" y="74"/>
                  </a:lnTo>
                  <a:lnTo>
                    <a:pt x="262" y="72"/>
                  </a:lnTo>
                  <a:lnTo>
                    <a:pt x="228" y="68"/>
                  </a:lnTo>
                  <a:lnTo>
                    <a:pt x="225" y="65"/>
                  </a:lnTo>
                  <a:lnTo>
                    <a:pt x="220" y="57"/>
                  </a:lnTo>
                  <a:lnTo>
                    <a:pt x="215" y="45"/>
                  </a:lnTo>
                  <a:lnTo>
                    <a:pt x="215" y="31"/>
                  </a:lnTo>
                  <a:lnTo>
                    <a:pt x="216" y="31"/>
                  </a:lnTo>
                  <a:lnTo>
                    <a:pt x="221" y="31"/>
                  </a:lnTo>
                  <a:lnTo>
                    <a:pt x="228" y="31"/>
                  </a:lnTo>
                  <a:lnTo>
                    <a:pt x="237" y="29"/>
                  </a:lnTo>
                  <a:lnTo>
                    <a:pt x="232" y="16"/>
                  </a:lnTo>
                  <a:lnTo>
                    <a:pt x="225" y="17"/>
                  </a:lnTo>
                  <a:lnTo>
                    <a:pt x="220" y="17"/>
                  </a:lnTo>
                  <a:lnTo>
                    <a:pt x="218" y="17"/>
                  </a:lnTo>
                  <a:lnTo>
                    <a:pt x="216" y="17"/>
                  </a:lnTo>
                  <a:lnTo>
                    <a:pt x="215" y="17"/>
                  </a:lnTo>
                  <a:lnTo>
                    <a:pt x="210" y="19"/>
                  </a:lnTo>
                  <a:lnTo>
                    <a:pt x="206" y="22"/>
                  </a:lnTo>
                  <a:lnTo>
                    <a:pt x="203" y="24"/>
                  </a:lnTo>
                  <a:lnTo>
                    <a:pt x="196" y="24"/>
                  </a:lnTo>
                  <a:lnTo>
                    <a:pt x="181" y="22"/>
                  </a:lnTo>
                  <a:lnTo>
                    <a:pt x="165" y="21"/>
                  </a:lnTo>
                  <a:lnTo>
                    <a:pt x="157" y="22"/>
                  </a:lnTo>
                  <a:lnTo>
                    <a:pt x="157" y="21"/>
                  </a:lnTo>
                  <a:lnTo>
                    <a:pt x="153" y="17"/>
                  </a:lnTo>
                  <a:lnTo>
                    <a:pt x="152" y="14"/>
                  </a:lnTo>
                  <a:lnTo>
                    <a:pt x="148" y="11"/>
                  </a:lnTo>
                  <a:lnTo>
                    <a:pt x="126" y="11"/>
                  </a:lnTo>
                  <a:lnTo>
                    <a:pt x="118" y="22"/>
                  </a:lnTo>
                  <a:lnTo>
                    <a:pt x="121" y="22"/>
                  </a:lnTo>
                  <a:lnTo>
                    <a:pt x="126" y="22"/>
                  </a:lnTo>
                  <a:lnTo>
                    <a:pt x="130" y="22"/>
                  </a:lnTo>
                  <a:lnTo>
                    <a:pt x="133" y="24"/>
                  </a:lnTo>
                  <a:lnTo>
                    <a:pt x="135" y="24"/>
                  </a:lnTo>
                  <a:lnTo>
                    <a:pt x="136" y="26"/>
                  </a:lnTo>
                  <a:lnTo>
                    <a:pt x="138" y="29"/>
                  </a:lnTo>
                  <a:lnTo>
                    <a:pt x="138" y="33"/>
                  </a:lnTo>
                  <a:lnTo>
                    <a:pt x="128" y="57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97" y="57"/>
                  </a:lnTo>
                  <a:lnTo>
                    <a:pt x="78" y="58"/>
                  </a:lnTo>
                  <a:lnTo>
                    <a:pt x="60" y="58"/>
                  </a:lnTo>
                  <a:lnTo>
                    <a:pt x="43" y="57"/>
                  </a:lnTo>
                  <a:lnTo>
                    <a:pt x="29" y="57"/>
                  </a:lnTo>
                  <a:lnTo>
                    <a:pt x="20" y="55"/>
                  </a:lnTo>
                  <a:lnTo>
                    <a:pt x="19" y="51"/>
                  </a:lnTo>
                  <a:lnTo>
                    <a:pt x="15" y="45"/>
                  </a:lnTo>
                  <a:lnTo>
                    <a:pt x="12" y="36"/>
                  </a:lnTo>
                  <a:lnTo>
                    <a:pt x="10" y="28"/>
                  </a:lnTo>
                  <a:lnTo>
                    <a:pt x="31" y="24"/>
                  </a:lnTo>
                  <a:lnTo>
                    <a:pt x="44" y="22"/>
                  </a:lnTo>
                  <a:lnTo>
                    <a:pt x="56" y="21"/>
                  </a:lnTo>
                  <a:lnTo>
                    <a:pt x="66" y="21"/>
                  </a:lnTo>
                  <a:lnTo>
                    <a:pt x="75" y="21"/>
                  </a:lnTo>
                  <a:lnTo>
                    <a:pt x="85" y="22"/>
                  </a:lnTo>
                  <a:lnTo>
                    <a:pt x="97" y="22"/>
                  </a:lnTo>
                  <a:lnTo>
                    <a:pt x="112" y="22"/>
                  </a:lnTo>
                  <a:lnTo>
                    <a:pt x="119" y="11"/>
                  </a:lnTo>
                  <a:lnTo>
                    <a:pt x="116" y="11"/>
                  </a:lnTo>
                  <a:lnTo>
                    <a:pt x="107" y="9"/>
                  </a:lnTo>
                  <a:lnTo>
                    <a:pt x="94" y="9"/>
                  </a:lnTo>
                  <a:lnTo>
                    <a:pt x="78" y="7"/>
                  </a:lnTo>
                  <a:lnTo>
                    <a:pt x="60" y="7"/>
                  </a:lnTo>
                  <a:lnTo>
                    <a:pt x="39" y="7"/>
                  </a:lnTo>
                  <a:lnTo>
                    <a:pt x="20" y="11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5" name="Freeform 82"/>
            <p:cNvSpPr>
              <a:spLocks/>
            </p:cNvSpPr>
            <p:nvPr/>
          </p:nvSpPr>
          <p:spPr bwMode="auto">
            <a:xfrm>
              <a:off x="4525" y="2606"/>
              <a:ext cx="172" cy="261"/>
            </a:xfrm>
            <a:custGeom>
              <a:avLst/>
              <a:gdLst>
                <a:gd name="T0" fmla="*/ 15 w 344"/>
                <a:gd name="T1" fmla="*/ 0 h 521"/>
                <a:gd name="T2" fmla="*/ 16 w 344"/>
                <a:gd name="T3" fmla="*/ 1 h 521"/>
                <a:gd name="T4" fmla="*/ 17 w 344"/>
                <a:gd name="T5" fmla="*/ 1 h 521"/>
                <a:gd name="T6" fmla="*/ 17 w 344"/>
                <a:gd name="T7" fmla="*/ 2 h 521"/>
                <a:gd name="T8" fmla="*/ 18 w 344"/>
                <a:gd name="T9" fmla="*/ 3 h 521"/>
                <a:gd name="T10" fmla="*/ 20 w 344"/>
                <a:gd name="T11" fmla="*/ 5 h 521"/>
                <a:gd name="T12" fmla="*/ 20 w 344"/>
                <a:gd name="T13" fmla="*/ 7 h 521"/>
                <a:gd name="T14" fmla="*/ 21 w 344"/>
                <a:gd name="T15" fmla="*/ 8 h 521"/>
                <a:gd name="T16" fmla="*/ 22 w 344"/>
                <a:gd name="T17" fmla="*/ 10 h 521"/>
                <a:gd name="T18" fmla="*/ 22 w 344"/>
                <a:gd name="T19" fmla="*/ 14 h 521"/>
                <a:gd name="T20" fmla="*/ 22 w 344"/>
                <a:gd name="T21" fmla="*/ 16 h 521"/>
                <a:gd name="T22" fmla="*/ 21 w 344"/>
                <a:gd name="T23" fmla="*/ 19 h 521"/>
                <a:gd name="T24" fmla="*/ 20 w 344"/>
                <a:gd name="T25" fmla="*/ 22 h 521"/>
                <a:gd name="T26" fmla="*/ 20 w 344"/>
                <a:gd name="T27" fmla="*/ 23 h 521"/>
                <a:gd name="T28" fmla="*/ 19 w 344"/>
                <a:gd name="T29" fmla="*/ 23 h 521"/>
                <a:gd name="T30" fmla="*/ 19 w 344"/>
                <a:gd name="T31" fmla="*/ 23 h 521"/>
                <a:gd name="T32" fmla="*/ 18 w 344"/>
                <a:gd name="T33" fmla="*/ 24 h 521"/>
                <a:gd name="T34" fmla="*/ 16 w 344"/>
                <a:gd name="T35" fmla="*/ 25 h 521"/>
                <a:gd name="T36" fmla="*/ 15 w 344"/>
                <a:gd name="T37" fmla="*/ 26 h 521"/>
                <a:gd name="T38" fmla="*/ 13 w 344"/>
                <a:gd name="T39" fmla="*/ 27 h 521"/>
                <a:gd name="T40" fmla="*/ 12 w 344"/>
                <a:gd name="T41" fmla="*/ 28 h 521"/>
                <a:gd name="T42" fmla="*/ 11 w 344"/>
                <a:gd name="T43" fmla="*/ 29 h 521"/>
                <a:gd name="T44" fmla="*/ 9 w 344"/>
                <a:gd name="T45" fmla="*/ 30 h 521"/>
                <a:gd name="T46" fmla="*/ 7 w 344"/>
                <a:gd name="T47" fmla="*/ 31 h 521"/>
                <a:gd name="T48" fmla="*/ 6 w 344"/>
                <a:gd name="T49" fmla="*/ 32 h 521"/>
                <a:gd name="T50" fmla="*/ 4 w 344"/>
                <a:gd name="T51" fmla="*/ 32 h 521"/>
                <a:gd name="T52" fmla="*/ 3 w 344"/>
                <a:gd name="T53" fmla="*/ 33 h 521"/>
                <a:gd name="T54" fmla="*/ 2 w 344"/>
                <a:gd name="T55" fmla="*/ 33 h 521"/>
                <a:gd name="T56" fmla="*/ 0 w 344"/>
                <a:gd name="T57" fmla="*/ 33 h 521"/>
                <a:gd name="T58" fmla="*/ 1 w 344"/>
                <a:gd name="T59" fmla="*/ 33 h 521"/>
                <a:gd name="T60" fmla="*/ 2 w 344"/>
                <a:gd name="T61" fmla="*/ 31 h 521"/>
                <a:gd name="T62" fmla="*/ 3 w 344"/>
                <a:gd name="T63" fmla="*/ 30 h 521"/>
                <a:gd name="T64" fmla="*/ 4 w 344"/>
                <a:gd name="T65" fmla="*/ 28 h 521"/>
                <a:gd name="T66" fmla="*/ 5 w 344"/>
                <a:gd name="T67" fmla="*/ 25 h 521"/>
                <a:gd name="T68" fmla="*/ 6 w 344"/>
                <a:gd name="T69" fmla="*/ 23 h 521"/>
                <a:gd name="T70" fmla="*/ 7 w 344"/>
                <a:gd name="T71" fmla="*/ 21 h 521"/>
                <a:gd name="T72" fmla="*/ 7 w 344"/>
                <a:gd name="T73" fmla="*/ 20 h 521"/>
                <a:gd name="T74" fmla="*/ 7 w 344"/>
                <a:gd name="T75" fmla="*/ 20 h 521"/>
                <a:gd name="T76" fmla="*/ 7 w 344"/>
                <a:gd name="T77" fmla="*/ 19 h 521"/>
                <a:gd name="T78" fmla="*/ 8 w 344"/>
                <a:gd name="T79" fmla="*/ 18 h 521"/>
                <a:gd name="T80" fmla="*/ 8 w 344"/>
                <a:gd name="T81" fmla="*/ 18 h 521"/>
                <a:gd name="T82" fmla="*/ 8 w 344"/>
                <a:gd name="T83" fmla="*/ 17 h 521"/>
                <a:gd name="T84" fmla="*/ 7 w 344"/>
                <a:gd name="T85" fmla="*/ 16 h 521"/>
                <a:gd name="T86" fmla="*/ 6 w 344"/>
                <a:gd name="T87" fmla="*/ 15 h 521"/>
                <a:gd name="T88" fmla="*/ 5 w 344"/>
                <a:gd name="T89" fmla="*/ 15 h 521"/>
                <a:gd name="T90" fmla="*/ 15 w 344"/>
                <a:gd name="T91" fmla="*/ 0 h 52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44"/>
                <a:gd name="T139" fmla="*/ 0 h 521"/>
                <a:gd name="T140" fmla="*/ 344 w 344"/>
                <a:gd name="T141" fmla="*/ 521 h 52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44" h="521">
                  <a:moveTo>
                    <a:pt x="243" y="0"/>
                  </a:moveTo>
                  <a:lnTo>
                    <a:pt x="247" y="3"/>
                  </a:lnTo>
                  <a:lnTo>
                    <a:pt x="257" y="12"/>
                  </a:lnTo>
                  <a:lnTo>
                    <a:pt x="271" y="27"/>
                  </a:lnTo>
                  <a:lnTo>
                    <a:pt x="288" y="46"/>
                  </a:lnTo>
                  <a:lnTo>
                    <a:pt x="305" y="70"/>
                  </a:lnTo>
                  <a:lnTo>
                    <a:pt x="320" y="97"/>
                  </a:lnTo>
                  <a:lnTo>
                    <a:pt x="334" y="126"/>
                  </a:lnTo>
                  <a:lnTo>
                    <a:pt x="341" y="160"/>
                  </a:lnTo>
                  <a:lnTo>
                    <a:pt x="344" y="213"/>
                  </a:lnTo>
                  <a:lnTo>
                    <a:pt x="341" y="256"/>
                  </a:lnTo>
                  <a:lnTo>
                    <a:pt x="329" y="298"/>
                  </a:lnTo>
                  <a:lnTo>
                    <a:pt x="310" y="351"/>
                  </a:lnTo>
                  <a:lnTo>
                    <a:pt x="308" y="353"/>
                  </a:lnTo>
                  <a:lnTo>
                    <a:pt x="300" y="358"/>
                  </a:lnTo>
                  <a:lnTo>
                    <a:pt x="289" y="368"/>
                  </a:lnTo>
                  <a:lnTo>
                    <a:pt x="274" y="378"/>
                  </a:lnTo>
                  <a:lnTo>
                    <a:pt x="255" y="392"/>
                  </a:lnTo>
                  <a:lnTo>
                    <a:pt x="235" y="407"/>
                  </a:lnTo>
                  <a:lnTo>
                    <a:pt x="211" y="423"/>
                  </a:lnTo>
                  <a:lnTo>
                    <a:pt x="187" y="438"/>
                  </a:lnTo>
                  <a:lnTo>
                    <a:pt x="162" y="455"/>
                  </a:lnTo>
                  <a:lnTo>
                    <a:pt x="136" y="470"/>
                  </a:lnTo>
                  <a:lnTo>
                    <a:pt x="111" y="486"/>
                  </a:lnTo>
                  <a:lnTo>
                    <a:pt x="85" y="498"/>
                  </a:lnTo>
                  <a:lnTo>
                    <a:pt x="61" y="508"/>
                  </a:lnTo>
                  <a:lnTo>
                    <a:pt x="37" y="516"/>
                  </a:lnTo>
                  <a:lnTo>
                    <a:pt x="17" y="521"/>
                  </a:lnTo>
                  <a:lnTo>
                    <a:pt x="0" y="521"/>
                  </a:lnTo>
                  <a:lnTo>
                    <a:pt x="5" y="515"/>
                  </a:lnTo>
                  <a:lnTo>
                    <a:pt x="17" y="494"/>
                  </a:lnTo>
                  <a:lnTo>
                    <a:pt x="34" y="467"/>
                  </a:lnTo>
                  <a:lnTo>
                    <a:pt x="54" y="433"/>
                  </a:lnTo>
                  <a:lnTo>
                    <a:pt x="75" y="397"/>
                  </a:lnTo>
                  <a:lnTo>
                    <a:pt x="92" y="363"/>
                  </a:lnTo>
                  <a:lnTo>
                    <a:pt x="104" y="332"/>
                  </a:lnTo>
                  <a:lnTo>
                    <a:pt x="109" y="310"/>
                  </a:lnTo>
                  <a:lnTo>
                    <a:pt x="111" y="307"/>
                  </a:lnTo>
                  <a:lnTo>
                    <a:pt x="114" y="298"/>
                  </a:lnTo>
                  <a:lnTo>
                    <a:pt x="117" y="286"/>
                  </a:lnTo>
                  <a:lnTo>
                    <a:pt x="119" y="273"/>
                  </a:lnTo>
                  <a:lnTo>
                    <a:pt x="117" y="259"/>
                  </a:lnTo>
                  <a:lnTo>
                    <a:pt x="109" y="247"/>
                  </a:lnTo>
                  <a:lnTo>
                    <a:pt x="94" y="239"/>
                  </a:lnTo>
                  <a:lnTo>
                    <a:pt x="68" y="235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6" name="Freeform 83"/>
            <p:cNvSpPr>
              <a:spLocks/>
            </p:cNvSpPr>
            <p:nvPr/>
          </p:nvSpPr>
          <p:spPr bwMode="auto">
            <a:xfrm>
              <a:off x="4477" y="2782"/>
              <a:ext cx="7" cy="7"/>
            </a:xfrm>
            <a:custGeom>
              <a:avLst/>
              <a:gdLst>
                <a:gd name="T0" fmla="*/ 0 w 14"/>
                <a:gd name="T1" fmla="*/ 1 h 14"/>
                <a:gd name="T2" fmla="*/ 0 w 14"/>
                <a:gd name="T3" fmla="*/ 1 h 14"/>
                <a:gd name="T4" fmla="*/ 1 w 14"/>
                <a:gd name="T5" fmla="*/ 1 h 14"/>
                <a:gd name="T6" fmla="*/ 1 w 14"/>
                <a:gd name="T7" fmla="*/ 1 h 14"/>
                <a:gd name="T8" fmla="*/ 1 w 14"/>
                <a:gd name="T9" fmla="*/ 1 h 14"/>
                <a:gd name="T10" fmla="*/ 1 w 14"/>
                <a:gd name="T11" fmla="*/ 1 h 14"/>
                <a:gd name="T12" fmla="*/ 1 w 14"/>
                <a:gd name="T13" fmla="*/ 1 h 14"/>
                <a:gd name="T14" fmla="*/ 1 w 14"/>
                <a:gd name="T15" fmla="*/ 1 h 14"/>
                <a:gd name="T16" fmla="*/ 1 w 14"/>
                <a:gd name="T17" fmla="*/ 1 h 14"/>
                <a:gd name="T18" fmla="*/ 1 w 14"/>
                <a:gd name="T19" fmla="*/ 1 h 14"/>
                <a:gd name="T20" fmla="*/ 1 w 14"/>
                <a:gd name="T21" fmla="*/ 1 h 14"/>
                <a:gd name="T22" fmla="*/ 1 w 14"/>
                <a:gd name="T23" fmla="*/ 1 h 14"/>
                <a:gd name="T24" fmla="*/ 1 w 14"/>
                <a:gd name="T25" fmla="*/ 0 h 14"/>
                <a:gd name="T26" fmla="*/ 1 w 14"/>
                <a:gd name="T27" fmla="*/ 0 h 14"/>
                <a:gd name="T28" fmla="*/ 1 w 14"/>
                <a:gd name="T29" fmla="*/ 0 h 14"/>
                <a:gd name="T30" fmla="*/ 1 w 14"/>
                <a:gd name="T31" fmla="*/ 1 h 14"/>
                <a:gd name="T32" fmla="*/ 0 w 14"/>
                <a:gd name="T33" fmla="*/ 1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4"/>
                <a:gd name="T53" fmla="*/ 14 w 14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4">
                  <a:moveTo>
                    <a:pt x="0" y="3"/>
                  </a:moveTo>
                  <a:lnTo>
                    <a:pt x="0" y="7"/>
                  </a:lnTo>
                  <a:lnTo>
                    <a:pt x="2" y="9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11" y="12"/>
                  </a:lnTo>
                  <a:lnTo>
                    <a:pt x="12" y="10"/>
                  </a:lnTo>
                  <a:lnTo>
                    <a:pt x="14" y="9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2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7" name="Freeform 84"/>
            <p:cNvSpPr>
              <a:spLocks/>
            </p:cNvSpPr>
            <p:nvPr/>
          </p:nvSpPr>
          <p:spPr bwMode="auto">
            <a:xfrm>
              <a:off x="4464" y="2580"/>
              <a:ext cx="155" cy="258"/>
            </a:xfrm>
            <a:custGeom>
              <a:avLst/>
              <a:gdLst>
                <a:gd name="T0" fmla="*/ 12 w 312"/>
                <a:gd name="T1" fmla="*/ 32 h 517"/>
                <a:gd name="T2" fmla="*/ 12 w 312"/>
                <a:gd name="T3" fmla="*/ 32 h 517"/>
                <a:gd name="T4" fmla="*/ 13 w 312"/>
                <a:gd name="T5" fmla="*/ 31 h 517"/>
                <a:gd name="T6" fmla="*/ 13 w 312"/>
                <a:gd name="T7" fmla="*/ 30 h 517"/>
                <a:gd name="T8" fmla="*/ 14 w 312"/>
                <a:gd name="T9" fmla="*/ 28 h 517"/>
                <a:gd name="T10" fmla="*/ 14 w 312"/>
                <a:gd name="T11" fmla="*/ 26 h 517"/>
                <a:gd name="T12" fmla="*/ 15 w 312"/>
                <a:gd name="T13" fmla="*/ 24 h 517"/>
                <a:gd name="T14" fmla="*/ 15 w 312"/>
                <a:gd name="T15" fmla="*/ 22 h 517"/>
                <a:gd name="T16" fmla="*/ 15 w 312"/>
                <a:gd name="T17" fmla="*/ 19 h 517"/>
                <a:gd name="T18" fmla="*/ 15 w 312"/>
                <a:gd name="T19" fmla="*/ 16 h 517"/>
                <a:gd name="T20" fmla="*/ 15 w 312"/>
                <a:gd name="T21" fmla="*/ 14 h 517"/>
                <a:gd name="T22" fmla="*/ 14 w 312"/>
                <a:gd name="T23" fmla="*/ 11 h 517"/>
                <a:gd name="T24" fmla="*/ 12 w 312"/>
                <a:gd name="T25" fmla="*/ 8 h 517"/>
                <a:gd name="T26" fmla="*/ 10 w 312"/>
                <a:gd name="T27" fmla="*/ 6 h 517"/>
                <a:gd name="T28" fmla="*/ 7 w 312"/>
                <a:gd name="T29" fmla="*/ 4 h 517"/>
                <a:gd name="T30" fmla="*/ 4 w 312"/>
                <a:gd name="T31" fmla="*/ 1 h 517"/>
                <a:gd name="T32" fmla="*/ 0 w 312"/>
                <a:gd name="T33" fmla="*/ 0 h 517"/>
                <a:gd name="T34" fmla="*/ 0 w 312"/>
                <a:gd name="T35" fmla="*/ 0 h 517"/>
                <a:gd name="T36" fmla="*/ 1 w 312"/>
                <a:gd name="T37" fmla="*/ 0 h 517"/>
                <a:gd name="T38" fmla="*/ 2 w 312"/>
                <a:gd name="T39" fmla="*/ 0 h 517"/>
                <a:gd name="T40" fmla="*/ 3 w 312"/>
                <a:gd name="T41" fmla="*/ 0 h 517"/>
                <a:gd name="T42" fmla="*/ 5 w 312"/>
                <a:gd name="T43" fmla="*/ 1 h 517"/>
                <a:gd name="T44" fmla="*/ 7 w 312"/>
                <a:gd name="T45" fmla="*/ 2 h 517"/>
                <a:gd name="T46" fmla="*/ 9 w 312"/>
                <a:gd name="T47" fmla="*/ 3 h 517"/>
                <a:gd name="T48" fmla="*/ 12 w 312"/>
                <a:gd name="T49" fmla="*/ 4 h 517"/>
                <a:gd name="T50" fmla="*/ 14 w 312"/>
                <a:gd name="T51" fmla="*/ 6 h 517"/>
                <a:gd name="T52" fmla="*/ 15 w 312"/>
                <a:gd name="T53" fmla="*/ 8 h 517"/>
                <a:gd name="T54" fmla="*/ 17 w 312"/>
                <a:gd name="T55" fmla="*/ 10 h 517"/>
                <a:gd name="T56" fmla="*/ 18 w 312"/>
                <a:gd name="T57" fmla="*/ 13 h 517"/>
                <a:gd name="T58" fmla="*/ 19 w 312"/>
                <a:gd name="T59" fmla="*/ 16 h 517"/>
                <a:gd name="T60" fmla="*/ 19 w 312"/>
                <a:gd name="T61" fmla="*/ 20 h 517"/>
                <a:gd name="T62" fmla="*/ 18 w 312"/>
                <a:gd name="T63" fmla="*/ 24 h 517"/>
                <a:gd name="T64" fmla="*/ 17 w 312"/>
                <a:gd name="T65" fmla="*/ 28 h 517"/>
                <a:gd name="T66" fmla="*/ 17 w 312"/>
                <a:gd name="T67" fmla="*/ 27 h 517"/>
                <a:gd name="T68" fmla="*/ 18 w 312"/>
                <a:gd name="T69" fmla="*/ 25 h 517"/>
                <a:gd name="T70" fmla="*/ 18 w 312"/>
                <a:gd name="T71" fmla="*/ 22 h 517"/>
                <a:gd name="T72" fmla="*/ 18 w 312"/>
                <a:gd name="T73" fmla="*/ 18 h 517"/>
                <a:gd name="T74" fmla="*/ 17 w 312"/>
                <a:gd name="T75" fmla="*/ 15 h 517"/>
                <a:gd name="T76" fmla="*/ 16 w 312"/>
                <a:gd name="T77" fmla="*/ 11 h 517"/>
                <a:gd name="T78" fmla="*/ 14 w 312"/>
                <a:gd name="T79" fmla="*/ 7 h 517"/>
                <a:gd name="T80" fmla="*/ 10 w 312"/>
                <a:gd name="T81" fmla="*/ 4 h 517"/>
                <a:gd name="T82" fmla="*/ 10 w 312"/>
                <a:gd name="T83" fmla="*/ 5 h 517"/>
                <a:gd name="T84" fmla="*/ 12 w 312"/>
                <a:gd name="T85" fmla="*/ 6 h 517"/>
                <a:gd name="T86" fmla="*/ 13 w 312"/>
                <a:gd name="T87" fmla="*/ 9 h 517"/>
                <a:gd name="T88" fmla="*/ 15 w 312"/>
                <a:gd name="T89" fmla="*/ 12 h 517"/>
                <a:gd name="T90" fmla="*/ 16 w 312"/>
                <a:gd name="T91" fmla="*/ 16 h 517"/>
                <a:gd name="T92" fmla="*/ 16 w 312"/>
                <a:gd name="T93" fmla="*/ 20 h 517"/>
                <a:gd name="T94" fmla="*/ 15 w 312"/>
                <a:gd name="T95" fmla="*/ 26 h 517"/>
                <a:gd name="T96" fmla="*/ 12 w 312"/>
                <a:gd name="T97" fmla="*/ 32 h 51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2"/>
                <a:gd name="T148" fmla="*/ 0 h 517"/>
                <a:gd name="T149" fmla="*/ 312 w 312"/>
                <a:gd name="T150" fmla="*/ 517 h 51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2" h="517">
                  <a:moveTo>
                    <a:pt x="205" y="517"/>
                  </a:moveTo>
                  <a:lnTo>
                    <a:pt x="206" y="513"/>
                  </a:lnTo>
                  <a:lnTo>
                    <a:pt x="213" y="501"/>
                  </a:lnTo>
                  <a:lnTo>
                    <a:pt x="220" y="481"/>
                  </a:lnTo>
                  <a:lnTo>
                    <a:pt x="228" y="457"/>
                  </a:lnTo>
                  <a:lnTo>
                    <a:pt x="239" y="426"/>
                  </a:lnTo>
                  <a:lnTo>
                    <a:pt x="245" y="392"/>
                  </a:lnTo>
                  <a:lnTo>
                    <a:pt x="251" y="355"/>
                  </a:lnTo>
                  <a:lnTo>
                    <a:pt x="254" y="314"/>
                  </a:lnTo>
                  <a:lnTo>
                    <a:pt x="251" y="271"/>
                  </a:lnTo>
                  <a:lnTo>
                    <a:pt x="242" y="229"/>
                  </a:lnTo>
                  <a:lnTo>
                    <a:pt x="225" y="184"/>
                  </a:lnTo>
                  <a:lnTo>
                    <a:pt x="201" y="143"/>
                  </a:lnTo>
                  <a:lnTo>
                    <a:pt x="169" y="102"/>
                  </a:lnTo>
                  <a:lnTo>
                    <a:pt x="125" y="65"/>
                  </a:lnTo>
                  <a:lnTo>
                    <a:pt x="68" y="31"/>
                  </a:lnTo>
                  <a:lnTo>
                    <a:pt x="0" y="0"/>
                  </a:lnTo>
                  <a:lnTo>
                    <a:pt x="5" y="0"/>
                  </a:lnTo>
                  <a:lnTo>
                    <a:pt x="17" y="4"/>
                  </a:lnTo>
                  <a:lnTo>
                    <a:pt x="38" y="7"/>
                  </a:lnTo>
                  <a:lnTo>
                    <a:pt x="63" y="15"/>
                  </a:lnTo>
                  <a:lnTo>
                    <a:pt x="94" y="24"/>
                  </a:lnTo>
                  <a:lnTo>
                    <a:pt x="126" y="38"/>
                  </a:lnTo>
                  <a:lnTo>
                    <a:pt x="160" y="55"/>
                  </a:lnTo>
                  <a:lnTo>
                    <a:pt x="194" y="77"/>
                  </a:lnTo>
                  <a:lnTo>
                    <a:pt x="227" y="102"/>
                  </a:lnTo>
                  <a:lnTo>
                    <a:pt x="256" y="135"/>
                  </a:lnTo>
                  <a:lnTo>
                    <a:pt x="280" y="171"/>
                  </a:lnTo>
                  <a:lnTo>
                    <a:pt x="298" y="215"/>
                  </a:lnTo>
                  <a:lnTo>
                    <a:pt x="310" y="264"/>
                  </a:lnTo>
                  <a:lnTo>
                    <a:pt x="312" y="321"/>
                  </a:lnTo>
                  <a:lnTo>
                    <a:pt x="303" y="384"/>
                  </a:lnTo>
                  <a:lnTo>
                    <a:pt x="285" y="455"/>
                  </a:lnTo>
                  <a:lnTo>
                    <a:pt x="288" y="443"/>
                  </a:lnTo>
                  <a:lnTo>
                    <a:pt x="293" y="409"/>
                  </a:lnTo>
                  <a:lnTo>
                    <a:pt x="298" y="361"/>
                  </a:lnTo>
                  <a:lnTo>
                    <a:pt x="298" y="302"/>
                  </a:lnTo>
                  <a:lnTo>
                    <a:pt x="288" y="240"/>
                  </a:lnTo>
                  <a:lnTo>
                    <a:pt x="266" y="177"/>
                  </a:lnTo>
                  <a:lnTo>
                    <a:pt x="227" y="123"/>
                  </a:lnTo>
                  <a:lnTo>
                    <a:pt x="167" y="79"/>
                  </a:lnTo>
                  <a:lnTo>
                    <a:pt x="176" y="85"/>
                  </a:lnTo>
                  <a:lnTo>
                    <a:pt x="196" y="108"/>
                  </a:lnTo>
                  <a:lnTo>
                    <a:pt x="220" y="145"/>
                  </a:lnTo>
                  <a:lnTo>
                    <a:pt x="245" y="194"/>
                  </a:lnTo>
                  <a:lnTo>
                    <a:pt x="263" y="256"/>
                  </a:lnTo>
                  <a:lnTo>
                    <a:pt x="266" y="331"/>
                  </a:lnTo>
                  <a:lnTo>
                    <a:pt x="249" y="418"/>
                  </a:lnTo>
                  <a:lnTo>
                    <a:pt x="205" y="5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8" name="Freeform 85"/>
            <p:cNvSpPr>
              <a:spLocks/>
            </p:cNvSpPr>
            <p:nvPr/>
          </p:nvSpPr>
          <p:spPr bwMode="auto">
            <a:xfrm>
              <a:off x="4504" y="2579"/>
              <a:ext cx="132" cy="181"/>
            </a:xfrm>
            <a:custGeom>
              <a:avLst/>
              <a:gdLst>
                <a:gd name="T0" fmla="*/ 17 w 264"/>
                <a:gd name="T1" fmla="*/ 23 h 362"/>
                <a:gd name="T2" fmla="*/ 17 w 264"/>
                <a:gd name="T3" fmla="*/ 23 h 362"/>
                <a:gd name="T4" fmla="*/ 17 w 264"/>
                <a:gd name="T5" fmla="*/ 22 h 362"/>
                <a:gd name="T6" fmla="*/ 17 w 264"/>
                <a:gd name="T7" fmla="*/ 21 h 362"/>
                <a:gd name="T8" fmla="*/ 17 w 264"/>
                <a:gd name="T9" fmla="*/ 20 h 362"/>
                <a:gd name="T10" fmla="*/ 17 w 264"/>
                <a:gd name="T11" fmla="*/ 19 h 362"/>
                <a:gd name="T12" fmla="*/ 16 w 264"/>
                <a:gd name="T13" fmla="*/ 17 h 362"/>
                <a:gd name="T14" fmla="*/ 16 w 264"/>
                <a:gd name="T15" fmla="*/ 15 h 362"/>
                <a:gd name="T16" fmla="*/ 15 w 264"/>
                <a:gd name="T17" fmla="*/ 14 h 362"/>
                <a:gd name="T18" fmla="*/ 14 w 264"/>
                <a:gd name="T19" fmla="*/ 12 h 362"/>
                <a:gd name="T20" fmla="*/ 13 w 264"/>
                <a:gd name="T21" fmla="*/ 10 h 362"/>
                <a:gd name="T22" fmla="*/ 12 w 264"/>
                <a:gd name="T23" fmla="*/ 8 h 362"/>
                <a:gd name="T24" fmla="*/ 11 w 264"/>
                <a:gd name="T25" fmla="*/ 6 h 362"/>
                <a:gd name="T26" fmla="*/ 9 w 264"/>
                <a:gd name="T27" fmla="*/ 5 h 362"/>
                <a:gd name="T28" fmla="*/ 6 w 264"/>
                <a:gd name="T29" fmla="*/ 3 h 362"/>
                <a:gd name="T30" fmla="*/ 3 w 264"/>
                <a:gd name="T31" fmla="*/ 2 h 362"/>
                <a:gd name="T32" fmla="*/ 0 w 264"/>
                <a:gd name="T33" fmla="*/ 0 h 362"/>
                <a:gd name="T34" fmla="*/ 1 w 264"/>
                <a:gd name="T35" fmla="*/ 0 h 362"/>
                <a:gd name="T36" fmla="*/ 1 w 264"/>
                <a:gd name="T37" fmla="*/ 1 h 362"/>
                <a:gd name="T38" fmla="*/ 2 w 264"/>
                <a:gd name="T39" fmla="*/ 1 h 362"/>
                <a:gd name="T40" fmla="*/ 3 w 264"/>
                <a:gd name="T41" fmla="*/ 1 h 362"/>
                <a:gd name="T42" fmla="*/ 5 w 264"/>
                <a:gd name="T43" fmla="*/ 2 h 362"/>
                <a:gd name="T44" fmla="*/ 6 w 264"/>
                <a:gd name="T45" fmla="*/ 2 h 362"/>
                <a:gd name="T46" fmla="*/ 8 w 264"/>
                <a:gd name="T47" fmla="*/ 3 h 362"/>
                <a:gd name="T48" fmla="*/ 10 w 264"/>
                <a:gd name="T49" fmla="*/ 4 h 362"/>
                <a:gd name="T50" fmla="*/ 11 w 264"/>
                <a:gd name="T51" fmla="*/ 6 h 362"/>
                <a:gd name="T52" fmla="*/ 13 w 264"/>
                <a:gd name="T53" fmla="*/ 7 h 362"/>
                <a:gd name="T54" fmla="*/ 14 w 264"/>
                <a:gd name="T55" fmla="*/ 9 h 362"/>
                <a:gd name="T56" fmla="*/ 15 w 264"/>
                <a:gd name="T57" fmla="*/ 11 h 362"/>
                <a:gd name="T58" fmla="*/ 16 w 264"/>
                <a:gd name="T59" fmla="*/ 14 h 362"/>
                <a:gd name="T60" fmla="*/ 17 w 264"/>
                <a:gd name="T61" fmla="*/ 16 h 362"/>
                <a:gd name="T62" fmla="*/ 17 w 264"/>
                <a:gd name="T63" fmla="*/ 20 h 362"/>
                <a:gd name="T64" fmla="*/ 17 w 264"/>
                <a:gd name="T65" fmla="*/ 23 h 3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4"/>
                <a:gd name="T100" fmla="*/ 0 h 362"/>
                <a:gd name="T101" fmla="*/ 264 w 264"/>
                <a:gd name="T102" fmla="*/ 362 h 36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4" h="362">
                  <a:moveTo>
                    <a:pt x="257" y="362"/>
                  </a:moveTo>
                  <a:lnTo>
                    <a:pt x="257" y="358"/>
                  </a:lnTo>
                  <a:lnTo>
                    <a:pt x="259" y="350"/>
                  </a:lnTo>
                  <a:lnTo>
                    <a:pt x="259" y="336"/>
                  </a:lnTo>
                  <a:lnTo>
                    <a:pt x="259" y="317"/>
                  </a:lnTo>
                  <a:lnTo>
                    <a:pt x="257" y="295"/>
                  </a:lnTo>
                  <a:lnTo>
                    <a:pt x="254" y="270"/>
                  </a:lnTo>
                  <a:lnTo>
                    <a:pt x="247" y="242"/>
                  </a:lnTo>
                  <a:lnTo>
                    <a:pt x="239" y="213"/>
                  </a:lnTo>
                  <a:lnTo>
                    <a:pt x="227" y="183"/>
                  </a:lnTo>
                  <a:lnTo>
                    <a:pt x="211" y="152"/>
                  </a:lnTo>
                  <a:lnTo>
                    <a:pt x="191" y="123"/>
                  </a:lnTo>
                  <a:lnTo>
                    <a:pt x="165" y="94"/>
                  </a:lnTo>
                  <a:lnTo>
                    <a:pt x="133" y="67"/>
                  </a:lnTo>
                  <a:lnTo>
                    <a:pt x="96" y="41"/>
                  </a:lnTo>
                  <a:lnTo>
                    <a:pt x="51" y="19"/>
                  </a:lnTo>
                  <a:lnTo>
                    <a:pt x="0" y="0"/>
                  </a:lnTo>
                  <a:lnTo>
                    <a:pt x="4" y="0"/>
                  </a:lnTo>
                  <a:lnTo>
                    <a:pt x="14" y="4"/>
                  </a:lnTo>
                  <a:lnTo>
                    <a:pt x="29" y="7"/>
                  </a:lnTo>
                  <a:lnTo>
                    <a:pt x="48" y="12"/>
                  </a:lnTo>
                  <a:lnTo>
                    <a:pt x="72" y="21"/>
                  </a:lnTo>
                  <a:lnTo>
                    <a:pt x="96" y="31"/>
                  </a:lnTo>
                  <a:lnTo>
                    <a:pt x="123" y="45"/>
                  </a:lnTo>
                  <a:lnTo>
                    <a:pt x="150" y="64"/>
                  </a:lnTo>
                  <a:lnTo>
                    <a:pt x="176" y="84"/>
                  </a:lnTo>
                  <a:lnTo>
                    <a:pt x="201" y="110"/>
                  </a:lnTo>
                  <a:lnTo>
                    <a:pt x="223" y="138"/>
                  </a:lnTo>
                  <a:lnTo>
                    <a:pt x="240" y="173"/>
                  </a:lnTo>
                  <a:lnTo>
                    <a:pt x="254" y="212"/>
                  </a:lnTo>
                  <a:lnTo>
                    <a:pt x="263" y="256"/>
                  </a:lnTo>
                  <a:lnTo>
                    <a:pt x="264" y="306"/>
                  </a:lnTo>
                  <a:lnTo>
                    <a:pt x="257" y="3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9" name="Freeform 86"/>
            <p:cNvSpPr>
              <a:spLocks/>
            </p:cNvSpPr>
            <p:nvPr/>
          </p:nvSpPr>
          <p:spPr bwMode="auto">
            <a:xfrm>
              <a:off x="4435" y="2624"/>
              <a:ext cx="138" cy="98"/>
            </a:xfrm>
            <a:custGeom>
              <a:avLst/>
              <a:gdLst>
                <a:gd name="T0" fmla="*/ 16 w 278"/>
                <a:gd name="T1" fmla="*/ 13 h 196"/>
                <a:gd name="T2" fmla="*/ 16 w 278"/>
                <a:gd name="T3" fmla="*/ 12 h 196"/>
                <a:gd name="T4" fmla="*/ 15 w 278"/>
                <a:gd name="T5" fmla="*/ 11 h 196"/>
                <a:gd name="T6" fmla="*/ 14 w 278"/>
                <a:gd name="T7" fmla="*/ 9 h 196"/>
                <a:gd name="T8" fmla="*/ 13 w 278"/>
                <a:gd name="T9" fmla="*/ 7 h 196"/>
                <a:gd name="T10" fmla="*/ 11 w 278"/>
                <a:gd name="T11" fmla="*/ 5 h 196"/>
                <a:gd name="T12" fmla="*/ 8 w 278"/>
                <a:gd name="T13" fmla="*/ 3 h 196"/>
                <a:gd name="T14" fmla="*/ 4 w 278"/>
                <a:gd name="T15" fmla="*/ 1 h 196"/>
                <a:gd name="T16" fmla="*/ 0 w 278"/>
                <a:gd name="T17" fmla="*/ 0 h 196"/>
                <a:gd name="T18" fmla="*/ 0 w 278"/>
                <a:gd name="T19" fmla="*/ 0 h 196"/>
                <a:gd name="T20" fmla="*/ 0 w 278"/>
                <a:gd name="T21" fmla="*/ 0 h 196"/>
                <a:gd name="T22" fmla="*/ 1 w 278"/>
                <a:gd name="T23" fmla="*/ 0 h 196"/>
                <a:gd name="T24" fmla="*/ 2 w 278"/>
                <a:gd name="T25" fmla="*/ 0 h 196"/>
                <a:gd name="T26" fmla="*/ 3 w 278"/>
                <a:gd name="T27" fmla="*/ 1 h 196"/>
                <a:gd name="T28" fmla="*/ 4 w 278"/>
                <a:gd name="T29" fmla="*/ 1 h 196"/>
                <a:gd name="T30" fmla="*/ 5 w 278"/>
                <a:gd name="T31" fmla="*/ 1 h 196"/>
                <a:gd name="T32" fmla="*/ 6 w 278"/>
                <a:gd name="T33" fmla="*/ 2 h 196"/>
                <a:gd name="T34" fmla="*/ 8 w 278"/>
                <a:gd name="T35" fmla="*/ 2 h 196"/>
                <a:gd name="T36" fmla="*/ 9 w 278"/>
                <a:gd name="T37" fmla="*/ 3 h 196"/>
                <a:gd name="T38" fmla="*/ 11 w 278"/>
                <a:gd name="T39" fmla="*/ 4 h 196"/>
                <a:gd name="T40" fmla="*/ 12 w 278"/>
                <a:gd name="T41" fmla="*/ 5 h 196"/>
                <a:gd name="T42" fmla="*/ 13 w 278"/>
                <a:gd name="T43" fmla="*/ 7 h 196"/>
                <a:gd name="T44" fmla="*/ 15 w 278"/>
                <a:gd name="T45" fmla="*/ 8 h 196"/>
                <a:gd name="T46" fmla="*/ 16 w 278"/>
                <a:gd name="T47" fmla="*/ 10 h 196"/>
                <a:gd name="T48" fmla="*/ 17 w 278"/>
                <a:gd name="T49" fmla="*/ 13 h 196"/>
                <a:gd name="T50" fmla="*/ 16 w 278"/>
                <a:gd name="T51" fmla="*/ 13 h 19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78"/>
                <a:gd name="T79" fmla="*/ 0 h 196"/>
                <a:gd name="T80" fmla="*/ 278 w 278"/>
                <a:gd name="T81" fmla="*/ 196 h 19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78" h="196">
                  <a:moveTo>
                    <a:pt x="264" y="196"/>
                  </a:moveTo>
                  <a:lnTo>
                    <a:pt x="263" y="189"/>
                  </a:lnTo>
                  <a:lnTo>
                    <a:pt x="254" y="168"/>
                  </a:lnTo>
                  <a:lnTo>
                    <a:pt x="239" y="140"/>
                  </a:lnTo>
                  <a:lnTo>
                    <a:pt x="215" y="107"/>
                  </a:lnTo>
                  <a:lnTo>
                    <a:pt x="179" y="73"/>
                  </a:lnTo>
                  <a:lnTo>
                    <a:pt x="133" y="41"/>
                  </a:lnTo>
                  <a:lnTo>
                    <a:pt x="74" y="15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9" y="0"/>
                  </a:lnTo>
                  <a:lnTo>
                    <a:pt x="33" y="0"/>
                  </a:lnTo>
                  <a:lnTo>
                    <a:pt x="50" y="1"/>
                  </a:lnTo>
                  <a:lnTo>
                    <a:pt x="68" y="5"/>
                  </a:lnTo>
                  <a:lnTo>
                    <a:pt x="89" y="10"/>
                  </a:lnTo>
                  <a:lnTo>
                    <a:pt x="111" y="17"/>
                  </a:lnTo>
                  <a:lnTo>
                    <a:pt x="133" y="27"/>
                  </a:lnTo>
                  <a:lnTo>
                    <a:pt x="157" y="39"/>
                  </a:lnTo>
                  <a:lnTo>
                    <a:pt x="179" y="54"/>
                  </a:lnTo>
                  <a:lnTo>
                    <a:pt x="203" y="73"/>
                  </a:lnTo>
                  <a:lnTo>
                    <a:pt x="223" y="97"/>
                  </a:lnTo>
                  <a:lnTo>
                    <a:pt x="244" y="124"/>
                  </a:lnTo>
                  <a:lnTo>
                    <a:pt x="263" y="157"/>
                  </a:lnTo>
                  <a:lnTo>
                    <a:pt x="278" y="194"/>
                  </a:lnTo>
                  <a:lnTo>
                    <a:pt x="264" y="1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0" name="Freeform 87"/>
            <p:cNvSpPr>
              <a:spLocks/>
            </p:cNvSpPr>
            <p:nvPr/>
          </p:nvSpPr>
          <p:spPr bwMode="auto">
            <a:xfrm>
              <a:off x="4395" y="2549"/>
              <a:ext cx="93" cy="69"/>
            </a:xfrm>
            <a:custGeom>
              <a:avLst/>
              <a:gdLst>
                <a:gd name="T0" fmla="*/ 11 w 188"/>
                <a:gd name="T1" fmla="*/ 0 h 138"/>
                <a:gd name="T2" fmla="*/ 11 w 188"/>
                <a:gd name="T3" fmla="*/ 1 h 138"/>
                <a:gd name="T4" fmla="*/ 10 w 188"/>
                <a:gd name="T5" fmla="*/ 1 h 138"/>
                <a:gd name="T6" fmla="*/ 9 w 188"/>
                <a:gd name="T7" fmla="*/ 1 h 138"/>
                <a:gd name="T8" fmla="*/ 7 w 188"/>
                <a:gd name="T9" fmla="*/ 2 h 138"/>
                <a:gd name="T10" fmla="*/ 5 w 188"/>
                <a:gd name="T11" fmla="*/ 3 h 138"/>
                <a:gd name="T12" fmla="*/ 3 w 188"/>
                <a:gd name="T13" fmla="*/ 5 h 138"/>
                <a:gd name="T14" fmla="*/ 1 w 188"/>
                <a:gd name="T15" fmla="*/ 7 h 138"/>
                <a:gd name="T16" fmla="*/ 0 w 188"/>
                <a:gd name="T17" fmla="*/ 9 h 138"/>
                <a:gd name="T18" fmla="*/ 0 w 188"/>
                <a:gd name="T19" fmla="*/ 9 h 138"/>
                <a:gd name="T20" fmla="*/ 0 w 188"/>
                <a:gd name="T21" fmla="*/ 8 h 138"/>
                <a:gd name="T22" fmla="*/ 1 w 188"/>
                <a:gd name="T23" fmla="*/ 6 h 138"/>
                <a:gd name="T24" fmla="*/ 2 w 188"/>
                <a:gd name="T25" fmla="*/ 5 h 138"/>
                <a:gd name="T26" fmla="*/ 3 w 188"/>
                <a:gd name="T27" fmla="*/ 3 h 138"/>
                <a:gd name="T28" fmla="*/ 5 w 188"/>
                <a:gd name="T29" fmla="*/ 2 h 138"/>
                <a:gd name="T30" fmla="*/ 8 w 188"/>
                <a:gd name="T31" fmla="*/ 1 h 138"/>
                <a:gd name="T32" fmla="*/ 11 w 188"/>
                <a:gd name="T33" fmla="*/ 0 h 1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8"/>
                <a:gd name="T52" fmla="*/ 0 h 138"/>
                <a:gd name="T53" fmla="*/ 188 w 188"/>
                <a:gd name="T54" fmla="*/ 138 h 1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8" h="138">
                  <a:moveTo>
                    <a:pt x="188" y="0"/>
                  </a:moveTo>
                  <a:lnTo>
                    <a:pt x="182" y="2"/>
                  </a:lnTo>
                  <a:lnTo>
                    <a:pt x="167" y="5"/>
                  </a:lnTo>
                  <a:lnTo>
                    <a:pt x="145" y="13"/>
                  </a:lnTo>
                  <a:lnTo>
                    <a:pt x="119" y="27"/>
                  </a:lnTo>
                  <a:lnTo>
                    <a:pt x="89" y="44"/>
                  </a:lnTo>
                  <a:lnTo>
                    <a:pt x="58" y="68"/>
                  </a:lnTo>
                  <a:lnTo>
                    <a:pt x="27" y="100"/>
                  </a:lnTo>
                  <a:lnTo>
                    <a:pt x="0" y="138"/>
                  </a:lnTo>
                  <a:lnTo>
                    <a:pt x="2" y="133"/>
                  </a:lnTo>
                  <a:lnTo>
                    <a:pt x="7" y="119"/>
                  </a:lnTo>
                  <a:lnTo>
                    <a:pt x="19" y="99"/>
                  </a:lnTo>
                  <a:lnTo>
                    <a:pt x="36" y="75"/>
                  </a:lnTo>
                  <a:lnTo>
                    <a:pt x="60" y="51"/>
                  </a:lnTo>
                  <a:lnTo>
                    <a:pt x="92" y="27"/>
                  </a:lnTo>
                  <a:lnTo>
                    <a:pt x="135" y="1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1" name="Freeform 88"/>
            <p:cNvSpPr>
              <a:spLocks/>
            </p:cNvSpPr>
            <p:nvPr/>
          </p:nvSpPr>
          <p:spPr bwMode="auto">
            <a:xfrm>
              <a:off x="4342" y="2561"/>
              <a:ext cx="92" cy="22"/>
            </a:xfrm>
            <a:custGeom>
              <a:avLst/>
              <a:gdLst>
                <a:gd name="T0" fmla="*/ 12 w 184"/>
                <a:gd name="T1" fmla="*/ 2 h 42"/>
                <a:gd name="T2" fmla="*/ 12 w 184"/>
                <a:gd name="T3" fmla="*/ 2 h 42"/>
                <a:gd name="T4" fmla="*/ 11 w 184"/>
                <a:gd name="T5" fmla="*/ 1 h 42"/>
                <a:gd name="T6" fmla="*/ 10 w 184"/>
                <a:gd name="T7" fmla="*/ 1 h 42"/>
                <a:gd name="T8" fmla="*/ 8 w 184"/>
                <a:gd name="T9" fmla="*/ 0 h 42"/>
                <a:gd name="T10" fmla="*/ 6 w 184"/>
                <a:gd name="T11" fmla="*/ 0 h 42"/>
                <a:gd name="T12" fmla="*/ 4 w 184"/>
                <a:gd name="T13" fmla="*/ 1 h 42"/>
                <a:gd name="T14" fmla="*/ 2 w 184"/>
                <a:gd name="T15" fmla="*/ 2 h 42"/>
                <a:gd name="T16" fmla="*/ 0 w 184"/>
                <a:gd name="T17" fmla="*/ 3 h 42"/>
                <a:gd name="T18" fmla="*/ 1 w 184"/>
                <a:gd name="T19" fmla="*/ 3 h 42"/>
                <a:gd name="T20" fmla="*/ 1 w 184"/>
                <a:gd name="T21" fmla="*/ 3 h 42"/>
                <a:gd name="T22" fmla="*/ 2 w 184"/>
                <a:gd name="T23" fmla="*/ 2 h 42"/>
                <a:gd name="T24" fmla="*/ 4 w 184"/>
                <a:gd name="T25" fmla="*/ 2 h 42"/>
                <a:gd name="T26" fmla="*/ 6 w 184"/>
                <a:gd name="T27" fmla="*/ 1 h 42"/>
                <a:gd name="T28" fmla="*/ 7 w 184"/>
                <a:gd name="T29" fmla="*/ 1 h 42"/>
                <a:gd name="T30" fmla="*/ 9 w 184"/>
                <a:gd name="T31" fmla="*/ 1 h 42"/>
                <a:gd name="T32" fmla="*/ 11 w 184"/>
                <a:gd name="T33" fmla="*/ 2 h 42"/>
                <a:gd name="T34" fmla="*/ 12 w 184"/>
                <a:gd name="T35" fmla="*/ 2 h 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4"/>
                <a:gd name="T55" fmla="*/ 0 h 42"/>
                <a:gd name="T56" fmla="*/ 184 w 184"/>
                <a:gd name="T57" fmla="*/ 42 h 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4" h="42">
                  <a:moveTo>
                    <a:pt x="184" y="20"/>
                  </a:moveTo>
                  <a:lnTo>
                    <a:pt x="178" y="18"/>
                  </a:lnTo>
                  <a:lnTo>
                    <a:pt x="167" y="12"/>
                  </a:lnTo>
                  <a:lnTo>
                    <a:pt x="148" y="5"/>
                  </a:lnTo>
                  <a:lnTo>
                    <a:pt x="124" y="0"/>
                  </a:lnTo>
                  <a:lnTo>
                    <a:pt x="95" y="0"/>
                  </a:lnTo>
                  <a:lnTo>
                    <a:pt x="64" y="5"/>
                  </a:lnTo>
                  <a:lnTo>
                    <a:pt x="32" y="18"/>
                  </a:lnTo>
                  <a:lnTo>
                    <a:pt x="0" y="42"/>
                  </a:lnTo>
                  <a:lnTo>
                    <a:pt x="3" y="39"/>
                  </a:lnTo>
                  <a:lnTo>
                    <a:pt x="15" y="34"/>
                  </a:lnTo>
                  <a:lnTo>
                    <a:pt x="32" y="25"/>
                  </a:lnTo>
                  <a:lnTo>
                    <a:pt x="54" y="17"/>
                  </a:lnTo>
                  <a:lnTo>
                    <a:pt x="81" y="10"/>
                  </a:lnTo>
                  <a:lnTo>
                    <a:pt x="110" y="8"/>
                  </a:lnTo>
                  <a:lnTo>
                    <a:pt x="141" y="13"/>
                  </a:lnTo>
                  <a:lnTo>
                    <a:pt x="172" y="25"/>
                  </a:lnTo>
                  <a:lnTo>
                    <a:pt x="18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2" name="Freeform 89"/>
            <p:cNvSpPr>
              <a:spLocks/>
            </p:cNvSpPr>
            <p:nvPr/>
          </p:nvSpPr>
          <p:spPr bwMode="auto">
            <a:xfrm>
              <a:off x="4346" y="2801"/>
              <a:ext cx="82" cy="69"/>
            </a:xfrm>
            <a:custGeom>
              <a:avLst/>
              <a:gdLst>
                <a:gd name="T0" fmla="*/ 4 w 164"/>
                <a:gd name="T1" fmla="*/ 9 h 138"/>
                <a:gd name="T2" fmla="*/ 5 w 164"/>
                <a:gd name="T3" fmla="*/ 9 h 138"/>
                <a:gd name="T4" fmla="*/ 6 w 164"/>
                <a:gd name="T5" fmla="*/ 9 h 138"/>
                <a:gd name="T6" fmla="*/ 7 w 164"/>
                <a:gd name="T7" fmla="*/ 9 h 138"/>
                <a:gd name="T8" fmla="*/ 8 w 164"/>
                <a:gd name="T9" fmla="*/ 9 h 138"/>
                <a:gd name="T10" fmla="*/ 9 w 164"/>
                <a:gd name="T11" fmla="*/ 9 h 138"/>
                <a:gd name="T12" fmla="*/ 9 w 164"/>
                <a:gd name="T13" fmla="*/ 8 h 138"/>
                <a:gd name="T14" fmla="*/ 9 w 164"/>
                <a:gd name="T15" fmla="*/ 8 h 138"/>
                <a:gd name="T16" fmla="*/ 10 w 164"/>
                <a:gd name="T17" fmla="*/ 7 h 138"/>
                <a:gd name="T18" fmla="*/ 10 w 164"/>
                <a:gd name="T19" fmla="*/ 7 h 138"/>
                <a:gd name="T20" fmla="*/ 10 w 164"/>
                <a:gd name="T21" fmla="*/ 6 h 138"/>
                <a:gd name="T22" fmla="*/ 11 w 164"/>
                <a:gd name="T23" fmla="*/ 5 h 138"/>
                <a:gd name="T24" fmla="*/ 11 w 164"/>
                <a:gd name="T25" fmla="*/ 5 h 138"/>
                <a:gd name="T26" fmla="*/ 11 w 164"/>
                <a:gd name="T27" fmla="*/ 5 h 138"/>
                <a:gd name="T28" fmla="*/ 10 w 164"/>
                <a:gd name="T29" fmla="*/ 5 h 138"/>
                <a:gd name="T30" fmla="*/ 10 w 164"/>
                <a:gd name="T31" fmla="*/ 4 h 138"/>
                <a:gd name="T32" fmla="*/ 9 w 164"/>
                <a:gd name="T33" fmla="*/ 4 h 138"/>
                <a:gd name="T34" fmla="*/ 9 w 164"/>
                <a:gd name="T35" fmla="*/ 3 h 138"/>
                <a:gd name="T36" fmla="*/ 8 w 164"/>
                <a:gd name="T37" fmla="*/ 3 h 138"/>
                <a:gd name="T38" fmla="*/ 7 w 164"/>
                <a:gd name="T39" fmla="*/ 2 h 138"/>
                <a:gd name="T40" fmla="*/ 7 w 164"/>
                <a:gd name="T41" fmla="*/ 2 h 138"/>
                <a:gd name="T42" fmla="*/ 7 w 164"/>
                <a:gd name="T43" fmla="*/ 1 h 138"/>
                <a:gd name="T44" fmla="*/ 6 w 164"/>
                <a:gd name="T45" fmla="*/ 1 h 138"/>
                <a:gd name="T46" fmla="*/ 6 w 164"/>
                <a:gd name="T47" fmla="*/ 1 h 138"/>
                <a:gd name="T48" fmla="*/ 6 w 164"/>
                <a:gd name="T49" fmla="*/ 1 h 138"/>
                <a:gd name="T50" fmla="*/ 5 w 164"/>
                <a:gd name="T51" fmla="*/ 1 h 138"/>
                <a:gd name="T52" fmla="*/ 5 w 164"/>
                <a:gd name="T53" fmla="*/ 1 h 138"/>
                <a:gd name="T54" fmla="*/ 4 w 164"/>
                <a:gd name="T55" fmla="*/ 1 h 138"/>
                <a:gd name="T56" fmla="*/ 4 w 164"/>
                <a:gd name="T57" fmla="*/ 1 h 138"/>
                <a:gd name="T58" fmla="*/ 3 w 164"/>
                <a:gd name="T59" fmla="*/ 1 h 138"/>
                <a:gd name="T60" fmla="*/ 3 w 164"/>
                <a:gd name="T61" fmla="*/ 0 h 138"/>
                <a:gd name="T62" fmla="*/ 3 w 164"/>
                <a:gd name="T63" fmla="*/ 1 h 138"/>
                <a:gd name="T64" fmla="*/ 2 w 164"/>
                <a:gd name="T65" fmla="*/ 1 h 138"/>
                <a:gd name="T66" fmla="*/ 2 w 164"/>
                <a:gd name="T67" fmla="*/ 1 h 138"/>
                <a:gd name="T68" fmla="*/ 1 w 164"/>
                <a:gd name="T69" fmla="*/ 2 h 138"/>
                <a:gd name="T70" fmla="*/ 1 w 164"/>
                <a:gd name="T71" fmla="*/ 2 h 138"/>
                <a:gd name="T72" fmla="*/ 1 w 164"/>
                <a:gd name="T73" fmla="*/ 3 h 138"/>
                <a:gd name="T74" fmla="*/ 0 w 164"/>
                <a:gd name="T75" fmla="*/ 3 h 138"/>
                <a:gd name="T76" fmla="*/ 1 w 164"/>
                <a:gd name="T77" fmla="*/ 4 h 138"/>
                <a:gd name="T78" fmla="*/ 2 w 164"/>
                <a:gd name="T79" fmla="*/ 5 h 138"/>
                <a:gd name="T80" fmla="*/ 2 w 164"/>
                <a:gd name="T81" fmla="*/ 5 h 138"/>
                <a:gd name="T82" fmla="*/ 2 w 164"/>
                <a:gd name="T83" fmla="*/ 6 h 138"/>
                <a:gd name="T84" fmla="*/ 2 w 164"/>
                <a:gd name="T85" fmla="*/ 6 h 138"/>
                <a:gd name="T86" fmla="*/ 2 w 164"/>
                <a:gd name="T87" fmla="*/ 7 h 138"/>
                <a:gd name="T88" fmla="*/ 3 w 164"/>
                <a:gd name="T89" fmla="*/ 8 h 138"/>
                <a:gd name="T90" fmla="*/ 4 w 164"/>
                <a:gd name="T91" fmla="*/ 9 h 13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64"/>
                <a:gd name="T139" fmla="*/ 0 h 138"/>
                <a:gd name="T140" fmla="*/ 164 w 164"/>
                <a:gd name="T141" fmla="*/ 138 h 13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64" h="138">
                  <a:moveTo>
                    <a:pt x="63" y="132"/>
                  </a:moveTo>
                  <a:lnTo>
                    <a:pt x="80" y="136"/>
                  </a:lnTo>
                  <a:lnTo>
                    <a:pt x="95" y="138"/>
                  </a:lnTo>
                  <a:lnTo>
                    <a:pt x="109" y="136"/>
                  </a:lnTo>
                  <a:lnTo>
                    <a:pt x="121" y="132"/>
                  </a:lnTo>
                  <a:lnTo>
                    <a:pt x="130" y="129"/>
                  </a:lnTo>
                  <a:lnTo>
                    <a:pt x="136" y="124"/>
                  </a:lnTo>
                  <a:lnTo>
                    <a:pt x="143" y="117"/>
                  </a:lnTo>
                  <a:lnTo>
                    <a:pt x="148" y="112"/>
                  </a:lnTo>
                  <a:lnTo>
                    <a:pt x="155" y="103"/>
                  </a:lnTo>
                  <a:lnTo>
                    <a:pt x="159" y="92"/>
                  </a:lnTo>
                  <a:lnTo>
                    <a:pt x="162" y="83"/>
                  </a:lnTo>
                  <a:lnTo>
                    <a:pt x="164" y="78"/>
                  </a:lnTo>
                  <a:lnTo>
                    <a:pt x="162" y="76"/>
                  </a:lnTo>
                  <a:lnTo>
                    <a:pt x="157" y="71"/>
                  </a:lnTo>
                  <a:lnTo>
                    <a:pt x="148" y="64"/>
                  </a:lnTo>
                  <a:lnTo>
                    <a:pt x="140" y="54"/>
                  </a:lnTo>
                  <a:lnTo>
                    <a:pt x="130" y="46"/>
                  </a:lnTo>
                  <a:lnTo>
                    <a:pt x="121" y="37"/>
                  </a:lnTo>
                  <a:lnTo>
                    <a:pt x="114" y="30"/>
                  </a:lnTo>
                  <a:lnTo>
                    <a:pt x="111" y="25"/>
                  </a:lnTo>
                  <a:lnTo>
                    <a:pt x="106" y="17"/>
                  </a:lnTo>
                  <a:lnTo>
                    <a:pt x="99" y="10"/>
                  </a:lnTo>
                  <a:lnTo>
                    <a:pt x="90" y="5"/>
                  </a:lnTo>
                  <a:lnTo>
                    <a:pt x="82" y="3"/>
                  </a:lnTo>
                  <a:lnTo>
                    <a:pt x="73" y="5"/>
                  </a:lnTo>
                  <a:lnTo>
                    <a:pt x="67" y="8"/>
                  </a:lnTo>
                  <a:lnTo>
                    <a:pt x="63" y="13"/>
                  </a:lnTo>
                  <a:lnTo>
                    <a:pt x="61" y="15"/>
                  </a:lnTo>
                  <a:lnTo>
                    <a:pt x="46" y="3"/>
                  </a:lnTo>
                  <a:lnTo>
                    <a:pt x="39" y="0"/>
                  </a:lnTo>
                  <a:lnTo>
                    <a:pt x="34" y="3"/>
                  </a:lnTo>
                  <a:lnTo>
                    <a:pt x="29" y="8"/>
                  </a:lnTo>
                  <a:lnTo>
                    <a:pt x="22" y="15"/>
                  </a:lnTo>
                  <a:lnTo>
                    <a:pt x="15" y="20"/>
                  </a:lnTo>
                  <a:lnTo>
                    <a:pt x="9" y="29"/>
                  </a:lnTo>
                  <a:lnTo>
                    <a:pt x="2" y="35"/>
                  </a:lnTo>
                  <a:lnTo>
                    <a:pt x="0" y="39"/>
                  </a:lnTo>
                  <a:lnTo>
                    <a:pt x="12" y="56"/>
                  </a:lnTo>
                  <a:lnTo>
                    <a:pt x="17" y="73"/>
                  </a:lnTo>
                  <a:lnTo>
                    <a:pt x="19" y="83"/>
                  </a:lnTo>
                  <a:lnTo>
                    <a:pt x="19" y="88"/>
                  </a:lnTo>
                  <a:lnTo>
                    <a:pt x="19" y="93"/>
                  </a:lnTo>
                  <a:lnTo>
                    <a:pt x="24" y="105"/>
                  </a:lnTo>
                  <a:lnTo>
                    <a:pt x="38" y="119"/>
                  </a:lnTo>
                  <a:lnTo>
                    <a:pt x="63" y="1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3" name="Freeform 90"/>
            <p:cNvSpPr>
              <a:spLocks/>
            </p:cNvSpPr>
            <p:nvPr/>
          </p:nvSpPr>
          <p:spPr bwMode="auto">
            <a:xfrm>
              <a:off x="4356" y="2808"/>
              <a:ext cx="63" cy="32"/>
            </a:xfrm>
            <a:custGeom>
              <a:avLst/>
              <a:gdLst>
                <a:gd name="T0" fmla="*/ 0 w 126"/>
                <a:gd name="T1" fmla="*/ 2 h 63"/>
                <a:gd name="T2" fmla="*/ 1 w 126"/>
                <a:gd name="T3" fmla="*/ 2 h 63"/>
                <a:gd name="T4" fmla="*/ 1 w 126"/>
                <a:gd name="T5" fmla="*/ 2 h 63"/>
                <a:gd name="T6" fmla="*/ 1 w 126"/>
                <a:gd name="T7" fmla="*/ 1 h 63"/>
                <a:gd name="T8" fmla="*/ 2 w 126"/>
                <a:gd name="T9" fmla="*/ 0 h 63"/>
                <a:gd name="T10" fmla="*/ 2 w 126"/>
                <a:gd name="T11" fmla="*/ 1 h 63"/>
                <a:gd name="T12" fmla="*/ 2 w 126"/>
                <a:gd name="T13" fmla="*/ 1 h 63"/>
                <a:gd name="T14" fmla="*/ 2 w 126"/>
                <a:gd name="T15" fmla="*/ 1 h 63"/>
                <a:gd name="T16" fmla="*/ 3 w 126"/>
                <a:gd name="T17" fmla="*/ 1 h 63"/>
                <a:gd name="T18" fmla="*/ 3 w 126"/>
                <a:gd name="T19" fmla="*/ 1 h 63"/>
                <a:gd name="T20" fmla="*/ 3 w 126"/>
                <a:gd name="T21" fmla="*/ 1 h 63"/>
                <a:gd name="T22" fmla="*/ 3 w 126"/>
                <a:gd name="T23" fmla="*/ 2 h 63"/>
                <a:gd name="T24" fmla="*/ 3 w 126"/>
                <a:gd name="T25" fmla="*/ 2 h 63"/>
                <a:gd name="T26" fmla="*/ 3 w 126"/>
                <a:gd name="T27" fmla="*/ 1 h 63"/>
                <a:gd name="T28" fmla="*/ 4 w 126"/>
                <a:gd name="T29" fmla="*/ 1 h 63"/>
                <a:gd name="T30" fmla="*/ 4 w 126"/>
                <a:gd name="T31" fmla="*/ 1 h 63"/>
                <a:gd name="T32" fmla="*/ 4 w 126"/>
                <a:gd name="T33" fmla="*/ 1 h 63"/>
                <a:gd name="T34" fmla="*/ 5 w 126"/>
                <a:gd name="T35" fmla="*/ 1 h 63"/>
                <a:gd name="T36" fmla="*/ 5 w 126"/>
                <a:gd name="T37" fmla="*/ 1 h 63"/>
                <a:gd name="T38" fmla="*/ 5 w 126"/>
                <a:gd name="T39" fmla="*/ 1 h 63"/>
                <a:gd name="T40" fmla="*/ 6 w 126"/>
                <a:gd name="T41" fmla="*/ 1 h 63"/>
                <a:gd name="T42" fmla="*/ 6 w 126"/>
                <a:gd name="T43" fmla="*/ 2 h 63"/>
                <a:gd name="T44" fmla="*/ 7 w 126"/>
                <a:gd name="T45" fmla="*/ 3 h 63"/>
                <a:gd name="T46" fmla="*/ 8 w 126"/>
                <a:gd name="T47" fmla="*/ 4 h 63"/>
                <a:gd name="T48" fmla="*/ 8 w 126"/>
                <a:gd name="T49" fmla="*/ 4 h 63"/>
                <a:gd name="T50" fmla="*/ 8 w 126"/>
                <a:gd name="T51" fmla="*/ 4 h 63"/>
                <a:gd name="T52" fmla="*/ 7 w 126"/>
                <a:gd name="T53" fmla="*/ 4 h 63"/>
                <a:gd name="T54" fmla="*/ 6 w 126"/>
                <a:gd name="T55" fmla="*/ 3 h 63"/>
                <a:gd name="T56" fmla="*/ 5 w 126"/>
                <a:gd name="T57" fmla="*/ 2 h 63"/>
                <a:gd name="T58" fmla="*/ 5 w 126"/>
                <a:gd name="T59" fmla="*/ 2 h 63"/>
                <a:gd name="T60" fmla="*/ 5 w 126"/>
                <a:gd name="T61" fmla="*/ 2 h 63"/>
                <a:gd name="T62" fmla="*/ 4 w 126"/>
                <a:gd name="T63" fmla="*/ 2 h 63"/>
                <a:gd name="T64" fmla="*/ 4 w 126"/>
                <a:gd name="T65" fmla="*/ 2 h 63"/>
                <a:gd name="T66" fmla="*/ 4 w 126"/>
                <a:gd name="T67" fmla="*/ 2 h 63"/>
                <a:gd name="T68" fmla="*/ 4 w 126"/>
                <a:gd name="T69" fmla="*/ 2 h 63"/>
                <a:gd name="T70" fmla="*/ 3 w 126"/>
                <a:gd name="T71" fmla="*/ 2 h 63"/>
                <a:gd name="T72" fmla="*/ 3 w 126"/>
                <a:gd name="T73" fmla="*/ 2 h 63"/>
                <a:gd name="T74" fmla="*/ 3 w 126"/>
                <a:gd name="T75" fmla="*/ 2 h 63"/>
                <a:gd name="T76" fmla="*/ 3 w 126"/>
                <a:gd name="T77" fmla="*/ 2 h 63"/>
                <a:gd name="T78" fmla="*/ 3 w 126"/>
                <a:gd name="T79" fmla="*/ 2 h 63"/>
                <a:gd name="T80" fmla="*/ 2 w 126"/>
                <a:gd name="T81" fmla="*/ 2 h 63"/>
                <a:gd name="T82" fmla="*/ 2 w 126"/>
                <a:gd name="T83" fmla="*/ 2 h 63"/>
                <a:gd name="T84" fmla="*/ 2 w 126"/>
                <a:gd name="T85" fmla="*/ 1 h 63"/>
                <a:gd name="T86" fmla="*/ 2 w 126"/>
                <a:gd name="T87" fmla="*/ 1 h 63"/>
                <a:gd name="T88" fmla="*/ 1 w 126"/>
                <a:gd name="T89" fmla="*/ 2 h 63"/>
                <a:gd name="T90" fmla="*/ 1 w 126"/>
                <a:gd name="T91" fmla="*/ 2 h 63"/>
                <a:gd name="T92" fmla="*/ 1 w 126"/>
                <a:gd name="T93" fmla="*/ 2 h 63"/>
                <a:gd name="T94" fmla="*/ 1 w 126"/>
                <a:gd name="T95" fmla="*/ 2 h 63"/>
                <a:gd name="T96" fmla="*/ 0 w 126"/>
                <a:gd name="T97" fmla="*/ 2 h 6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6"/>
                <a:gd name="T148" fmla="*/ 0 h 63"/>
                <a:gd name="T149" fmla="*/ 126 w 126"/>
                <a:gd name="T150" fmla="*/ 63 h 6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6" h="63">
                  <a:moveTo>
                    <a:pt x="0" y="29"/>
                  </a:moveTo>
                  <a:lnTo>
                    <a:pt x="1" y="25"/>
                  </a:lnTo>
                  <a:lnTo>
                    <a:pt x="5" y="17"/>
                  </a:lnTo>
                  <a:lnTo>
                    <a:pt x="11" y="7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5" y="3"/>
                  </a:lnTo>
                  <a:lnTo>
                    <a:pt x="30" y="7"/>
                  </a:lnTo>
                  <a:lnTo>
                    <a:pt x="34" y="10"/>
                  </a:lnTo>
                  <a:lnTo>
                    <a:pt x="37" y="12"/>
                  </a:lnTo>
                  <a:lnTo>
                    <a:pt x="40" y="15"/>
                  </a:lnTo>
                  <a:lnTo>
                    <a:pt x="42" y="17"/>
                  </a:lnTo>
                  <a:lnTo>
                    <a:pt x="44" y="17"/>
                  </a:lnTo>
                  <a:lnTo>
                    <a:pt x="46" y="14"/>
                  </a:lnTo>
                  <a:lnTo>
                    <a:pt x="49" y="7"/>
                  </a:lnTo>
                  <a:lnTo>
                    <a:pt x="54" y="2"/>
                  </a:lnTo>
                  <a:lnTo>
                    <a:pt x="64" y="2"/>
                  </a:lnTo>
                  <a:lnTo>
                    <a:pt x="66" y="3"/>
                  </a:lnTo>
                  <a:lnTo>
                    <a:pt x="73" y="7"/>
                  </a:lnTo>
                  <a:lnTo>
                    <a:pt x="78" y="12"/>
                  </a:lnTo>
                  <a:lnTo>
                    <a:pt x="83" y="15"/>
                  </a:lnTo>
                  <a:lnTo>
                    <a:pt x="90" y="24"/>
                  </a:lnTo>
                  <a:lnTo>
                    <a:pt x="103" y="37"/>
                  </a:lnTo>
                  <a:lnTo>
                    <a:pt x="115" y="51"/>
                  </a:lnTo>
                  <a:lnTo>
                    <a:pt x="126" y="63"/>
                  </a:lnTo>
                  <a:lnTo>
                    <a:pt x="119" y="60"/>
                  </a:lnTo>
                  <a:lnTo>
                    <a:pt x="105" y="49"/>
                  </a:lnTo>
                  <a:lnTo>
                    <a:pt x="90" y="39"/>
                  </a:lnTo>
                  <a:lnTo>
                    <a:pt x="80" y="32"/>
                  </a:lnTo>
                  <a:lnTo>
                    <a:pt x="73" y="29"/>
                  </a:lnTo>
                  <a:lnTo>
                    <a:pt x="66" y="25"/>
                  </a:lnTo>
                  <a:lnTo>
                    <a:pt x="61" y="24"/>
                  </a:lnTo>
                  <a:lnTo>
                    <a:pt x="57" y="24"/>
                  </a:lnTo>
                  <a:lnTo>
                    <a:pt x="54" y="25"/>
                  </a:lnTo>
                  <a:lnTo>
                    <a:pt x="51" y="25"/>
                  </a:lnTo>
                  <a:lnTo>
                    <a:pt x="47" y="27"/>
                  </a:lnTo>
                  <a:lnTo>
                    <a:pt x="46" y="27"/>
                  </a:lnTo>
                  <a:lnTo>
                    <a:pt x="44" y="27"/>
                  </a:lnTo>
                  <a:lnTo>
                    <a:pt x="40" y="25"/>
                  </a:lnTo>
                  <a:lnTo>
                    <a:pt x="35" y="24"/>
                  </a:lnTo>
                  <a:lnTo>
                    <a:pt x="30" y="20"/>
                  </a:lnTo>
                  <a:lnTo>
                    <a:pt x="27" y="17"/>
                  </a:lnTo>
                  <a:lnTo>
                    <a:pt x="23" y="15"/>
                  </a:lnTo>
                  <a:lnTo>
                    <a:pt x="20" y="15"/>
                  </a:lnTo>
                  <a:lnTo>
                    <a:pt x="15" y="17"/>
                  </a:lnTo>
                  <a:lnTo>
                    <a:pt x="13" y="19"/>
                  </a:lnTo>
                  <a:lnTo>
                    <a:pt x="10" y="22"/>
                  </a:lnTo>
                  <a:lnTo>
                    <a:pt x="5" y="27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4" name="Freeform 91"/>
            <p:cNvSpPr>
              <a:spLocks/>
            </p:cNvSpPr>
            <p:nvPr/>
          </p:nvSpPr>
          <p:spPr bwMode="auto">
            <a:xfrm>
              <a:off x="4378" y="2854"/>
              <a:ext cx="14" cy="9"/>
            </a:xfrm>
            <a:custGeom>
              <a:avLst/>
              <a:gdLst>
                <a:gd name="T0" fmla="*/ 2 w 27"/>
                <a:gd name="T1" fmla="*/ 1 h 17"/>
                <a:gd name="T2" fmla="*/ 2 w 27"/>
                <a:gd name="T3" fmla="*/ 1 h 17"/>
                <a:gd name="T4" fmla="*/ 2 w 27"/>
                <a:gd name="T5" fmla="*/ 1 h 17"/>
                <a:gd name="T6" fmla="*/ 2 w 27"/>
                <a:gd name="T7" fmla="*/ 2 h 17"/>
                <a:gd name="T8" fmla="*/ 1 w 27"/>
                <a:gd name="T9" fmla="*/ 2 h 17"/>
                <a:gd name="T10" fmla="*/ 1 w 27"/>
                <a:gd name="T11" fmla="*/ 1 h 17"/>
                <a:gd name="T12" fmla="*/ 1 w 27"/>
                <a:gd name="T13" fmla="*/ 1 h 17"/>
                <a:gd name="T14" fmla="*/ 0 w 27"/>
                <a:gd name="T15" fmla="*/ 1 h 17"/>
                <a:gd name="T16" fmla="*/ 0 w 27"/>
                <a:gd name="T17" fmla="*/ 1 h 17"/>
                <a:gd name="T18" fmla="*/ 1 w 27"/>
                <a:gd name="T19" fmla="*/ 1 h 17"/>
                <a:gd name="T20" fmla="*/ 1 w 27"/>
                <a:gd name="T21" fmla="*/ 0 h 17"/>
                <a:gd name="T22" fmla="*/ 1 w 27"/>
                <a:gd name="T23" fmla="*/ 0 h 17"/>
                <a:gd name="T24" fmla="*/ 1 w 27"/>
                <a:gd name="T25" fmla="*/ 0 h 17"/>
                <a:gd name="T26" fmla="*/ 2 w 27"/>
                <a:gd name="T27" fmla="*/ 1 h 17"/>
                <a:gd name="T28" fmla="*/ 2 w 27"/>
                <a:gd name="T29" fmla="*/ 1 h 17"/>
                <a:gd name="T30" fmla="*/ 2 w 27"/>
                <a:gd name="T31" fmla="*/ 1 h 17"/>
                <a:gd name="T32" fmla="*/ 2 w 27"/>
                <a:gd name="T33" fmla="*/ 1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17"/>
                <a:gd name="T53" fmla="*/ 27 w 27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17">
                  <a:moveTo>
                    <a:pt x="27" y="10"/>
                  </a:moveTo>
                  <a:lnTo>
                    <a:pt x="25" y="14"/>
                  </a:lnTo>
                  <a:lnTo>
                    <a:pt x="22" y="15"/>
                  </a:lnTo>
                  <a:lnTo>
                    <a:pt x="19" y="17"/>
                  </a:lnTo>
                  <a:lnTo>
                    <a:pt x="12" y="17"/>
                  </a:lnTo>
                  <a:lnTo>
                    <a:pt x="7" y="15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2" y="3"/>
                  </a:lnTo>
                  <a:lnTo>
                    <a:pt x="5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20" y="2"/>
                  </a:lnTo>
                  <a:lnTo>
                    <a:pt x="24" y="3"/>
                  </a:lnTo>
                  <a:lnTo>
                    <a:pt x="27" y="7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5" name="Freeform 92"/>
            <p:cNvSpPr>
              <a:spLocks/>
            </p:cNvSpPr>
            <p:nvPr/>
          </p:nvSpPr>
          <p:spPr bwMode="auto">
            <a:xfrm>
              <a:off x="4372" y="2833"/>
              <a:ext cx="36" cy="10"/>
            </a:xfrm>
            <a:custGeom>
              <a:avLst/>
              <a:gdLst>
                <a:gd name="T0" fmla="*/ 4 w 73"/>
                <a:gd name="T1" fmla="*/ 0 h 21"/>
                <a:gd name="T2" fmla="*/ 3 w 73"/>
                <a:gd name="T3" fmla="*/ 0 h 21"/>
                <a:gd name="T4" fmla="*/ 3 w 73"/>
                <a:gd name="T5" fmla="*/ 0 h 21"/>
                <a:gd name="T6" fmla="*/ 2 w 73"/>
                <a:gd name="T7" fmla="*/ 0 h 21"/>
                <a:gd name="T8" fmla="*/ 2 w 73"/>
                <a:gd name="T9" fmla="*/ 0 h 21"/>
                <a:gd name="T10" fmla="*/ 1 w 73"/>
                <a:gd name="T11" fmla="*/ 0 h 21"/>
                <a:gd name="T12" fmla="*/ 1 w 73"/>
                <a:gd name="T13" fmla="*/ 0 h 21"/>
                <a:gd name="T14" fmla="*/ 0 w 73"/>
                <a:gd name="T15" fmla="*/ 0 h 21"/>
                <a:gd name="T16" fmla="*/ 0 w 73"/>
                <a:gd name="T17" fmla="*/ 0 h 21"/>
                <a:gd name="T18" fmla="*/ 0 w 73"/>
                <a:gd name="T19" fmla="*/ 0 h 21"/>
                <a:gd name="T20" fmla="*/ 0 w 73"/>
                <a:gd name="T21" fmla="*/ 0 h 21"/>
                <a:gd name="T22" fmla="*/ 0 w 73"/>
                <a:gd name="T23" fmla="*/ 0 h 21"/>
                <a:gd name="T24" fmla="*/ 0 w 73"/>
                <a:gd name="T25" fmla="*/ 0 h 21"/>
                <a:gd name="T26" fmla="*/ 0 w 73"/>
                <a:gd name="T27" fmla="*/ 0 h 21"/>
                <a:gd name="T28" fmla="*/ 0 w 73"/>
                <a:gd name="T29" fmla="*/ 1 h 21"/>
                <a:gd name="T30" fmla="*/ 1 w 73"/>
                <a:gd name="T31" fmla="*/ 1 h 21"/>
                <a:gd name="T32" fmla="*/ 2 w 73"/>
                <a:gd name="T33" fmla="*/ 1 h 21"/>
                <a:gd name="T34" fmla="*/ 2 w 73"/>
                <a:gd name="T35" fmla="*/ 1 h 21"/>
                <a:gd name="T36" fmla="*/ 3 w 73"/>
                <a:gd name="T37" fmla="*/ 1 h 21"/>
                <a:gd name="T38" fmla="*/ 3 w 73"/>
                <a:gd name="T39" fmla="*/ 1 h 21"/>
                <a:gd name="T40" fmla="*/ 4 w 73"/>
                <a:gd name="T41" fmla="*/ 1 h 21"/>
                <a:gd name="T42" fmla="*/ 4 w 73"/>
                <a:gd name="T43" fmla="*/ 1 h 21"/>
                <a:gd name="T44" fmla="*/ 4 w 73"/>
                <a:gd name="T45" fmla="*/ 0 h 21"/>
                <a:gd name="T46" fmla="*/ 4 w 73"/>
                <a:gd name="T47" fmla="*/ 0 h 21"/>
                <a:gd name="T48" fmla="*/ 4 w 73"/>
                <a:gd name="T49" fmla="*/ 0 h 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3"/>
                <a:gd name="T76" fmla="*/ 0 h 21"/>
                <a:gd name="T77" fmla="*/ 73 w 73"/>
                <a:gd name="T78" fmla="*/ 21 h 2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3" h="21">
                  <a:moveTo>
                    <a:pt x="68" y="11"/>
                  </a:moveTo>
                  <a:lnTo>
                    <a:pt x="62" y="11"/>
                  </a:lnTo>
                  <a:lnTo>
                    <a:pt x="55" y="12"/>
                  </a:lnTo>
                  <a:lnTo>
                    <a:pt x="44" y="12"/>
                  </a:lnTo>
                  <a:lnTo>
                    <a:pt x="36" y="11"/>
                  </a:lnTo>
                  <a:lnTo>
                    <a:pt x="26" y="11"/>
                  </a:lnTo>
                  <a:lnTo>
                    <a:pt x="16" y="7"/>
                  </a:lnTo>
                  <a:lnTo>
                    <a:pt x="7" y="5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5" y="12"/>
                  </a:lnTo>
                  <a:lnTo>
                    <a:pt x="14" y="16"/>
                  </a:lnTo>
                  <a:lnTo>
                    <a:pt x="26" y="19"/>
                  </a:lnTo>
                  <a:lnTo>
                    <a:pt x="34" y="21"/>
                  </a:lnTo>
                  <a:lnTo>
                    <a:pt x="38" y="21"/>
                  </a:lnTo>
                  <a:lnTo>
                    <a:pt x="48" y="21"/>
                  </a:lnTo>
                  <a:lnTo>
                    <a:pt x="62" y="21"/>
                  </a:lnTo>
                  <a:lnTo>
                    <a:pt x="73" y="16"/>
                  </a:lnTo>
                  <a:lnTo>
                    <a:pt x="72" y="14"/>
                  </a:lnTo>
                  <a:lnTo>
                    <a:pt x="70" y="12"/>
                  </a:lnTo>
                  <a:lnTo>
                    <a:pt x="68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6" name="Freeform 93"/>
            <p:cNvSpPr>
              <a:spLocks/>
            </p:cNvSpPr>
            <p:nvPr/>
          </p:nvSpPr>
          <p:spPr bwMode="auto">
            <a:xfrm>
              <a:off x="4625" y="2592"/>
              <a:ext cx="80" cy="154"/>
            </a:xfrm>
            <a:custGeom>
              <a:avLst/>
              <a:gdLst>
                <a:gd name="T0" fmla="*/ 1 w 162"/>
                <a:gd name="T1" fmla="*/ 2 h 308"/>
                <a:gd name="T2" fmla="*/ 1 w 162"/>
                <a:gd name="T3" fmla="*/ 2 h 308"/>
                <a:gd name="T4" fmla="*/ 2 w 162"/>
                <a:gd name="T5" fmla="*/ 3 h 308"/>
                <a:gd name="T6" fmla="*/ 4 w 162"/>
                <a:gd name="T7" fmla="*/ 5 h 308"/>
                <a:gd name="T8" fmla="*/ 6 w 162"/>
                <a:gd name="T9" fmla="*/ 6 h 308"/>
                <a:gd name="T10" fmla="*/ 7 w 162"/>
                <a:gd name="T11" fmla="*/ 9 h 308"/>
                <a:gd name="T12" fmla="*/ 9 w 162"/>
                <a:gd name="T13" fmla="*/ 12 h 308"/>
                <a:gd name="T14" fmla="*/ 9 w 162"/>
                <a:gd name="T15" fmla="*/ 16 h 308"/>
                <a:gd name="T16" fmla="*/ 9 w 162"/>
                <a:gd name="T17" fmla="*/ 20 h 308"/>
                <a:gd name="T18" fmla="*/ 9 w 162"/>
                <a:gd name="T19" fmla="*/ 19 h 308"/>
                <a:gd name="T20" fmla="*/ 9 w 162"/>
                <a:gd name="T21" fmla="*/ 18 h 308"/>
                <a:gd name="T22" fmla="*/ 10 w 162"/>
                <a:gd name="T23" fmla="*/ 15 h 308"/>
                <a:gd name="T24" fmla="*/ 9 w 162"/>
                <a:gd name="T25" fmla="*/ 13 h 308"/>
                <a:gd name="T26" fmla="*/ 9 w 162"/>
                <a:gd name="T27" fmla="*/ 10 h 308"/>
                <a:gd name="T28" fmla="*/ 7 w 162"/>
                <a:gd name="T29" fmla="*/ 6 h 308"/>
                <a:gd name="T30" fmla="*/ 4 w 162"/>
                <a:gd name="T31" fmla="*/ 3 h 308"/>
                <a:gd name="T32" fmla="*/ 0 w 162"/>
                <a:gd name="T33" fmla="*/ 0 h 308"/>
                <a:gd name="T34" fmla="*/ 1 w 162"/>
                <a:gd name="T35" fmla="*/ 2 h 3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2"/>
                <a:gd name="T55" fmla="*/ 0 h 308"/>
                <a:gd name="T56" fmla="*/ 162 w 162"/>
                <a:gd name="T57" fmla="*/ 308 h 30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2" h="308">
                  <a:moveTo>
                    <a:pt x="17" y="27"/>
                  </a:moveTo>
                  <a:lnTo>
                    <a:pt x="24" y="32"/>
                  </a:lnTo>
                  <a:lnTo>
                    <a:pt x="44" y="44"/>
                  </a:lnTo>
                  <a:lnTo>
                    <a:pt x="72" y="66"/>
                  </a:lnTo>
                  <a:lnTo>
                    <a:pt x="101" y="99"/>
                  </a:lnTo>
                  <a:lnTo>
                    <a:pt x="128" y="138"/>
                  </a:lnTo>
                  <a:lnTo>
                    <a:pt x="148" y="186"/>
                  </a:lnTo>
                  <a:lnTo>
                    <a:pt x="157" y="244"/>
                  </a:lnTo>
                  <a:lnTo>
                    <a:pt x="148" y="308"/>
                  </a:lnTo>
                  <a:lnTo>
                    <a:pt x="152" y="300"/>
                  </a:lnTo>
                  <a:lnTo>
                    <a:pt x="157" y="276"/>
                  </a:lnTo>
                  <a:lnTo>
                    <a:pt x="162" y="242"/>
                  </a:lnTo>
                  <a:lnTo>
                    <a:pt x="160" y="198"/>
                  </a:lnTo>
                  <a:lnTo>
                    <a:pt x="148" y="148"/>
                  </a:lnTo>
                  <a:lnTo>
                    <a:pt x="121" y="97"/>
                  </a:lnTo>
                  <a:lnTo>
                    <a:pt x="72" y="46"/>
                  </a:lnTo>
                  <a:lnTo>
                    <a:pt x="0" y="0"/>
                  </a:lnTo>
                  <a:lnTo>
                    <a:pt x="17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7" name="Freeform 94"/>
            <p:cNvSpPr>
              <a:spLocks/>
            </p:cNvSpPr>
            <p:nvPr/>
          </p:nvSpPr>
          <p:spPr bwMode="auto">
            <a:xfrm>
              <a:off x="4728" y="2147"/>
              <a:ext cx="327" cy="88"/>
            </a:xfrm>
            <a:custGeom>
              <a:avLst/>
              <a:gdLst>
                <a:gd name="T0" fmla="*/ 0 w 652"/>
                <a:gd name="T1" fmla="*/ 5 h 176"/>
                <a:gd name="T2" fmla="*/ 40 w 652"/>
                <a:gd name="T3" fmla="*/ 0 h 176"/>
                <a:gd name="T4" fmla="*/ 41 w 652"/>
                <a:gd name="T5" fmla="*/ 11 h 176"/>
                <a:gd name="T6" fmla="*/ 0 w 652"/>
                <a:gd name="T7" fmla="*/ 5 h 1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2"/>
                <a:gd name="T13" fmla="*/ 0 h 176"/>
                <a:gd name="T14" fmla="*/ 652 w 652"/>
                <a:gd name="T15" fmla="*/ 176 h 1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2" h="176">
                  <a:moveTo>
                    <a:pt x="0" y="65"/>
                  </a:moveTo>
                  <a:lnTo>
                    <a:pt x="637" y="0"/>
                  </a:lnTo>
                  <a:lnTo>
                    <a:pt x="652" y="176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8" name="Freeform 95"/>
            <p:cNvSpPr>
              <a:spLocks/>
            </p:cNvSpPr>
            <p:nvPr/>
          </p:nvSpPr>
          <p:spPr bwMode="auto">
            <a:xfrm>
              <a:off x="4912" y="2526"/>
              <a:ext cx="614" cy="806"/>
            </a:xfrm>
            <a:custGeom>
              <a:avLst/>
              <a:gdLst>
                <a:gd name="T0" fmla="*/ 67 w 1227"/>
                <a:gd name="T1" fmla="*/ 0 h 1612"/>
                <a:gd name="T2" fmla="*/ 0 w 1227"/>
                <a:gd name="T3" fmla="*/ 14 h 1612"/>
                <a:gd name="T4" fmla="*/ 6 w 1227"/>
                <a:gd name="T5" fmla="*/ 97 h 1612"/>
                <a:gd name="T6" fmla="*/ 14 w 1227"/>
                <a:gd name="T7" fmla="*/ 101 h 1612"/>
                <a:gd name="T8" fmla="*/ 77 w 1227"/>
                <a:gd name="T9" fmla="*/ 72 h 1612"/>
                <a:gd name="T10" fmla="*/ 76 w 1227"/>
                <a:gd name="T11" fmla="*/ 3 h 1612"/>
                <a:gd name="T12" fmla="*/ 67 w 1227"/>
                <a:gd name="T13" fmla="*/ 0 h 16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27"/>
                <a:gd name="T22" fmla="*/ 0 h 1612"/>
                <a:gd name="T23" fmla="*/ 1227 w 1227"/>
                <a:gd name="T24" fmla="*/ 1612 h 16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27" h="1612">
                  <a:moveTo>
                    <a:pt x="1065" y="0"/>
                  </a:moveTo>
                  <a:lnTo>
                    <a:pt x="0" y="213"/>
                  </a:lnTo>
                  <a:lnTo>
                    <a:pt x="92" y="1549"/>
                  </a:lnTo>
                  <a:lnTo>
                    <a:pt x="220" y="1612"/>
                  </a:lnTo>
                  <a:lnTo>
                    <a:pt x="1227" y="1152"/>
                  </a:lnTo>
                  <a:lnTo>
                    <a:pt x="1215" y="36"/>
                  </a:lnTo>
                  <a:lnTo>
                    <a:pt x="10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9" name="Freeform 96"/>
            <p:cNvSpPr>
              <a:spLocks/>
            </p:cNvSpPr>
            <p:nvPr/>
          </p:nvSpPr>
          <p:spPr bwMode="auto">
            <a:xfrm>
              <a:off x="5001" y="2562"/>
              <a:ext cx="511" cy="739"/>
            </a:xfrm>
            <a:custGeom>
              <a:avLst/>
              <a:gdLst>
                <a:gd name="T0" fmla="*/ 0 w 1022"/>
                <a:gd name="T1" fmla="*/ 15 h 1478"/>
                <a:gd name="T2" fmla="*/ 5 w 1022"/>
                <a:gd name="T3" fmla="*/ 93 h 1478"/>
                <a:gd name="T4" fmla="*/ 64 w 1022"/>
                <a:gd name="T5" fmla="*/ 66 h 1478"/>
                <a:gd name="T6" fmla="*/ 63 w 1022"/>
                <a:gd name="T7" fmla="*/ 0 h 1478"/>
                <a:gd name="T8" fmla="*/ 0 w 1022"/>
                <a:gd name="T9" fmla="*/ 15 h 14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2"/>
                <a:gd name="T16" fmla="*/ 0 h 1478"/>
                <a:gd name="T17" fmla="*/ 1022 w 1022"/>
                <a:gd name="T18" fmla="*/ 1478 h 14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2" h="1478">
                  <a:moveTo>
                    <a:pt x="0" y="242"/>
                  </a:moveTo>
                  <a:lnTo>
                    <a:pt x="65" y="1478"/>
                  </a:lnTo>
                  <a:lnTo>
                    <a:pt x="1022" y="1052"/>
                  </a:lnTo>
                  <a:lnTo>
                    <a:pt x="995" y="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0" name="Freeform 97"/>
            <p:cNvSpPr>
              <a:spLocks/>
            </p:cNvSpPr>
            <p:nvPr/>
          </p:nvSpPr>
          <p:spPr bwMode="auto">
            <a:xfrm>
              <a:off x="5296" y="2453"/>
              <a:ext cx="452" cy="493"/>
            </a:xfrm>
            <a:custGeom>
              <a:avLst/>
              <a:gdLst>
                <a:gd name="T0" fmla="*/ 0 w 904"/>
                <a:gd name="T1" fmla="*/ 8 h 985"/>
                <a:gd name="T2" fmla="*/ 49 w 904"/>
                <a:gd name="T3" fmla="*/ 0 h 985"/>
                <a:gd name="T4" fmla="*/ 54 w 904"/>
                <a:gd name="T5" fmla="*/ 10 h 985"/>
                <a:gd name="T6" fmla="*/ 54 w 904"/>
                <a:gd name="T7" fmla="*/ 11 h 985"/>
                <a:gd name="T8" fmla="*/ 55 w 904"/>
                <a:gd name="T9" fmla="*/ 12 h 985"/>
                <a:gd name="T10" fmla="*/ 55 w 904"/>
                <a:gd name="T11" fmla="*/ 14 h 985"/>
                <a:gd name="T12" fmla="*/ 56 w 904"/>
                <a:gd name="T13" fmla="*/ 17 h 985"/>
                <a:gd name="T14" fmla="*/ 56 w 904"/>
                <a:gd name="T15" fmla="*/ 21 h 985"/>
                <a:gd name="T16" fmla="*/ 57 w 904"/>
                <a:gd name="T17" fmla="*/ 25 h 985"/>
                <a:gd name="T18" fmla="*/ 57 w 904"/>
                <a:gd name="T19" fmla="*/ 29 h 985"/>
                <a:gd name="T20" fmla="*/ 57 w 904"/>
                <a:gd name="T21" fmla="*/ 34 h 985"/>
                <a:gd name="T22" fmla="*/ 56 w 904"/>
                <a:gd name="T23" fmla="*/ 36 h 985"/>
                <a:gd name="T24" fmla="*/ 56 w 904"/>
                <a:gd name="T25" fmla="*/ 39 h 985"/>
                <a:gd name="T26" fmla="*/ 55 w 904"/>
                <a:gd name="T27" fmla="*/ 41 h 985"/>
                <a:gd name="T28" fmla="*/ 55 w 904"/>
                <a:gd name="T29" fmla="*/ 44 h 985"/>
                <a:gd name="T30" fmla="*/ 54 w 904"/>
                <a:gd name="T31" fmla="*/ 46 h 985"/>
                <a:gd name="T32" fmla="*/ 53 w 904"/>
                <a:gd name="T33" fmla="*/ 49 h 985"/>
                <a:gd name="T34" fmla="*/ 52 w 904"/>
                <a:gd name="T35" fmla="*/ 52 h 985"/>
                <a:gd name="T36" fmla="*/ 50 w 904"/>
                <a:gd name="T37" fmla="*/ 54 h 985"/>
                <a:gd name="T38" fmla="*/ 28 w 904"/>
                <a:gd name="T39" fmla="*/ 62 h 985"/>
                <a:gd name="T40" fmla="*/ 26 w 904"/>
                <a:gd name="T41" fmla="*/ 14 h 985"/>
                <a:gd name="T42" fmla="*/ 0 w 904"/>
                <a:gd name="T43" fmla="*/ 8 h 98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04"/>
                <a:gd name="T67" fmla="*/ 0 h 985"/>
                <a:gd name="T68" fmla="*/ 904 w 904"/>
                <a:gd name="T69" fmla="*/ 985 h 98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04" h="985">
                  <a:moveTo>
                    <a:pt x="0" y="120"/>
                  </a:moveTo>
                  <a:lnTo>
                    <a:pt x="775" y="0"/>
                  </a:lnTo>
                  <a:lnTo>
                    <a:pt x="860" y="155"/>
                  </a:lnTo>
                  <a:lnTo>
                    <a:pt x="863" y="162"/>
                  </a:lnTo>
                  <a:lnTo>
                    <a:pt x="868" y="184"/>
                  </a:lnTo>
                  <a:lnTo>
                    <a:pt x="879" y="220"/>
                  </a:lnTo>
                  <a:lnTo>
                    <a:pt x="887" y="266"/>
                  </a:lnTo>
                  <a:lnTo>
                    <a:pt x="896" y="322"/>
                  </a:lnTo>
                  <a:lnTo>
                    <a:pt x="902" y="387"/>
                  </a:lnTo>
                  <a:lnTo>
                    <a:pt x="904" y="460"/>
                  </a:lnTo>
                  <a:lnTo>
                    <a:pt x="899" y="539"/>
                  </a:lnTo>
                  <a:lnTo>
                    <a:pt x="894" y="576"/>
                  </a:lnTo>
                  <a:lnTo>
                    <a:pt x="887" y="615"/>
                  </a:lnTo>
                  <a:lnTo>
                    <a:pt x="877" y="655"/>
                  </a:lnTo>
                  <a:lnTo>
                    <a:pt x="867" y="696"/>
                  </a:lnTo>
                  <a:lnTo>
                    <a:pt x="853" y="736"/>
                  </a:lnTo>
                  <a:lnTo>
                    <a:pt x="836" y="776"/>
                  </a:lnTo>
                  <a:lnTo>
                    <a:pt x="817" y="817"/>
                  </a:lnTo>
                  <a:lnTo>
                    <a:pt x="795" y="857"/>
                  </a:lnTo>
                  <a:lnTo>
                    <a:pt x="441" y="985"/>
                  </a:lnTo>
                  <a:lnTo>
                    <a:pt x="405" y="218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1" name="Freeform 98"/>
            <p:cNvSpPr>
              <a:spLocks/>
            </p:cNvSpPr>
            <p:nvPr/>
          </p:nvSpPr>
          <p:spPr bwMode="auto">
            <a:xfrm>
              <a:off x="5296" y="2513"/>
              <a:ext cx="114" cy="67"/>
            </a:xfrm>
            <a:custGeom>
              <a:avLst/>
              <a:gdLst>
                <a:gd name="T0" fmla="*/ 0 w 228"/>
                <a:gd name="T1" fmla="*/ 0 h 134"/>
                <a:gd name="T2" fmla="*/ 1 w 228"/>
                <a:gd name="T3" fmla="*/ 9 h 134"/>
                <a:gd name="T4" fmla="*/ 15 w 228"/>
                <a:gd name="T5" fmla="*/ 4 h 134"/>
                <a:gd name="T6" fmla="*/ 12 w 228"/>
                <a:gd name="T7" fmla="*/ 1 h 134"/>
                <a:gd name="T8" fmla="*/ 0 w 228"/>
                <a:gd name="T9" fmla="*/ 0 h 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"/>
                <a:gd name="T16" fmla="*/ 0 h 134"/>
                <a:gd name="T17" fmla="*/ 228 w 228"/>
                <a:gd name="T18" fmla="*/ 134 h 1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" h="134">
                  <a:moveTo>
                    <a:pt x="0" y="0"/>
                  </a:moveTo>
                  <a:lnTo>
                    <a:pt x="15" y="134"/>
                  </a:lnTo>
                  <a:lnTo>
                    <a:pt x="228" y="56"/>
                  </a:lnTo>
                  <a:lnTo>
                    <a:pt x="18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2" name="Freeform 99"/>
            <p:cNvSpPr>
              <a:spLocks/>
            </p:cNvSpPr>
            <p:nvPr/>
          </p:nvSpPr>
          <p:spPr bwMode="auto">
            <a:xfrm>
              <a:off x="5314" y="2523"/>
              <a:ext cx="96" cy="21"/>
            </a:xfrm>
            <a:custGeom>
              <a:avLst/>
              <a:gdLst>
                <a:gd name="T0" fmla="*/ 0 w 193"/>
                <a:gd name="T1" fmla="*/ 0 h 43"/>
                <a:gd name="T2" fmla="*/ 0 w 193"/>
                <a:gd name="T3" fmla="*/ 2 h 43"/>
                <a:gd name="T4" fmla="*/ 12 w 193"/>
                <a:gd name="T5" fmla="*/ 2 h 43"/>
                <a:gd name="T6" fmla="*/ 0 w 193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3"/>
                <a:gd name="T13" fmla="*/ 0 h 43"/>
                <a:gd name="T14" fmla="*/ 193 w 193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3" h="43">
                  <a:moveTo>
                    <a:pt x="0" y="0"/>
                  </a:moveTo>
                  <a:lnTo>
                    <a:pt x="7" y="43"/>
                  </a:lnTo>
                  <a:lnTo>
                    <a:pt x="193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3" name="Freeform 100"/>
            <p:cNvSpPr>
              <a:spLocks/>
            </p:cNvSpPr>
            <p:nvPr/>
          </p:nvSpPr>
          <p:spPr bwMode="auto">
            <a:xfrm>
              <a:off x="5499" y="2474"/>
              <a:ext cx="259" cy="440"/>
            </a:xfrm>
            <a:custGeom>
              <a:avLst/>
              <a:gdLst>
                <a:gd name="T0" fmla="*/ 0 w 520"/>
                <a:gd name="T1" fmla="*/ 7 h 879"/>
                <a:gd name="T2" fmla="*/ 23 w 520"/>
                <a:gd name="T3" fmla="*/ 0 h 879"/>
                <a:gd name="T4" fmla="*/ 24 w 520"/>
                <a:gd name="T5" fmla="*/ 1 h 879"/>
                <a:gd name="T6" fmla="*/ 25 w 520"/>
                <a:gd name="T7" fmla="*/ 2 h 879"/>
                <a:gd name="T8" fmla="*/ 26 w 520"/>
                <a:gd name="T9" fmla="*/ 3 h 879"/>
                <a:gd name="T10" fmla="*/ 27 w 520"/>
                <a:gd name="T11" fmla="*/ 6 h 879"/>
                <a:gd name="T12" fmla="*/ 29 w 520"/>
                <a:gd name="T13" fmla="*/ 9 h 879"/>
                <a:gd name="T14" fmla="*/ 30 w 520"/>
                <a:gd name="T15" fmla="*/ 12 h 879"/>
                <a:gd name="T16" fmla="*/ 31 w 520"/>
                <a:gd name="T17" fmla="*/ 17 h 879"/>
                <a:gd name="T18" fmla="*/ 32 w 520"/>
                <a:gd name="T19" fmla="*/ 22 h 879"/>
                <a:gd name="T20" fmla="*/ 32 w 520"/>
                <a:gd name="T21" fmla="*/ 25 h 879"/>
                <a:gd name="T22" fmla="*/ 32 w 520"/>
                <a:gd name="T23" fmla="*/ 28 h 879"/>
                <a:gd name="T24" fmla="*/ 31 w 520"/>
                <a:gd name="T25" fmla="*/ 31 h 879"/>
                <a:gd name="T26" fmla="*/ 31 w 520"/>
                <a:gd name="T27" fmla="*/ 34 h 879"/>
                <a:gd name="T28" fmla="*/ 30 w 520"/>
                <a:gd name="T29" fmla="*/ 37 h 879"/>
                <a:gd name="T30" fmla="*/ 29 w 520"/>
                <a:gd name="T31" fmla="*/ 40 h 879"/>
                <a:gd name="T32" fmla="*/ 28 w 520"/>
                <a:gd name="T33" fmla="*/ 44 h 879"/>
                <a:gd name="T34" fmla="*/ 26 w 520"/>
                <a:gd name="T35" fmla="*/ 48 h 879"/>
                <a:gd name="T36" fmla="*/ 4 w 520"/>
                <a:gd name="T37" fmla="*/ 55 h 879"/>
                <a:gd name="T38" fmla="*/ 2 w 520"/>
                <a:gd name="T39" fmla="*/ 9 h 879"/>
                <a:gd name="T40" fmla="*/ 0 w 520"/>
                <a:gd name="T41" fmla="*/ 7 h 8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20"/>
                <a:gd name="T64" fmla="*/ 0 h 879"/>
                <a:gd name="T65" fmla="*/ 520 w 520"/>
                <a:gd name="T66" fmla="*/ 879 h 8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20" h="879">
                  <a:moveTo>
                    <a:pt x="0" y="104"/>
                  </a:moveTo>
                  <a:lnTo>
                    <a:pt x="383" y="0"/>
                  </a:lnTo>
                  <a:lnTo>
                    <a:pt x="388" y="5"/>
                  </a:lnTo>
                  <a:lnTo>
                    <a:pt x="404" y="20"/>
                  </a:lnTo>
                  <a:lnTo>
                    <a:pt x="424" y="48"/>
                  </a:lnTo>
                  <a:lnTo>
                    <a:pt x="448" y="85"/>
                  </a:lnTo>
                  <a:lnTo>
                    <a:pt x="472" y="133"/>
                  </a:lnTo>
                  <a:lnTo>
                    <a:pt x="494" y="192"/>
                  </a:lnTo>
                  <a:lnTo>
                    <a:pt x="511" y="264"/>
                  </a:lnTo>
                  <a:lnTo>
                    <a:pt x="520" y="346"/>
                  </a:lnTo>
                  <a:lnTo>
                    <a:pt x="520" y="388"/>
                  </a:lnTo>
                  <a:lnTo>
                    <a:pt x="516" y="434"/>
                  </a:lnTo>
                  <a:lnTo>
                    <a:pt x="511" y="482"/>
                  </a:lnTo>
                  <a:lnTo>
                    <a:pt x="503" y="532"/>
                  </a:lnTo>
                  <a:lnTo>
                    <a:pt x="489" y="584"/>
                  </a:lnTo>
                  <a:lnTo>
                    <a:pt x="472" y="639"/>
                  </a:lnTo>
                  <a:lnTo>
                    <a:pt x="451" y="697"/>
                  </a:lnTo>
                  <a:lnTo>
                    <a:pt x="426" y="758"/>
                  </a:lnTo>
                  <a:lnTo>
                    <a:pt x="72" y="879"/>
                  </a:lnTo>
                  <a:lnTo>
                    <a:pt x="43" y="140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4" name="Freeform 101"/>
            <p:cNvSpPr>
              <a:spLocks/>
            </p:cNvSpPr>
            <p:nvPr/>
          </p:nvSpPr>
          <p:spPr bwMode="auto">
            <a:xfrm>
              <a:off x="4495" y="2028"/>
              <a:ext cx="1005" cy="105"/>
            </a:xfrm>
            <a:custGeom>
              <a:avLst/>
              <a:gdLst>
                <a:gd name="T0" fmla="*/ 0 w 2010"/>
                <a:gd name="T1" fmla="*/ 14 h 209"/>
                <a:gd name="T2" fmla="*/ 54 w 2010"/>
                <a:gd name="T3" fmla="*/ 8 h 209"/>
                <a:gd name="T4" fmla="*/ 41 w 2010"/>
                <a:gd name="T5" fmla="*/ 5 h 209"/>
                <a:gd name="T6" fmla="*/ 69 w 2010"/>
                <a:gd name="T7" fmla="*/ 2 h 209"/>
                <a:gd name="T8" fmla="*/ 116 w 2010"/>
                <a:gd name="T9" fmla="*/ 12 h 209"/>
                <a:gd name="T10" fmla="*/ 126 w 2010"/>
                <a:gd name="T11" fmla="*/ 10 h 209"/>
                <a:gd name="T12" fmla="*/ 125 w 2010"/>
                <a:gd name="T13" fmla="*/ 7 h 209"/>
                <a:gd name="T14" fmla="*/ 115 w 2010"/>
                <a:gd name="T15" fmla="*/ 9 h 209"/>
                <a:gd name="T16" fmla="*/ 70 w 2010"/>
                <a:gd name="T17" fmla="*/ 0 h 209"/>
                <a:gd name="T18" fmla="*/ 31 w 2010"/>
                <a:gd name="T19" fmla="*/ 4 h 209"/>
                <a:gd name="T20" fmla="*/ 41 w 2010"/>
                <a:gd name="T21" fmla="*/ 7 h 209"/>
                <a:gd name="T22" fmla="*/ 1 w 2010"/>
                <a:gd name="T23" fmla="*/ 9 h 209"/>
                <a:gd name="T24" fmla="*/ 0 w 2010"/>
                <a:gd name="T25" fmla="*/ 14 h 2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10"/>
                <a:gd name="T40" fmla="*/ 0 h 209"/>
                <a:gd name="T41" fmla="*/ 2010 w 2010"/>
                <a:gd name="T42" fmla="*/ 209 h 2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10" h="209">
                  <a:moveTo>
                    <a:pt x="0" y="209"/>
                  </a:moveTo>
                  <a:lnTo>
                    <a:pt x="855" y="119"/>
                  </a:lnTo>
                  <a:lnTo>
                    <a:pt x="653" y="73"/>
                  </a:lnTo>
                  <a:lnTo>
                    <a:pt x="1099" y="32"/>
                  </a:lnTo>
                  <a:lnTo>
                    <a:pt x="1852" y="191"/>
                  </a:lnTo>
                  <a:lnTo>
                    <a:pt x="2010" y="152"/>
                  </a:lnTo>
                  <a:lnTo>
                    <a:pt x="1997" y="105"/>
                  </a:lnTo>
                  <a:lnTo>
                    <a:pt x="1825" y="138"/>
                  </a:lnTo>
                  <a:lnTo>
                    <a:pt x="1119" y="0"/>
                  </a:lnTo>
                  <a:lnTo>
                    <a:pt x="481" y="59"/>
                  </a:lnTo>
                  <a:lnTo>
                    <a:pt x="646" y="99"/>
                  </a:lnTo>
                  <a:lnTo>
                    <a:pt x="5" y="138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pic>
        <p:nvPicPr>
          <p:cNvPr id="8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4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Symbol zastępczy numeru slajdu 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33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9036496" cy="1211842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/>
                </a:solidFill>
              </a:rPr>
              <a:t>Zmiana ustroju szkolnego</a:t>
            </a:r>
            <a:endParaRPr lang="pl-PL" sz="32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394" y="2132856"/>
            <a:ext cx="9088110" cy="3816424"/>
          </a:xfrm>
        </p:spPr>
        <p:txBody>
          <a:bodyPr>
            <a:normAutofit/>
          </a:bodyPr>
          <a:lstStyle/>
          <a:p>
            <a:r>
              <a:rPr lang="pl-PL" dirty="0"/>
              <a:t>Wprowadzenie</a:t>
            </a:r>
            <a:r>
              <a:rPr lang="pl-PL" b="1" dirty="0"/>
              <a:t> branżowej szkoły I stopnia</a:t>
            </a:r>
            <a:r>
              <a:rPr lang="pl-PL" dirty="0"/>
              <a:t>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miejsce zasadniczej szkoły zawodowej, </a:t>
            </a:r>
            <a:r>
              <a:rPr lang="pl-PL" dirty="0" smtClean="0"/>
              <a:t>nastąpiło  </a:t>
            </a:r>
            <a:r>
              <a:rPr lang="pl-PL" b="1" dirty="0">
                <a:solidFill>
                  <a:schemeClr val="tx2"/>
                </a:solidFill>
              </a:rPr>
              <a:t>1 września 2017 r. </a:t>
            </a:r>
            <a:r>
              <a:rPr lang="pl-PL" dirty="0"/>
              <a:t>Wprowadzenie </a:t>
            </a:r>
            <a:r>
              <a:rPr lang="pl-PL" b="1" dirty="0"/>
              <a:t>branżowej szkoły II stopnia </a:t>
            </a:r>
            <a:r>
              <a:rPr lang="pl-PL" dirty="0"/>
              <a:t>dla absolwentów branżowej szkoły I stopnia rozpocznie się od roku szkolnego </a:t>
            </a:r>
            <a:r>
              <a:rPr lang="pl-PL" b="1" dirty="0" smtClean="0">
                <a:solidFill>
                  <a:schemeClr val="tx2"/>
                </a:solidFill>
              </a:rPr>
              <a:t>2020/2021</a:t>
            </a:r>
          </a:p>
          <a:p>
            <a:pPr marL="0" indent="0">
              <a:buNone/>
            </a:pPr>
            <a:endParaRPr lang="pl-PL" sz="1300" dirty="0" smtClean="0"/>
          </a:p>
          <a:p>
            <a:pPr marL="0" indent="0">
              <a:buNone/>
            </a:pPr>
            <a:endParaRPr lang="pl-PL" sz="1300" dirty="0"/>
          </a:p>
          <a:p>
            <a:pPr marL="0" indent="0">
              <a:buNone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  <a:endParaRPr lang="pl-PL" sz="800" dirty="0">
              <a:solidFill>
                <a:schemeClr val="tx2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4" y="30235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36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title"/>
          </p:nvPr>
        </p:nvSpPr>
        <p:spPr>
          <a:xfrm>
            <a:off x="763997" y="1196752"/>
            <a:ext cx="7616006" cy="864394"/>
          </a:xfrm>
        </p:spPr>
        <p:txBody>
          <a:bodyPr>
            <a:normAutofit/>
          </a:bodyPr>
          <a:lstStyle/>
          <a:p>
            <a:r>
              <a:rPr lang="pl-PL" altLang="pl-PL" sz="3200" b="1" dirty="0" smtClean="0"/>
              <a:t>Branżowa szkoła I stopnia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132856"/>
            <a:ext cx="8363272" cy="453608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>
                <a:solidFill>
                  <a:schemeClr val="tx2"/>
                </a:solidFill>
              </a:rPr>
              <a:t>Uczniowie branżowej szkoły I stopnia będą przystępować do </a:t>
            </a:r>
            <a:r>
              <a:rPr lang="pl-PL" sz="2800" b="1" dirty="0">
                <a:solidFill>
                  <a:schemeClr val="tx2"/>
                </a:solidFill>
              </a:rPr>
              <a:t>jednego egzaminu potwierdzającego kwalifikacje w zawodzie</a:t>
            </a:r>
            <a:r>
              <a:rPr lang="pl-PL" sz="2800" b="1" dirty="0" smtClean="0">
                <a:solidFill>
                  <a:schemeClr val="tx2"/>
                </a:solidFill>
              </a:rPr>
              <a:t>.</a:t>
            </a:r>
            <a:endParaRPr lang="pl-PL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2800" b="1" dirty="0">
                <a:solidFill>
                  <a:schemeClr val="tx2"/>
                </a:solidFill>
              </a:rPr>
              <a:t>Ukończenie branżowej szkoły I stopnia </a:t>
            </a:r>
            <a:r>
              <a:rPr lang="pl-PL" sz="2800" dirty="0">
                <a:solidFill>
                  <a:schemeClr val="tx2"/>
                </a:solidFill>
              </a:rPr>
              <a:t>umożliwi uzyskanie dyplomu potwierdzającego kwalifikacje zawodowe po zdaniu egzaminu potwierdzającego kwalifikacje w danym zawodzie oraz uzyskanie </a:t>
            </a:r>
            <a:r>
              <a:rPr lang="pl-PL" sz="2800" b="1" dirty="0">
                <a:solidFill>
                  <a:schemeClr val="tx2"/>
                </a:solidFill>
              </a:rPr>
              <a:t>wykształcenia zasadniczego branżowego</a:t>
            </a:r>
            <a:r>
              <a:rPr lang="pl-PL" sz="2800" b="1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  <a:defRPr/>
            </a:pPr>
            <a:endParaRPr lang="pl-PL" sz="1200" dirty="0" smtClean="0"/>
          </a:p>
          <a:p>
            <a:pPr marL="0" indent="0">
              <a:buNone/>
              <a:defRPr/>
            </a:pPr>
            <a:endParaRPr lang="pl-PL" sz="1200" dirty="0"/>
          </a:p>
          <a:p>
            <a:pPr marL="0" indent="0">
              <a:buNone/>
              <a:defRPr/>
            </a:pPr>
            <a:endParaRPr lang="pl-PL" sz="1200" dirty="0" smtClean="0"/>
          </a:p>
          <a:p>
            <a:pPr marL="0" indent="0">
              <a:buNone/>
              <a:defRPr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  <a:endParaRPr lang="pl-PL" sz="800" b="1" dirty="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pl-PL" sz="2800" dirty="0">
              <a:solidFill>
                <a:schemeClr val="accent1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pl-PL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4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title"/>
          </p:nvPr>
        </p:nvSpPr>
        <p:spPr>
          <a:xfrm>
            <a:off x="611560" y="1341438"/>
            <a:ext cx="7616006" cy="864394"/>
          </a:xfrm>
        </p:spPr>
        <p:txBody>
          <a:bodyPr>
            <a:normAutofit/>
          </a:bodyPr>
          <a:lstStyle/>
          <a:p>
            <a:r>
              <a:rPr lang="pl-PL" altLang="pl-PL" sz="3200" b="1" dirty="0" smtClean="0"/>
              <a:t>Branżowa szkoła I stopnia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2132856"/>
            <a:ext cx="8712968" cy="4536082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pl-PL" sz="200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pl-PL" sz="2800" dirty="0">
                <a:solidFill>
                  <a:schemeClr val="tx2"/>
                </a:solidFill>
              </a:rPr>
              <a:t>Pierwsi absolwenci ukończą branżowa szkołę I stopnia w 2020 roku, dlatego też aby umożliwić im kontynuację nauki w szkole prowadzącej kształcenie zawodowe, zakłada się utworzenie od roku szkolnego 2020/2021 dwuletniej </a:t>
            </a:r>
            <a:r>
              <a:rPr lang="pl-PL" sz="2800" b="1" dirty="0">
                <a:solidFill>
                  <a:schemeClr val="tx2"/>
                </a:solidFill>
              </a:rPr>
              <a:t>branżowej szkoły II stopnia</a:t>
            </a:r>
            <a:r>
              <a:rPr lang="pl-PL" sz="2800" dirty="0" smtClean="0">
                <a:solidFill>
                  <a:schemeClr val="tx2"/>
                </a:solidFill>
              </a:rPr>
              <a:t>.</a:t>
            </a:r>
          </a:p>
          <a:p>
            <a:pPr>
              <a:defRPr/>
            </a:pPr>
            <a:endParaRPr lang="pl-PL" sz="2800" dirty="0">
              <a:solidFill>
                <a:schemeClr val="tx2"/>
              </a:solidFill>
            </a:endParaRPr>
          </a:p>
          <a:p>
            <a:pPr>
              <a:defRPr/>
            </a:pPr>
            <a:endParaRPr lang="pl-PL" sz="2800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pl-PL" sz="1300" dirty="0" smtClean="0"/>
          </a:p>
          <a:p>
            <a:pPr marL="0" indent="0">
              <a:buNone/>
              <a:defRPr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  <a:endParaRPr lang="pl-PL" sz="800" dirty="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pl-PL" sz="1300" dirty="0">
              <a:solidFill>
                <a:schemeClr val="tx2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96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>
          <a:xfrm>
            <a:off x="2195736" y="1341438"/>
            <a:ext cx="6768752" cy="705420"/>
          </a:xfrm>
        </p:spPr>
        <p:txBody>
          <a:bodyPr>
            <a:normAutofit/>
          </a:bodyPr>
          <a:lstStyle/>
          <a:p>
            <a:r>
              <a:rPr lang="pl-PL" altLang="pl-PL" sz="3200" b="1" dirty="0" smtClean="0"/>
              <a:t>Branżowa szkoła II stopnia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276872"/>
            <a:ext cx="8928992" cy="4176489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pl-PL" sz="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2800" dirty="0" smtClean="0">
                <a:solidFill>
                  <a:schemeClr val="tx2"/>
                </a:solidFill>
              </a:rPr>
              <a:t>Absolwenci BS I kształcący się w zawodach, dla których nie jest przewidziane kształcenie w BS II, będą mogli podjąć pracę lub kontynuować naukę  w LO dla dorosłych oraz na kwalifikacyjnych kursach zawodowych (KKZ) organizowanych bezpłatnie przez szkoły zawodowe, CKP, CKU</a:t>
            </a:r>
            <a:r>
              <a:rPr lang="pl-PL" sz="28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  <a:defRPr/>
            </a:pPr>
            <a:endParaRPr lang="pl-PL" sz="28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pl-PL" sz="800" dirty="0" smtClean="0"/>
          </a:p>
          <a:p>
            <a:pPr marL="0" indent="0">
              <a:buNone/>
              <a:defRPr/>
            </a:pPr>
            <a:endParaRPr lang="pl-PL" sz="800" dirty="0"/>
          </a:p>
          <a:p>
            <a:pPr marL="0" indent="0">
              <a:buNone/>
              <a:defRPr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  <a:endParaRPr lang="pl-PL" sz="800" dirty="0">
              <a:solidFill>
                <a:schemeClr val="tx2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673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>
          <a:xfrm>
            <a:off x="2195736" y="1341438"/>
            <a:ext cx="6768752" cy="705420"/>
          </a:xfrm>
        </p:spPr>
        <p:txBody>
          <a:bodyPr>
            <a:normAutofit/>
          </a:bodyPr>
          <a:lstStyle/>
          <a:p>
            <a:r>
              <a:rPr lang="pl-PL" altLang="pl-PL" sz="3200" b="1" dirty="0" smtClean="0"/>
              <a:t>Branżowa szkoła II stopnia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2276872"/>
            <a:ext cx="8856984" cy="417648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>
                <a:solidFill>
                  <a:schemeClr val="tx2"/>
                </a:solidFill>
              </a:rPr>
              <a:t>Ukończenie branżowej szkoły II stopnia umożliwi uzyskanie dyplomu potwierdzającego kwalifikacje zawodowe po zdaniu egzaminu potwierdzającego kwalifikacje w danym zawodzie oraz </a:t>
            </a:r>
            <a:r>
              <a:rPr lang="pl-PL" sz="2800" b="1" dirty="0">
                <a:solidFill>
                  <a:schemeClr val="tx2"/>
                </a:solidFill>
              </a:rPr>
              <a:t>uzyskanie wykształcenia średniego branżowego.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l-PL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2800" dirty="0">
                <a:solidFill>
                  <a:schemeClr val="tx2"/>
                </a:solidFill>
              </a:rPr>
              <a:t>Realizacja kształcenia w zawodach, które mają kontynuację na poziomie technika</a:t>
            </a:r>
            <a:r>
              <a:rPr lang="pl-PL" sz="2800" dirty="0" smtClean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  <a:defRPr/>
            </a:pPr>
            <a:endParaRPr lang="pl-PL" sz="800" dirty="0" smtClean="0"/>
          </a:p>
          <a:p>
            <a:pPr marL="0" indent="0">
              <a:buNone/>
              <a:defRPr/>
            </a:pPr>
            <a:endParaRPr lang="pl-PL" sz="800" dirty="0"/>
          </a:p>
          <a:p>
            <a:pPr marL="0" indent="0">
              <a:buNone/>
              <a:defRPr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  <a:endParaRPr lang="pl-PL" sz="800" dirty="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pl-PL" sz="800" dirty="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pl-PL" sz="800" dirty="0">
              <a:solidFill>
                <a:schemeClr val="tx2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61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>
          <a:xfrm>
            <a:off x="2195736" y="1341438"/>
            <a:ext cx="6768752" cy="705420"/>
          </a:xfrm>
        </p:spPr>
        <p:txBody>
          <a:bodyPr>
            <a:normAutofit/>
          </a:bodyPr>
          <a:lstStyle/>
          <a:p>
            <a:r>
              <a:rPr lang="pl-PL" altLang="pl-PL" sz="3200" b="1" dirty="0" smtClean="0"/>
              <a:t>Branżowa szkoła II stopnia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4248497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pl-PL" sz="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2400" dirty="0" smtClean="0">
                <a:solidFill>
                  <a:schemeClr val="tx2"/>
                </a:solidFill>
              </a:rPr>
              <a:t>Absolwent BS II </a:t>
            </a:r>
            <a:r>
              <a:rPr lang="pl-PL" sz="2400" dirty="0">
                <a:solidFill>
                  <a:schemeClr val="tx2"/>
                </a:solidFill>
              </a:rPr>
              <a:t>będzie mógł przystąpić do </a:t>
            </a:r>
            <a:r>
              <a:rPr lang="pl-PL" sz="2400" b="1" dirty="0">
                <a:solidFill>
                  <a:schemeClr val="tx2"/>
                </a:solidFill>
              </a:rPr>
              <a:t>matury na poziomie podstawowym z języka polskiego, matematyki, języka </a:t>
            </a:r>
            <a:r>
              <a:rPr lang="pl-PL" sz="2400" b="1" dirty="0" smtClean="0">
                <a:solidFill>
                  <a:schemeClr val="tx2"/>
                </a:solidFill>
              </a:rPr>
              <a:t>obcego.</a:t>
            </a:r>
            <a:r>
              <a:rPr lang="pl-PL" sz="2400" dirty="0" smtClean="0">
                <a:solidFill>
                  <a:schemeClr val="tx2"/>
                </a:solidFill>
              </a:rPr>
              <a:t> </a:t>
            </a:r>
            <a:br>
              <a:rPr lang="pl-PL" sz="2400" dirty="0" smtClean="0">
                <a:solidFill>
                  <a:schemeClr val="tx2"/>
                </a:solidFill>
              </a:rPr>
            </a:br>
            <a:r>
              <a:rPr lang="pl-PL" sz="2400" dirty="0" smtClean="0">
                <a:solidFill>
                  <a:schemeClr val="tx2"/>
                </a:solidFill>
              </a:rPr>
              <a:t>Uczeń </a:t>
            </a:r>
            <a:r>
              <a:rPr lang="pl-PL" sz="2400" dirty="0">
                <a:solidFill>
                  <a:schemeClr val="tx2"/>
                </a:solidFill>
              </a:rPr>
              <a:t>po branżowej szkole II stopnia dodatkowo w miejsce obowiązkowego przedmiotu dodatkowego (z zakresu kształcenia ogólnego) przystąpi do egzaminów potwierdzających kwalifikacje w danym zawodzie.</a:t>
            </a:r>
            <a:r>
              <a:rPr lang="pl-PL" sz="2400" b="1" dirty="0">
                <a:solidFill>
                  <a:schemeClr val="tx2"/>
                </a:solidFill>
              </a:rPr>
              <a:t> </a:t>
            </a:r>
            <a:r>
              <a:rPr lang="pl-PL" sz="2400" dirty="0">
                <a:solidFill>
                  <a:schemeClr val="tx2"/>
                </a:solidFill>
              </a:rPr>
              <a:t>Uzyska on tym samym, oprócz świadectwa dojrzałości, także dyplom potwierdzający kwalifikacje zawodowe. Warunkiem zdania egzaminów potwierdzających kwalifikacje w danym zawodzie będzie otrzymanie z każdej części pisemnej egzaminu co najmniej 50 proc. Możliwych do uzyskania punktów, zaś z każdej części praktycznej – co najmniej 75 proc. punktów.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l-PL" sz="24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2400" b="1" dirty="0">
                <a:solidFill>
                  <a:schemeClr val="tx2"/>
                </a:solidFill>
              </a:rPr>
              <a:t>Uczniowie kończący branżową szkołę II stopnia będą mogli ubiegać się o miejsce na dowolnym kierunku studiów</a:t>
            </a:r>
            <a:r>
              <a:rPr lang="pl-PL" sz="2400" b="1" dirty="0" smtClean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  <a:defRPr/>
            </a:pPr>
            <a:endParaRPr lang="pl-PL" sz="2400" b="1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pl-PL" sz="900" dirty="0" smtClean="0"/>
              <a:t>Prezentacja </a:t>
            </a:r>
            <a:r>
              <a:rPr lang="pl-PL" sz="900" dirty="0"/>
              <a:t>została przygotowana na podstawie materiałów opracowanych przez Teresę Kazimierską - nauczyciela konsultanta MSCD</a:t>
            </a:r>
            <a:endParaRPr lang="pl-PL" sz="900" b="1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pl-PL" sz="900" b="1" dirty="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pl-PL" sz="900" dirty="0">
              <a:solidFill>
                <a:schemeClr val="tx2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673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1"/>
          <p:cNvSpPr>
            <a:spLocks noGrp="1"/>
          </p:cNvSpPr>
          <p:nvPr>
            <p:ph type="title"/>
          </p:nvPr>
        </p:nvSpPr>
        <p:spPr>
          <a:xfrm>
            <a:off x="2483768" y="1341438"/>
            <a:ext cx="6347048" cy="850106"/>
          </a:xfrm>
        </p:spPr>
        <p:txBody>
          <a:bodyPr>
            <a:normAutofit/>
          </a:bodyPr>
          <a:lstStyle/>
          <a:p>
            <a:r>
              <a:rPr lang="pl-PL" altLang="pl-PL" sz="3200" b="1" dirty="0" smtClean="0"/>
              <a:t>Technikum 5-letnie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1032" y="2060848"/>
            <a:ext cx="8605464" cy="46085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2400" dirty="0">
                <a:solidFill>
                  <a:schemeClr val="tx2"/>
                </a:solidFill>
              </a:rPr>
              <a:t>Do 5 letniego </a:t>
            </a:r>
            <a:r>
              <a:rPr lang="pl-PL" sz="2400" dirty="0" smtClean="0">
                <a:solidFill>
                  <a:schemeClr val="tx2"/>
                </a:solidFill>
              </a:rPr>
              <a:t>T od </a:t>
            </a:r>
            <a:r>
              <a:rPr lang="pl-PL" sz="2400" dirty="0">
                <a:solidFill>
                  <a:schemeClr val="tx2"/>
                </a:solidFill>
              </a:rPr>
              <a:t>roku szkolnego 2019/2020 będą przyjmowani absolwenci 8-klasowej szkoły podstawowej</a:t>
            </a:r>
            <a:r>
              <a:rPr lang="pl-PL" sz="2400" dirty="0" smtClean="0">
                <a:solidFill>
                  <a:schemeClr val="tx2"/>
                </a:solidFill>
              </a:rPr>
              <a:t>.</a:t>
            </a:r>
            <a:endParaRPr lang="pl-PL" sz="24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2400" dirty="0">
                <a:solidFill>
                  <a:schemeClr val="tx2"/>
                </a:solidFill>
              </a:rPr>
              <a:t>Ukończenie </a:t>
            </a:r>
            <a:r>
              <a:rPr lang="pl-PL" sz="2400" dirty="0" smtClean="0">
                <a:solidFill>
                  <a:schemeClr val="tx2"/>
                </a:solidFill>
              </a:rPr>
              <a:t>T umożliwi </a:t>
            </a:r>
            <a:r>
              <a:rPr lang="pl-PL" sz="2400" dirty="0">
                <a:solidFill>
                  <a:schemeClr val="tx2"/>
                </a:solidFill>
              </a:rPr>
              <a:t>uzyskanie dyplomu potwierdzającego kwalifikacje zawodowe po zdaniu egzaminu potwierdzającego kwalifikacje w danym zawodzie oraz uzyskanie wykształcenia średniego</a:t>
            </a:r>
            <a:r>
              <a:rPr lang="pl-PL" sz="2400" dirty="0" smtClean="0">
                <a:solidFill>
                  <a:schemeClr val="tx2"/>
                </a:solidFill>
              </a:rPr>
              <a:t>.</a:t>
            </a:r>
            <a:endParaRPr lang="pl-PL" sz="24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2400" dirty="0">
                <a:solidFill>
                  <a:schemeClr val="tx2"/>
                </a:solidFill>
              </a:rPr>
              <a:t>Absolwenci technikum będą mieli możliwość przystąpienia </a:t>
            </a:r>
            <a:r>
              <a:rPr lang="pl-PL" sz="2400" b="1" dirty="0">
                <a:solidFill>
                  <a:schemeClr val="tx2"/>
                </a:solidFill>
              </a:rPr>
              <a:t>do egzaminu maturalnego na poziomie podstawowym </a:t>
            </a:r>
            <a:r>
              <a:rPr lang="pl-PL" sz="2400" b="1" dirty="0" smtClean="0">
                <a:solidFill>
                  <a:schemeClr val="tx2"/>
                </a:solidFill>
              </a:rPr>
              <a:t/>
            </a:r>
            <a:br>
              <a:rPr lang="pl-PL" sz="2400" b="1" dirty="0" smtClean="0">
                <a:solidFill>
                  <a:schemeClr val="tx2"/>
                </a:solidFill>
              </a:rPr>
            </a:br>
            <a:r>
              <a:rPr lang="pl-PL" sz="2400" b="1" dirty="0" smtClean="0">
                <a:solidFill>
                  <a:schemeClr val="tx2"/>
                </a:solidFill>
              </a:rPr>
              <a:t>i </a:t>
            </a:r>
            <a:r>
              <a:rPr lang="pl-PL" sz="2400" b="1" dirty="0">
                <a:solidFill>
                  <a:schemeClr val="tx2"/>
                </a:solidFill>
              </a:rPr>
              <a:t>rozszerzonym</a:t>
            </a:r>
            <a:r>
              <a:rPr lang="pl-PL" sz="2400" b="1" dirty="0" smtClean="0">
                <a:solidFill>
                  <a:schemeClr val="tx2"/>
                </a:solidFill>
              </a:rPr>
              <a:t>.</a:t>
            </a:r>
            <a:r>
              <a:rPr lang="pl-PL" sz="2400" dirty="0"/>
              <a:t> </a:t>
            </a:r>
            <a:endParaRPr lang="pl-PL" sz="2400" dirty="0" smtClean="0"/>
          </a:p>
          <a:p>
            <a:pPr marL="0" indent="0">
              <a:buNone/>
              <a:defRPr/>
            </a:pPr>
            <a:endParaRPr lang="pl-PL" sz="1200" dirty="0" smtClean="0"/>
          </a:p>
          <a:p>
            <a:pPr marL="0" indent="0">
              <a:buNone/>
              <a:defRPr/>
            </a:pPr>
            <a:endParaRPr lang="pl-PL" sz="1200" dirty="0"/>
          </a:p>
          <a:p>
            <a:pPr marL="0" indent="0">
              <a:buNone/>
              <a:defRPr/>
            </a:pPr>
            <a:endParaRPr lang="pl-PL" sz="1200" dirty="0" smtClean="0"/>
          </a:p>
          <a:p>
            <a:pPr marL="0" indent="0">
              <a:buNone/>
              <a:defRPr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  <a:endParaRPr lang="pl-PL" sz="800" b="1" dirty="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pl-PL" sz="8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703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33231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/>
              <a:t>Wewnątrzszkolny System </a:t>
            </a:r>
            <a:r>
              <a:rPr lang="pl-PL" sz="3200" b="1" dirty="0" smtClean="0"/>
              <a:t>Doradztwa Zawodowego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690" y="2780928"/>
            <a:ext cx="8928992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Środowisko szkolne odgrywa szczególną rolę </a:t>
            </a:r>
            <a:r>
              <a:rPr lang="pl-PL" sz="2800" dirty="0" smtClean="0">
                <a:solidFill>
                  <a:schemeClr val="tx2"/>
                </a:solidFill>
              </a:rPr>
              <a:t>w </a:t>
            </a:r>
            <a:r>
              <a:rPr lang="pl-PL" sz="2800" dirty="0" smtClean="0">
                <a:solidFill>
                  <a:schemeClr val="tx2"/>
                </a:solidFill>
              </a:rPr>
              <a:t>procesie podejmowania decyzji edukacyjno-zawodowych przez uczniów.  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tx2"/>
                </a:solidFill>
              </a:rPr>
              <a:t>WSDZ obejmuje indywidualną i grupową pracę z </a:t>
            </a:r>
            <a:r>
              <a:rPr lang="pl-PL" sz="2800" dirty="0" smtClean="0">
                <a:solidFill>
                  <a:srgbClr val="002060"/>
                </a:solidFill>
              </a:rPr>
              <a:t>uczniami, rodzicami i nauczycielami.</a:t>
            </a:r>
            <a:r>
              <a:rPr lang="pl-PL" sz="2800" dirty="0" smtClean="0">
                <a:solidFill>
                  <a:srgbClr val="FF0000"/>
                </a:solidFill>
              </a:rPr>
              <a:t/>
            </a:r>
            <a:br>
              <a:rPr lang="pl-PL" sz="2800" dirty="0" smtClean="0">
                <a:solidFill>
                  <a:srgbClr val="FF0000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>WSDZ </a:t>
            </a:r>
            <a:r>
              <a:rPr lang="pl-PL" sz="2800" dirty="0" smtClean="0">
                <a:solidFill>
                  <a:schemeClr val="tx2"/>
                </a:solidFill>
              </a:rPr>
              <a:t>ma charakter działań celowych, systematycznych </a:t>
            </a:r>
            <a:br>
              <a:rPr lang="pl-PL" sz="2800" dirty="0" smtClean="0">
                <a:solidFill>
                  <a:schemeClr val="tx2"/>
                </a:solidFill>
              </a:rPr>
            </a:br>
            <a:r>
              <a:rPr lang="pl-PL" sz="2800" dirty="0" smtClean="0">
                <a:solidFill>
                  <a:schemeClr val="tx2"/>
                </a:solidFill>
              </a:rPr>
              <a:t>i </a:t>
            </a:r>
            <a:r>
              <a:rPr lang="pl-PL" sz="2800" dirty="0" smtClean="0">
                <a:solidFill>
                  <a:schemeClr val="tx2"/>
                </a:solidFill>
              </a:rPr>
              <a:t>długotrwałych</a:t>
            </a:r>
            <a:r>
              <a:rPr lang="pl-PL" sz="2800" dirty="0" smtClean="0">
                <a:solidFill>
                  <a:schemeClr val="tx2"/>
                </a:solidFill>
              </a:rPr>
              <a:t>. </a:t>
            </a:r>
            <a:endParaRPr lang="pl-PL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800" dirty="0" smtClean="0"/>
          </a:p>
          <a:p>
            <a:pPr marL="0" indent="0">
              <a:buNone/>
            </a:pPr>
            <a:endParaRPr lang="pl-PL" sz="800" dirty="0"/>
          </a:p>
          <a:p>
            <a:pPr marL="0" indent="0">
              <a:buNone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</a:p>
          <a:p>
            <a:pPr marL="0" indent="0">
              <a:buNone/>
            </a:pPr>
            <a:endParaRPr lang="pl-PL" sz="2800" dirty="0">
              <a:solidFill>
                <a:schemeClr val="tx2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307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ctrTitle"/>
          </p:nvPr>
        </p:nvSpPr>
        <p:spPr>
          <a:xfrm>
            <a:off x="827087" y="4492625"/>
            <a:ext cx="7705724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pl-PL" sz="16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pl-PL" sz="16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pl-PL" sz="16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9" name="Shape 259"/>
          <p:cNvSpPr txBox="1">
            <a:spLocks noGrp="1"/>
          </p:cNvSpPr>
          <p:nvPr>
            <p:ph type="subTitle" idx="1"/>
          </p:nvPr>
        </p:nvSpPr>
        <p:spPr>
          <a:xfrm>
            <a:off x="785812" y="1628801"/>
            <a:ext cx="7705724" cy="6048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800" dirty="0"/>
              <a:t>Prezentacja została przygotowana na podstawie materiałów opracowanych przez Teresę Kazimierską - nauczyciela konsultanta MSCD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800" b="0" i="0" u="none" strike="noStrike" cap="none" dirty="0">
              <a:solidFill>
                <a:srgbClr val="17375E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rgbClr val="17375E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0" name="Shape 260"/>
          <p:cNvSpPr/>
          <p:nvPr/>
        </p:nvSpPr>
        <p:spPr>
          <a:xfrm>
            <a:off x="2484436" y="3629025"/>
            <a:ext cx="1079499" cy="1079499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rgbClr val="89A4A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Shape 261"/>
          <p:cNvSpPr txBox="1"/>
          <p:nvPr/>
        </p:nvSpPr>
        <p:spPr>
          <a:xfrm>
            <a:off x="2722561" y="3895725"/>
            <a:ext cx="849312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pl-PL" sz="2400" b="1" i="0" u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SP</a:t>
            </a:r>
          </a:p>
        </p:txBody>
      </p:sp>
      <p:sp>
        <p:nvSpPr>
          <p:cNvPr id="262" name="Shape 262"/>
          <p:cNvSpPr/>
          <p:nvPr/>
        </p:nvSpPr>
        <p:spPr>
          <a:xfrm>
            <a:off x="357187" y="3700462"/>
            <a:ext cx="1079499" cy="1079499"/>
          </a:xfrm>
          <a:prstGeom prst="ellipse">
            <a:avLst/>
          </a:prstGeom>
          <a:solidFill>
            <a:srgbClr val="FFFF00"/>
          </a:solidFill>
          <a:ln w="25400" cap="flat" cmpd="sng">
            <a:solidFill>
              <a:srgbClr val="89A4A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pl-PL" sz="24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263" name="Shape 263"/>
          <p:cNvSpPr/>
          <p:nvPr/>
        </p:nvSpPr>
        <p:spPr>
          <a:xfrm>
            <a:off x="3571875" y="3629025"/>
            <a:ext cx="1079499" cy="1079499"/>
          </a:xfrm>
          <a:prstGeom prst="ellipse">
            <a:avLst/>
          </a:prstGeom>
          <a:solidFill>
            <a:srgbClr val="FF9900"/>
          </a:solidFill>
          <a:ln w="25400" cap="flat" cmpd="sng">
            <a:solidFill>
              <a:srgbClr val="89A4A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pl-PL" sz="24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SP</a:t>
            </a:r>
          </a:p>
        </p:txBody>
      </p:sp>
      <p:sp>
        <p:nvSpPr>
          <p:cNvPr id="264" name="Shape 264"/>
          <p:cNvSpPr/>
          <p:nvPr/>
        </p:nvSpPr>
        <p:spPr>
          <a:xfrm>
            <a:off x="4643437" y="3214686"/>
            <a:ext cx="1079499" cy="1079499"/>
          </a:xfrm>
          <a:prstGeom prst="ellipse">
            <a:avLst/>
          </a:prstGeom>
          <a:solidFill>
            <a:srgbClr val="FF9900"/>
          </a:solidFill>
          <a:ln w="25400" cap="flat" cmpd="sng">
            <a:solidFill>
              <a:srgbClr val="89A4A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pl-PL" sz="24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LO</a:t>
            </a:r>
          </a:p>
        </p:txBody>
      </p:sp>
      <p:sp>
        <p:nvSpPr>
          <p:cNvPr id="265" name="Shape 265"/>
          <p:cNvSpPr/>
          <p:nvPr/>
        </p:nvSpPr>
        <p:spPr>
          <a:xfrm>
            <a:off x="6072187" y="3206750"/>
            <a:ext cx="1079499" cy="1079499"/>
          </a:xfrm>
          <a:prstGeom prst="ellipse">
            <a:avLst/>
          </a:prstGeom>
          <a:solidFill>
            <a:srgbClr val="FF9900"/>
          </a:solidFill>
          <a:ln w="25400" cap="flat" cmpd="sng">
            <a:solidFill>
              <a:srgbClr val="89A4A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pl-PL" sz="24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BS I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3714750" y="5308600"/>
            <a:ext cx="5184775" cy="971550"/>
          </a:xfrm>
          <a:prstGeom prst="rect">
            <a:avLst/>
          </a:prstGeom>
          <a:solidFill>
            <a:srgbClr val="A6A6A6"/>
          </a:solidFill>
          <a:ln w="25400" cap="flat" cmpd="sng">
            <a:solidFill>
              <a:srgbClr val="89A4A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pl-PL" sz="16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Doradztwo zawodowe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141286" y="5276850"/>
            <a:ext cx="1476375" cy="971550"/>
          </a:xfrm>
          <a:prstGeom prst="rect">
            <a:avLst/>
          </a:prstGeom>
          <a:solidFill>
            <a:srgbClr val="A6A6A6"/>
          </a:solidFill>
          <a:ln w="25400" cap="flat" cmpd="sng">
            <a:solidFill>
              <a:srgbClr val="89A4A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pl-PL" sz="16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Preorientacja zawodowa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785936" y="5284787"/>
            <a:ext cx="1800225" cy="971550"/>
          </a:xfrm>
          <a:prstGeom prst="rect">
            <a:avLst/>
          </a:prstGeom>
          <a:solidFill>
            <a:srgbClr val="A6A6A6"/>
          </a:solidFill>
          <a:ln w="25400" cap="flat" cmpd="sng">
            <a:solidFill>
              <a:srgbClr val="89A4A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pl-PL" sz="16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Orientacja zawodowa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2103436" y="4779962"/>
            <a:ext cx="81279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-PL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1-3 kl.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3786187" y="4770437"/>
            <a:ext cx="912811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-PL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7-8 kl.</a:t>
            </a:r>
          </a:p>
        </p:txBody>
      </p:sp>
      <p:sp>
        <p:nvSpPr>
          <p:cNvPr id="271" name="Shape 271"/>
          <p:cNvSpPr/>
          <p:nvPr/>
        </p:nvSpPr>
        <p:spPr>
          <a:xfrm>
            <a:off x="6786561" y="4135437"/>
            <a:ext cx="1079499" cy="1079499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89A4A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pl-PL" sz="24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pl-PL" sz="24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II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2928936" y="4779962"/>
            <a:ext cx="81279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-PL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4-6 kl.</a:t>
            </a:r>
          </a:p>
        </p:txBody>
      </p:sp>
      <p:cxnSp>
        <p:nvCxnSpPr>
          <p:cNvPr id="273" name="Shape 273"/>
          <p:cNvCxnSpPr/>
          <p:nvPr/>
        </p:nvCxnSpPr>
        <p:spPr>
          <a:xfrm flipH="1">
            <a:off x="2503487" y="4348162"/>
            <a:ext cx="268286" cy="431799"/>
          </a:xfrm>
          <a:prstGeom prst="straightConnector1">
            <a:avLst/>
          </a:prstGeom>
          <a:noFill/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274" name="Shape 274"/>
          <p:cNvCxnSpPr/>
          <p:nvPr/>
        </p:nvCxnSpPr>
        <p:spPr>
          <a:xfrm>
            <a:off x="3143250" y="4306887"/>
            <a:ext cx="271461" cy="473075"/>
          </a:xfrm>
          <a:prstGeom prst="straightConnector1">
            <a:avLst/>
          </a:prstGeom>
          <a:noFill/>
          <a:ln w="9525" cap="flat" cmpd="sng">
            <a:solidFill>
              <a:srgbClr val="B6DCDF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275" name="Shape 275"/>
          <p:cNvSpPr/>
          <p:nvPr/>
        </p:nvSpPr>
        <p:spPr>
          <a:xfrm>
            <a:off x="5357812" y="4135437"/>
            <a:ext cx="1079499" cy="1079499"/>
          </a:xfrm>
          <a:prstGeom prst="ellipse">
            <a:avLst/>
          </a:prstGeom>
          <a:solidFill>
            <a:srgbClr val="FF9900"/>
          </a:solidFill>
          <a:ln w="25400" cap="flat" cmpd="sng">
            <a:solidFill>
              <a:srgbClr val="89A4A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pl-PL" sz="24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276" name="Shape 276"/>
          <p:cNvSpPr/>
          <p:nvPr/>
        </p:nvSpPr>
        <p:spPr>
          <a:xfrm>
            <a:off x="7572375" y="3214686"/>
            <a:ext cx="1079499" cy="1079499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89A4A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pl-PL" sz="2400" b="1" i="0" u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SPl</a:t>
            </a:r>
            <a:endParaRPr lang="pl-PL" sz="2400" b="1" i="0" u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Shape 277"/>
          <p:cNvSpPr txBox="1"/>
          <p:nvPr/>
        </p:nvSpPr>
        <p:spPr>
          <a:xfrm>
            <a:off x="357187" y="1268413"/>
            <a:ext cx="8542338" cy="4323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</a:pPr>
            <a:endParaRPr sz="1600" b="0" i="0" u="none" dirty="0">
              <a:solidFill>
                <a:srgbClr val="00206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600" b="0" i="0" u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8" name="Shape 278"/>
          <p:cNvSpPr txBox="1"/>
          <p:nvPr/>
        </p:nvSpPr>
        <p:spPr>
          <a:xfrm>
            <a:off x="141286" y="368300"/>
            <a:ext cx="4214813" cy="396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100"/>
              </a:buClr>
              <a:buSzPct val="25000"/>
              <a:buFont typeface="Trebuchet MS"/>
              <a:buNone/>
            </a:pPr>
            <a:endParaRPr lang="pl-PL" sz="1800" b="1" i="0" u="none" dirty="0">
              <a:solidFill>
                <a:srgbClr val="FF91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79" name="Shape 2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14875" y="368300"/>
            <a:ext cx="763586" cy="468311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Shape 280"/>
          <p:cNvSpPr txBox="1"/>
          <p:nvPr/>
        </p:nvSpPr>
        <p:spPr>
          <a:xfrm>
            <a:off x="507352" y="268459"/>
            <a:ext cx="8676455" cy="667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Trebuchet MS"/>
              <a:buNone/>
            </a:pPr>
            <a:r>
              <a:rPr lang="pl-PL" sz="1400" b="1" i="0" u="none" dirty="0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Efektywne doradztwo edukacyjno-zawodowe </a:t>
            </a:r>
            <a:br>
              <a:rPr lang="pl-PL" sz="1400" b="1" i="0" u="none" dirty="0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l-PL" sz="1400" b="1" i="0" u="none" dirty="0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dla dzieci, młodzieży i dorosłych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3362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Ramowe plany nauczania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708920"/>
            <a:ext cx="8363272" cy="3960440"/>
          </a:xfrm>
        </p:spPr>
        <p:txBody>
          <a:bodyPr>
            <a:normAutofit/>
          </a:bodyPr>
          <a:lstStyle/>
          <a:p>
            <a:r>
              <a:rPr lang="pl-PL" sz="2800" dirty="0"/>
              <a:t>dla BS I </a:t>
            </a:r>
            <a:r>
              <a:rPr lang="pl-PL" sz="2800" dirty="0" smtClean="0"/>
              <a:t>stopnia – minimalny wymiar godzin zajęć </a:t>
            </a:r>
            <a:br>
              <a:rPr lang="pl-PL" sz="2800" dirty="0" smtClean="0"/>
            </a:br>
            <a:r>
              <a:rPr lang="pl-PL" sz="2800" dirty="0" smtClean="0"/>
              <a:t>z zakresu doradztwa zawodowego wynosi 10 godz. </a:t>
            </a:r>
            <a:br>
              <a:rPr lang="pl-PL" sz="2800" dirty="0" smtClean="0"/>
            </a:br>
            <a:r>
              <a:rPr lang="pl-PL" sz="2800" dirty="0" smtClean="0"/>
              <a:t>w trzyletnim okresie nauczania</a:t>
            </a:r>
          </a:p>
          <a:p>
            <a:r>
              <a:rPr lang="pl-PL" sz="2800" dirty="0"/>
              <a:t>d</a:t>
            </a:r>
            <a:r>
              <a:rPr lang="pl-PL" sz="2800" dirty="0" smtClean="0"/>
              <a:t>la VII klasy - </a:t>
            </a:r>
            <a:r>
              <a:rPr lang="pl-PL" sz="2800" dirty="0"/>
              <a:t>10 godz. </a:t>
            </a:r>
            <a:endParaRPr lang="pl-PL" sz="2800" dirty="0" smtClean="0"/>
          </a:p>
          <a:p>
            <a:r>
              <a:rPr lang="pl-PL" sz="2800" dirty="0"/>
              <a:t>d</a:t>
            </a:r>
            <a:r>
              <a:rPr lang="pl-PL" sz="2800" dirty="0" smtClean="0"/>
              <a:t>la VIII klasy </a:t>
            </a:r>
            <a:r>
              <a:rPr lang="pl-PL" sz="2800" dirty="0"/>
              <a:t>- 10 godz. </a:t>
            </a:r>
            <a:endParaRPr lang="pl-PL" sz="2800" dirty="0" smtClean="0"/>
          </a:p>
          <a:p>
            <a:r>
              <a:rPr lang="pl-PL" sz="2800" dirty="0"/>
              <a:t>d</a:t>
            </a:r>
            <a:r>
              <a:rPr lang="pl-PL" sz="2800" dirty="0" smtClean="0"/>
              <a:t>la LO -  </a:t>
            </a:r>
            <a:r>
              <a:rPr lang="pl-PL" sz="2800" dirty="0"/>
              <a:t>10 godz. </a:t>
            </a:r>
            <a:endParaRPr lang="pl-PL" sz="2800" dirty="0" smtClean="0"/>
          </a:p>
          <a:p>
            <a:r>
              <a:rPr lang="pl-PL" sz="2800" dirty="0"/>
              <a:t>d</a:t>
            </a:r>
            <a:r>
              <a:rPr lang="pl-PL" sz="2800" dirty="0" smtClean="0"/>
              <a:t>la </a:t>
            </a:r>
            <a:r>
              <a:rPr lang="pl-PL" sz="2800" dirty="0"/>
              <a:t>T - 10 godz. </a:t>
            </a:r>
            <a:endParaRPr lang="pl-PL" sz="2800" dirty="0" smtClean="0"/>
          </a:p>
          <a:p>
            <a:pPr marL="0" indent="0">
              <a:buNone/>
            </a:pPr>
            <a:endParaRPr lang="pl-PL" sz="800" dirty="0" smtClean="0"/>
          </a:p>
          <a:p>
            <a:pPr marL="0" indent="0">
              <a:buNone/>
            </a:pPr>
            <a:endParaRPr lang="pl-PL" sz="800" dirty="0"/>
          </a:p>
          <a:p>
            <a:pPr marL="0" indent="0">
              <a:buNone/>
            </a:pPr>
            <a:r>
              <a:rPr lang="pl-PL" sz="800" dirty="0" smtClean="0"/>
              <a:t>Prezentacja </a:t>
            </a:r>
            <a:r>
              <a:rPr lang="pl-PL" sz="800" dirty="0"/>
              <a:t>została przygotowana na podstawie materiałów opracowanych przez Teresę Kazimierską - nauczyciela konsultanta MSCD</a:t>
            </a:r>
          </a:p>
          <a:p>
            <a:endParaRPr lang="pl-PL" sz="2800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19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Szkoła podstawowa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3212976"/>
            <a:ext cx="8075240" cy="2836911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Działania związane z doradztwem zawodowym kierowane są do trzech grup adresatów:</a:t>
            </a:r>
          </a:p>
          <a:p>
            <a:r>
              <a:rPr lang="pl-PL" dirty="0">
                <a:solidFill>
                  <a:schemeClr val="tx2"/>
                </a:solidFill>
              </a:rPr>
              <a:t>u</a:t>
            </a:r>
            <a:r>
              <a:rPr lang="pl-PL" dirty="0" smtClean="0">
                <a:solidFill>
                  <a:schemeClr val="tx2"/>
                </a:solidFill>
              </a:rPr>
              <a:t>czniów</a:t>
            </a:r>
          </a:p>
          <a:p>
            <a:r>
              <a:rPr lang="pl-PL" dirty="0">
                <a:solidFill>
                  <a:schemeClr val="tx2"/>
                </a:solidFill>
              </a:rPr>
              <a:t>r</a:t>
            </a:r>
            <a:r>
              <a:rPr lang="pl-PL" dirty="0" smtClean="0">
                <a:solidFill>
                  <a:schemeClr val="tx2"/>
                </a:solidFill>
              </a:rPr>
              <a:t>odziców</a:t>
            </a:r>
          </a:p>
          <a:p>
            <a:r>
              <a:rPr lang="pl-PL" dirty="0">
                <a:solidFill>
                  <a:schemeClr val="tx2"/>
                </a:solidFill>
              </a:rPr>
              <a:t>n</a:t>
            </a:r>
            <a:r>
              <a:rPr lang="pl-PL" dirty="0" smtClean="0">
                <a:solidFill>
                  <a:schemeClr val="tx2"/>
                </a:solidFill>
              </a:rPr>
              <a:t>auczycieli </a:t>
            </a:r>
          </a:p>
          <a:p>
            <a:pPr marL="0" indent="0">
              <a:buNone/>
            </a:pPr>
            <a:endParaRPr lang="pl-PL" sz="900" dirty="0" smtClean="0"/>
          </a:p>
          <a:p>
            <a:pPr marL="0" indent="0">
              <a:buNone/>
            </a:pPr>
            <a:endParaRPr lang="pl-PL" sz="900" dirty="0"/>
          </a:p>
          <a:p>
            <a:pPr marL="0" indent="0">
              <a:buNone/>
            </a:pPr>
            <a:r>
              <a:rPr lang="pl-PL" sz="900" dirty="0" smtClean="0"/>
              <a:t>Prezentacja </a:t>
            </a:r>
            <a:r>
              <a:rPr lang="pl-PL" sz="900" dirty="0"/>
              <a:t>została przygotowana na podstawie materiałów opracowanych przez Teresę Kazimierską - nauczyciela konsultanta MSCD</a:t>
            </a:r>
          </a:p>
          <a:p>
            <a:endParaRPr lang="pl-PL" sz="900" dirty="0" smtClean="0">
              <a:solidFill>
                <a:schemeClr val="tx2"/>
              </a:solidFill>
            </a:endParaRPr>
          </a:p>
          <a:p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7</a:t>
            </a:fld>
            <a:endParaRPr lang="pl-PL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60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Szkoła podstawowa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9335" y="2636912"/>
            <a:ext cx="8507288" cy="3556992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W realizację zadań związanych z doradztwem zaangażowani są wszyscy członkowie rady pedagogicznej (dyrektor, nauczyciele wychowawcy, nauczyciel świetlicy szkolnej, nauczyciel-bibliotekarz, </a:t>
            </a:r>
            <a:r>
              <a:rPr lang="pl-PL" dirty="0" smtClean="0">
                <a:solidFill>
                  <a:schemeClr val="tx2"/>
                </a:solidFill>
              </a:rPr>
              <a:t>pedagog, psycholog, doradca </a:t>
            </a:r>
            <a:r>
              <a:rPr lang="pl-PL" dirty="0" smtClean="0">
                <a:solidFill>
                  <a:schemeClr val="tx2"/>
                </a:solidFill>
              </a:rPr>
              <a:t>zawodowy, a nawet pielęgniarka szkolna</a:t>
            </a:r>
            <a:r>
              <a:rPr lang="pl-PL" dirty="0" smtClean="0">
                <a:solidFill>
                  <a:schemeClr val="tx2"/>
                </a:solidFill>
              </a:rPr>
              <a:t>)</a:t>
            </a:r>
            <a:r>
              <a:rPr lang="pl-PL" dirty="0"/>
              <a:t> </a:t>
            </a:r>
            <a:endParaRPr lang="pl-PL" dirty="0" smtClean="0"/>
          </a:p>
          <a:p>
            <a:pPr marL="0" indent="0">
              <a:buNone/>
            </a:pPr>
            <a:endParaRPr lang="pl-PL" sz="1300" dirty="0"/>
          </a:p>
          <a:p>
            <a:pPr marL="0" indent="0">
              <a:buNone/>
            </a:pPr>
            <a:r>
              <a:rPr lang="pl-PL" sz="900" dirty="0" smtClean="0"/>
              <a:t>Prezentacja </a:t>
            </a:r>
            <a:r>
              <a:rPr lang="pl-PL" sz="900" dirty="0"/>
              <a:t>została przygotowana na podstawie materiałów opracowanych przez Teresę Kazimierską - nauczyciela konsultanta MSCD</a:t>
            </a:r>
          </a:p>
          <a:p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8</a:t>
            </a:fld>
            <a:endParaRPr lang="pl-PL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79" y="3341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718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/>
              <a:t>Wewnątrzszkolny System Doradztwa Zawodowego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2352" y="3068960"/>
            <a:ext cx="8579296" cy="19008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2"/>
                </a:solidFill>
              </a:rPr>
              <a:t>Zaangażowanie wszystkich osób realizujących zadania z doradztwa zawodowego daje efekt synergii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r>
              <a:rPr lang="pl-PL" dirty="0"/>
              <a:t> </a:t>
            </a:r>
            <a:endParaRPr lang="pl-PL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900" dirty="0" smtClean="0"/>
          </a:p>
          <a:p>
            <a:pPr marL="0" indent="0">
              <a:buNone/>
            </a:pPr>
            <a:endParaRPr lang="pl-PL" sz="900" dirty="0"/>
          </a:p>
          <a:p>
            <a:pPr marL="0" indent="0">
              <a:buNone/>
            </a:pPr>
            <a:endParaRPr lang="pl-PL" sz="900" dirty="0" smtClean="0"/>
          </a:p>
          <a:p>
            <a:pPr marL="0" indent="0">
              <a:buNone/>
            </a:pPr>
            <a:r>
              <a:rPr lang="pl-PL" sz="900" dirty="0" smtClean="0"/>
              <a:t>Prezentacja </a:t>
            </a:r>
            <a:r>
              <a:rPr lang="pl-PL" sz="900" dirty="0"/>
              <a:t>została przygotowana na podstawie materiałów opracowanych przez Teresę Kazimierską - nauczyciela konsultanta MSCD</a:t>
            </a:r>
          </a:p>
          <a:p>
            <a:pPr marL="0" indent="0">
              <a:buNone/>
            </a:pPr>
            <a:endParaRPr lang="pl-PL" sz="9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8209-6125-4306-82A8-F9469FCF8274}" type="slidenum">
              <a:rPr lang="pl-PL" smtClean="0"/>
              <a:t>9</a:t>
            </a:fld>
            <a:endParaRPr lang="pl-PL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31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1552</Words>
  <Application>Microsoft Office PowerPoint</Application>
  <PresentationFormat>Pokaz na ekranie (4:3)</PresentationFormat>
  <Paragraphs>386</Paragraphs>
  <Slides>39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0" baseType="lpstr">
      <vt:lpstr>Motyw pakietu Office</vt:lpstr>
      <vt:lpstr>Ku refleksji  </vt:lpstr>
      <vt:lpstr>Doradztwo Zawodowe</vt:lpstr>
      <vt:lpstr>Wewnątrzszkolny System Doradztwa Zawodowego</vt:lpstr>
      <vt:lpstr>Wewnątrzszkolny System Doradztwa Zawodowego</vt:lpstr>
      <vt:lpstr> </vt:lpstr>
      <vt:lpstr>Ramowe plany nauczania</vt:lpstr>
      <vt:lpstr>Szkoła podstawowa</vt:lpstr>
      <vt:lpstr>Szkoła podstawowa</vt:lpstr>
      <vt:lpstr>Wewnątrzszkolny System Doradztwa Zawodowego</vt:lpstr>
      <vt:lpstr>Wychowawca – rola doradcza</vt:lpstr>
      <vt:lpstr>Wychowawca – rola doradcza</vt:lpstr>
      <vt:lpstr>Pomocna dłoń w wyborze ścieżki edukacyjnej</vt:lpstr>
      <vt:lpstr>Czy rodzice mogą być doradcami?  TAK – są niezastąpieni</vt:lpstr>
      <vt:lpstr>Czy rodzice mogą być doradcami?</vt:lpstr>
      <vt:lpstr>Prezentacja programu PowerPoint</vt:lpstr>
      <vt:lpstr>Prezentacja programu PowerPoint</vt:lpstr>
      <vt:lpstr>Prezentacja programu PowerPoint</vt:lpstr>
      <vt:lpstr>Przeszkody, które mają wpływ na decyzje edukacyjno-zawodowe</vt:lpstr>
      <vt:lpstr>Jak pomóc dziecku, aby wybrało właściwą ścieżkę edukacji?</vt:lpstr>
      <vt:lpstr>Samopoznanie Prezentacja została przygotowana na podstawie materiałów opracowanych przez Teresę Kazimierską - nauczyciela konsultanta MSCD</vt:lpstr>
      <vt:lpstr>Rodzaje uzdolnień  Prezentacja została przygotowana na podstawie materiałów opracowanych przez Teresę Kazimierską - nauczyciela konsultanta MSCD</vt:lpstr>
      <vt:lpstr>Czym kierować się przy wyborze szkoły?</vt:lpstr>
      <vt:lpstr>3 etapy planowania drogi edukacyjnej</vt:lpstr>
      <vt:lpstr>Planowanie drogi edukacyjnej</vt:lpstr>
      <vt:lpstr>Planowanie drogi edukacyjnej</vt:lpstr>
      <vt:lpstr>Szukanie mocnych stron dziecka  wśród kompetencji kluczowych</vt:lpstr>
      <vt:lpstr>Pierwsze wybory dalszej edukacji</vt:lpstr>
      <vt:lpstr>Analiza Rynku Pracy</vt:lpstr>
      <vt:lpstr>Szkoły zawodowe – przyszłość  biznesu</vt:lpstr>
      <vt:lpstr> Typy szkół kształcących w zawodach</vt:lpstr>
      <vt:lpstr>Zmiana ustroju szkolnego od roku 2019/2020 Prezentacja została przygotowana na podstawie materiałów opracowanych przez Teresę Kazimierską - nauczyciela konsultanta MSCD</vt:lpstr>
      <vt:lpstr>Ważne informacje wynikające ze zmian  w kształceniu zawodowym </vt:lpstr>
      <vt:lpstr>Zmiana ustroju szkolnego</vt:lpstr>
      <vt:lpstr>Branżowa szkoła I stopnia</vt:lpstr>
      <vt:lpstr>Branżowa szkoła I stopnia</vt:lpstr>
      <vt:lpstr>Branżowa szkoła II stopnia</vt:lpstr>
      <vt:lpstr>Branżowa szkoła II stopnia</vt:lpstr>
      <vt:lpstr>Branżowa szkoła II stopnia</vt:lpstr>
      <vt:lpstr>Technikum 5-letnie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Nowe szanse dla doradztwa zawodowego oraz współpracy szkół i pracodawców</dc:title>
  <dc:creator>tesia</dc:creator>
  <cp:lastModifiedBy>Us</cp:lastModifiedBy>
  <cp:revision>214</cp:revision>
  <cp:lastPrinted>2018-03-06T12:33:42Z</cp:lastPrinted>
  <dcterms:created xsi:type="dcterms:W3CDTF">2017-03-18T15:21:07Z</dcterms:created>
  <dcterms:modified xsi:type="dcterms:W3CDTF">2018-03-18T09:14:11Z</dcterms:modified>
</cp:coreProperties>
</file>