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80" r:id="rId19"/>
    <p:sldId id="272" r:id="rId20"/>
    <p:sldId id="273" r:id="rId21"/>
    <p:sldId id="274" r:id="rId22"/>
    <p:sldId id="281" r:id="rId23"/>
    <p:sldId id="275" r:id="rId24"/>
    <p:sldId id="276" r:id="rId25"/>
    <p:sldId id="277" r:id="rId26"/>
    <p:sldId id="285" r:id="rId27"/>
    <p:sldId id="278" r:id="rId28"/>
    <p:sldId id="282" r:id="rId29"/>
    <p:sldId id="279" r:id="rId30"/>
    <p:sldId id="283" r:id="rId31"/>
    <p:sldId id="287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 autoAdjust="0"/>
    <p:restoredTop sz="94662" autoAdjust="0"/>
  </p:normalViewPr>
  <p:slideViewPr>
    <p:cSldViewPr>
      <p:cViewPr varScale="1">
        <p:scale>
          <a:sx n="70" d="100"/>
          <a:sy n="70" d="100"/>
        </p:scale>
        <p:origin x="-137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41D12-2832-4EB0-AE27-C859640586FF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D6F2-7AB5-470D-B536-68DA8A4D65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41D12-2832-4EB0-AE27-C859640586FF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D6F2-7AB5-470D-B536-68DA8A4D65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41D12-2832-4EB0-AE27-C859640586FF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D6F2-7AB5-470D-B536-68DA8A4D65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41D12-2832-4EB0-AE27-C859640586FF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D6F2-7AB5-470D-B536-68DA8A4D65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41D12-2832-4EB0-AE27-C859640586FF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D6F2-7AB5-470D-B536-68DA8A4D65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41D12-2832-4EB0-AE27-C859640586FF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D6F2-7AB5-470D-B536-68DA8A4D65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41D12-2832-4EB0-AE27-C859640586FF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D6F2-7AB5-470D-B536-68DA8A4D65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41D12-2832-4EB0-AE27-C859640586FF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D6F2-7AB5-470D-B536-68DA8A4D65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41D12-2832-4EB0-AE27-C859640586FF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D6F2-7AB5-470D-B536-68DA8A4D65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41D12-2832-4EB0-AE27-C859640586FF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D6F2-7AB5-470D-B536-68DA8A4D65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41D12-2832-4EB0-AE27-C859640586FF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D6F2-7AB5-470D-B536-68DA8A4D650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41D12-2832-4EB0-AE27-C859640586FF}" type="datetimeFigureOut">
              <a:rPr lang="pl-PL" smtClean="0"/>
              <a:pPr/>
              <a:t>2020-05-11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2D6F2-7AB5-470D-B536-68DA8A4D650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548680"/>
            <a:ext cx="7772400" cy="1470025"/>
          </a:xfrm>
        </p:spPr>
        <p:txBody>
          <a:bodyPr>
            <a:noAutofit/>
          </a:bodyPr>
          <a:lstStyle/>
          <a:p>
            <a:r>
              <a:rPr lang="pl-PL" sz="9600" dirty="0" smtClean="0">
                <a:latin typeface="Times New Roman" pitchFamily="18" charset="0"/>
                <a:cs typeface="Times New Roman" pitchFamily="18" charset="0"/>
              </a:rPr>
              <a:t>Mój patron</a:t>
            </a:r>
            <a:br>
              <a:rPr lang="pl-PL" sz="9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pl-PL" sz="9600" b="1" dirty="0" smtClean="0">
                <a:latin typeface="Times New Roman" pitchFamily="18" charset="0"/>
                <a:cs typeface="Times New Roman" pitchFamily="18" charset="0"/>
              </a:rPr>
              <a:t>Jan Paweł II</a:t>
            </a:r>
            <a:endParaRPr lang="pl-PL" sz="9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https://upload.wikimedia.org/wikipedia/commons/thumb/5/54/John_paul_2_coa.svg/2000px-John_paul_2_coa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0026" y="2708920"/>
            <a:ext cx="3103949" cy="3761986"/>
          </a:xfrm>
          <a:prstGeom prst="rect">
            <a:avLst/>
          </a:prstGeom>
          <a:noFill/>
        </p:spPr>
      </p:pic>
      <p:pic>
        <p:nvPicPr>
          <p:cNvPr id="3" name="Muzyka do pezentacj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584" y="620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1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1004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60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6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Powołanie</a:t>
            </a:r>
            <a:endParaRPr lang="pl-PL" sz="6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268760"/>
            <a:ext cx="8568952" cy="52565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i="1" dirty="0" smtClean="0">
                <a:latin typeface="Bookman Old Style" pitchFamily="18" charset="0"/>
              </a:rPr>
              <a:t>  </a:t>
            </a:r>
            <a:r>
              <a:rPr lang="pl-PL" sz="3850" i="1" dirty="0" smtClean="0">
                <a:latin typeface="Bookman Old Style" pitchFamily="18" charset="0"/>
              </a:rPr>
              <a:t>Karol Wojtyła podjął decyzję wstąpienia do konspiracyjnego Krakowskiego Seminarium Duchownego. Miało to miejsce </a:t>
            </a:r>
            <a:r>
              <a:rPr lang="pl-PL" sz="3850" b="1" i="1" dirty="0" smtClean="0">
                <a:latin typeface="Bookman Old Style" pitchFamily="18" charset="0"/>
              </a:rPr>
              <a:t>jesienią1942 roku</a:t>
            </a:r>
            <a:r>
              <a:rPr lang="pl-PL" sz="3850" i="1" dirty="0" smtClean="0">
                <a:latin typeface="Bookman Old Style" pitchFamily="18" charset="0"/>
              </a:rPr>
              <a:t>. Rozpoczął studia z filozofii i teologii.</a:t>
            </a:r>
            <a:endParaRPr lang="pl-PL" sz="3850" dirty="0"/>
          </a:p>
        </p:txBody>
      </p:sp>
    </p:spTree>
  </p:cSld>
  <p:clrMapOvr>
    <a:masterClrMapping/>
  </p:clrMapOvr>
  <p:transition advTm="162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Święcenia kapłańskie</a:t>
            </a:r>
            <a:endParaRPr lang="pl-PL" sz="6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600200"/>
            <a:ext cx="8424936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4050" i="1" dirty="0" smtClean="0">
                <a:latin typeface="Bookman Old Style" pitchFamily="18" charset="0"/>
              </a:rPr>
              <a:t>  W sierpniu </a:t>
            </a:r>
            <a:r>
              <a:rPr lang="pl-PL" sz="4050" b="1" i="1" dirty="0" smtClean="0">
                <a:latin typeface="Bookman Old Style" pitchFamily="18" charset="0"/>
              </a:rPr>
              <a:t>1946 roku </a:t>
            </a:r>
            <a:r>
              <a:rPr lang="pl-PL" sz="4050" i="1" dirty="0" smtClean="0">
                <a:latin typeface="Bookman Old Style" pitchFamily="18" charset="0"/>
              </a:rPr>
              <a:t>Wojtyła ukończył celująco studia teologiczne. </a:t>
            </a:r>
            <a:r>
              <a:rPr lang="pl-PL" sz="4050" b="1" i="1" dirty="0" smtClean="0">
                <a:latin typeface="Bookman Old Style" pitchFamily="18" charset="0"/>
              </a:rPr>
              <a:t>1 listopada</a:t>
            </a:r>
            <a:r>
              <a:rPr lang="pl-PL" sz="4050" i="1" dirty="0" smtClean="0">
                <a:latin typeface="Bookman Old Style" pitchFamily="18" charset="0"/>
              </a:rPr>
              <a:t> z rąk kardynała Sapiehy otrzymał święcenia kapłańskie.</a:t>
            </a:r>
            <a:endParaRPr lang="pl-PL" sz="4050" dirty="0"/>
          </a:p>
        </p:txBody>
      </p:sp>
    </p:spTree>
  </p:cSld>
  <p:clrMapOvr>
    <a:masterClrMapping/>
  </p:clrMapOvr>
  <p:transition advTm="14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nalezione obrazy dla zapytania karol wojtyła praca w zakładach chemiczny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576"/>
          <a:stretch>
            <a:fillRect/>
          </a:stretch>
        </p:blipFill>
        <p:spPr bwMode="auto">
          <a:xfrm>
            <a:off x="683568" y="620688"/>
            <a:ext cx="4026616" cy="2952328"/>
          </a:xfrm>
          <a:prstGeom prst="rect">
            <a:avLst/>
          </a:prstGeom>
          <a:noFill/>
        </p:spPr>
      </p:pic>
      <p:pic>
        <p:nvPicPr>
          <p:cNvPr id="5" name="Picture 4" descr="http://pkozlow.e-sochaczew.pl/foto_kontent/wojtyl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955022"/>
            <a:ext cx="2977958" cy="4392489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 rot="10800000" flipV="1">
            <a:off x="611560" y="3966601"/>
            <a:ext cx="38940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i="1" dirty="0" smtClean="0">
                <a:latin typeface="Bookman Old Style" pitchFamily="18" charset="0"/>
              </a:rPr>
              <a:t>Ksiądz – Karol Wojtyła (wujek)</a:t>
            </a:r>
            <a:endParaRPr lang="pl-PL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advTm="6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Konsekracja biskupia</a:t>
            </a:r>
            <a:endParaRPr lang="pl-PL" sz="6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3600" i="1" dirty="0" smtClean="0">
                <a:latin typeface="Bookman Old Style" pitchFamily="18" charset="0"/>
              </a:rPr>
              <a:t>  W</a:t>
            </a:r>
            <a:r>
              <a:rPr lang="pl-PL" sz="3600" b="1" i="1" dirty="0" smtClean="0">
                <a:latin typeface="Bookman Old Style" pitchFamily="18" charset="0"/>
              </a:rPr>
              <a:t>1958 roku </a:t>
            </a:r>
            <a:r>
              <a:rPr lang="pl-PL" sz="3600" i="1" dirty="0" smtClean="0">
                <a:latin typeface="Bookman Old Style" pitchFamily="18" charset="0"/>
              </a:rPr>
              <a:t>papież Pius XII powołał Wojtyłę na stanowisko biskupa pomocniczego archidiecezji krakowskiej. Mając 38 lat, Karol Wojtyła został najmłodszym polskim biskupem.</a:t>
            </a:r>
            <a:endParaRPr lang="pl-PL" sz="3600" dirty="0"/>
          </a:p>
        </p:txBody>
      </p:sp>
    </p:spTree>
  </p:cSld>
  <p:clrMapOvr>
    <a:masterClrMapping/>
  </p:clrMapOvr>
  <p:transition advTm="174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aprensa-sandiego.org/archieve/sept24/pope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32656"/>
            <a:ext cx="2991102" cy="4680520"/>
          </a:xfrm>
          <a:prstGeom prst="rect">
            <a:avLst/>
          </a:prstGeom>
          <a:noFill/>
        </p:spPr>
      </p:pic>
      <p:pic>
        <p:nvPicPr>
          <p:cNvPr id="15362" name="Picture 2" descr="http://wf3.xcdn.pl/files/13/10/19/199285_100_0045_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2656"/>
            <a:ext cx="3310927" cy="475252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2051720" y="544522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i="1" dirty="0" smtClean="0">
                <a:latin typeface="Bookman Old Style" pitchFamily="18" charset="0"/>
              </a:rPr>
              <a:t>Biskup Karol Wojtyła</a:t>
            </a:r>
            <a:endParaRPr lang="pl-PL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advTm="57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pl-PL" sz="6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Kapelusz kardynalski</a:t>
            </a:r>
            <a:endParaRPr lang="pl-PL" sz="6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5050904" cy="4525963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   </a:t>
            </a:r>
            <a:r>
              <a:rPr lang="pl-PL" sz="3000" i="1" dirty="0" smtClean="0">
                <a:latin typeface="Bookman Old Style" pitchFamily="18" charset="0"/>
              </a:rPr>
              <a:t>W </a:t>
            </a:r>
            <a:r>
              <a:rPr lang="pl-PL" sz="3000" b="1" i="1" dirty="0" smtClean="0">
                <a:latin typeface="Bookman Old Style" pitchFamily="18" charset="0"/>
              </a:rPr>
              <a:t>1967 roku </a:t>
            </a:r>
            <a:r>
              <a:rPr lang="pl-PL" sz="3000" i="1" dirty="0" smtClean="0">
                <a:latin typeface="Bookman Old Style" pitchFamily="18" charset="0"/>
              </a:rPr>
              <a:t>papież Paweł VI mianował Karola Wojtyłę kardynałem. Był jednym z najmłodszych żyjących purpuratów.</a:t>
            </a:r>
            <a:endParaRPr lang="pl-PL" sz="3000" i="1" dirty="0">
              <a:latin typeface="Bookman Old Style" pitchFamily="18" charset="0"/>
            </a:endParaRPr>
          </a:p>
        </p:txBody>
      </p:sp>
      <p:pic>
        <p:nvPicPr>
          <p:cNvPr id="11266" name="Picture 2" descr="http://wf1.xcdn.pl/files/10/12/08/795005_KCE021209_HP07_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3268" y="1663080"/>
            <a:ext cx="2948474" cy="4070176"/>
          </a:xfrm>
          <a:prstGeom prst="rect">
            <a:avLst/>
          </a:prstGeom>
          <a:noFill/>
        </p:spPr>
      </p:pic>
    </p:spTree>
  </p:cSld>
  <p:clrMapOvr>
    <a:masterClrMapping/>
  </p:clrMapOvr>
  <p:transition advTm="129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Konklawe</a:t>
            </a:r>
            <a:endParaRPr lang="pl-PL" sz="6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pl-PL" i="1" dirty="0" smtClean="0">
                <a:latin typeface="Bookman Old Style" pitchFamily="18" charset="0"/>
              </a:rPr>
              <a:t>   </a:t>
            </a:r>
            <a:r>
              <a:rPr lang="pl-PL" b="1" i="1" dirty="0" smtClean="0">
                <a:latin typeface="Bookman Old Style" pitchFamily="18" charset="0"/>
              </a:rPr>
              <a:t>16 października 1978 </a:t>
            </a:r>
            <a:r>
              <a:rPr lang="pl-PL" i="1" dirty="0" smtClean="0">
                <a:latin typeface="Bookman Old Style" pitchFamily="18" charset="0"/>
              </a:rPr>
              <a:t>roku kolegium kardynalskie wybrało 264 papieża, został nim pierwszy słowiański papież. Świat poznał nowego Następcę Piotra- </a:t>
            </a:r>
            <a:r>
              <a:rPr lang="pl-PL" b="1" i="1" dirty="0" smtClean="0">
                <a:latin typeface="Bookman Old Style" pitchFamily="18" charset="0"/>
              </a:rPr>
              <a:t>Papieża z dalekiej Polski.</a:t>
            </a:r>
            <a:endParaRPr lang="pl-PL" b="1" i="1" dirty="0">
              <a:latin typeface="Bookman Old Style" pitchFamily="18" charset="0"/>
            </a:endParaRPr>
          </a:p>
        </p:txBody>
      </p:sp>
      <p:pic>
        <p:nvPicPr>
          <p:cNvPr id="10242" name="Picture 2" descr="http://static.polskieradio.pl/files/5923b3bb-eed6-498f-8ba1-adea1e14ca92.fi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293096"/>
            <a:ext cx="3744416" cy="2055758"/>
          </a:xfrm>
          <a:prstGeom prst="rect">
            <a:avLst/>
          </a:prstGeom>
          <a:noFill/>
        </p:spPr>
      </p:pic>
      <p:pic>
        <p:nvPicPr>
          <p:cNvPr id="10244" name="Picture 4" descr="http://www.centrumjp2.pl/wikijp2/images/thumb/8/81/Wyszynski5.jpg/300px-Wyszynski5.jpg"/>
          <p:cNvPicPr>
            <a:picLocks noChangeAspect="1" noChangeArrowheads="1"/>
          </p:cNvPicPr>
          <p:nvPr/>
        </p:nvPicPr>
        <p:blipFill rotWithShape="1">
          <a:blip r:embed="rId3" cstate="print"/>
          <a:srcRect l="3072" t="1400" r="3145" b="5635"/>
          <a:stretch/>
        </p:blipFill>
        <p:spPr bwMode="auto">
          <a:xfrm>
            <a:off x="5531630" y="3998794"/>
            <a:ext cx="3072818" cy="2609426"/>
          </a:xfrm>
          <a:prstGeom prst="rect">
            <a:avLst/>
          </a:prstGeom>
          <a:noFill/>
        </p:spPr>
      </p:pic>
    </p:spTree>
  </p:cSld>
  <p:clrMapOvr>
    <a:masterClrMapping/>
  </p:clrMapOvr>
  <p:transition advTm="2031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96944" cy="1143000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Jan Paweł II-człowiek przebaczenia i pojednania</a:t>
            </a:r>
            <a:endParaRPr lang="pl-PL" sz="5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916832"/>
            <a:ext cx="8784976" cy="4525963"/>
          </a:xfrm>
        </p:spPr>
        <p:txBody>
          <a:bodyPr/>
          <a:lstStyle/>
          <a:p>
            <a:pPr>
              <a:buNone/>
            </a:pPr>
            <a:r>
              <a:rPr lang="pl-PL" i="1" dirty="0" smtClean="0"/>
              <a:t>   </a:t>
            </a:r>
            <a:r>
              <a:rPr lang="pl-PL" sz="3400" b="1" i="1" dirty="0" smtClean="0">
                <a:latin typeface="Bookman Old Style" pitchFamily="18" charset="0"/>
              </a:rPr>
              <a:t>13 maja 1981 roku </a:t>
            </a:r>
            <a:r>
              <a:rPr lang="pl-PL" sz="3400" i="1" dirty="0" smtClean="0">
                <a:latin typeface="Bookman Old Style" pitchFamily="18" charset="0"/>
              </a:rPr>
              <a:t>na Placu Świętego Piotra w Rzymie Ojciec Święty został postrzelony przez tureckiego zamachowca </a:t>
            </a:r>
            <a:r>
              <a:rPr lang="pl-PL" sz="3400" i="1" dirty="0" err="1" smtClean="0">
                <a:latin typeface="Bookman Old Style" pitchFamily="18" charset="0"/>
              </a:rPr>
              <a:t>Mahmeta</a:t>
            </a:r>
            <a:r>
              <a:rPr lang="pl-PL" sz="3400" i="1" dirty="0" smtClean="0">
                <a:latin typeface="Bookman Old Style" pitchFamily="18" charset="0"/>
              </a:rPr>
              <a:t> Ali Agcę. Podczas przemówienia w klinice </a:t>
            </a:r>
            <a:r>
              <a:rPr lang="pl-PL" sz="3400" i="1" dirty="0" err="1" smtClean="0">
                <a:latin typeface="Bookman Old Style" pitchFamily="18" charset="0"/>
              </a:rPr>
              <a:t>Gemelli</a:t>
            </a:r>
            <a:r>
              <a:rPr lang="pl-PL" sz="3400" i="1" dirty="0" smtClean="0">
                <a:latin typeface="Bookman Old Style" pitchFamily="18" charset="0"/>
              </a:rPr>
              <a:t> papież powiedział: </a:t>
            </a:r>
            <a:r>
              <a:rPr lang="pl-PL" sz="3400" b="1" i="1" dirty="0" smtClean="0">
                <a:latin typeface="Bookman Old Style" pitchFamily="18" charset="0"/>
              </a:rPr>
              <a:t>„Modlę się za brata, który mnie zranił, a któremu szczerze przebaczyłem.”</a:t>
            </a:r>
            <a:endParaRPr lang="pl-PL" sz="3400" b="1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advTm="25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static.prsa.pl/images/44a951ae-c9e8-4c9e-9855-bb8b38978c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476672"/>
            <a:ext cx="4373216" cy="2405270"/>
          </a:xfrm>
          <a:prstGeom prst="rect">
            <a:avLst/>
          </a:prstGeom>
          <a:noFill/>
        </p:spPr>
      </p:pic>
      <p:pic>
        <p:nvPicPr>
          <p:cNvPr id="37892" name="Picture 4" descr="http://i.wp.pl/a/f/jpeg/26683/5_jan_pawel_2_mehemt_ali_agca_wiezienie_pap_52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4574443" cy="2430991"/>
          </a:xfrm>
          <a:prstGeom prst="rect">
            <a:avLst/>
          </a:prstGeom>
          <a:noFill/>
        </p:spPr>
      </p:pic>
      <p:pic>
        <p:nvPicPr>
          <p:cNvPr id="37894" name="Picture 6" descr="http://www.konserwatyzm.pl/img/articles/Papiez_Jan_Pawel_Ali_Agca_3683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329825"/>
            <a:ext cx="3672408" cy="2528955"/>
          </a:xfrm>
          <a:prstGeom prst="rect">
            <a:avLst/>
          </a:prstGeom>
          <a:noFill/>
        </p:spPr>
      </p:pic>
    </p:spTree>
  </p:cSld>
  <p:clrMapOvr>
    <a:masterClrMapping/>
  </p:clrMapOvr>
  <p:transition advTm="49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Autofit/>
          </a:bodyPr>
          <a:lstStyle/>
          <a:p>
            <a:r>
              <a:rPr lang="pl-PL" sz="5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Jan Paweł II - człowiek dialogu</a:t>
            </a:r>
            <a:endParaRPr lang="pl-PL" sz="5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3000" i="1" dirty="0" smtClean="0">
                <a:latin typeface="Bookman Old Style" pitchFamily="18" charset="0"/>
              </a:rPr>
              <a:t>    Ojciec Święty był pierwszym papieżem, który przekroczył próg synagogi i meczetu. Wielkim wydarzeniem było spotkanie reprezentantów wszystkich religii świata w Asyżu w </a:t>
            </a:r>
            <a:r>
              <a:rPr lang="pl-PL" sz="3000" b="1" i="1" dirty="0" smtClean="0">
                <a:latin typeface="Bookman Old Style" pitchFamily="18" charset="0"/>
              </a:rPr>
              <a:t>1986 i 2002 roku.</a:t>
            </a:r>
            <a:endParaRPr lang="pl-PL" sz="3000" b="1" i="1" dirty="0">
              <a:latin typeface="Bookman Old Style" pitchFamily="18" charset="0"/>
            </a:endParaRPr>
          </a:p>
        </p:txBody>
      </p:sp>
      <p:pic>
        <p:nvPicPr>
          <p:cNvPr id="8194" name="Picture 2" descr="http://ekai.pl/resize/351x234/zdjecia/fcca739c3e8740dc3560fe2dc2e135ee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077072"/>
            <a:ext cx="3905118" cy="2592288"/>
          </a:xfrm>
          <a:prstGeom prst="rect">
            <a:avLst/>
          </a:prstGeom>
          <a:noFill/>
        </p:spPr>
      </p:pic>
      <p:pic>
        <p:nvPicPr>
          <p:cNvPr id="8196" name="Picture 4" descr="http://i.iplsc.com/jan-pawel-ii-i-bartlomiej-i/00020N8VWL9GMRWB-C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293096"/>
            <a:ext cx="3053885" cy="2239517"/>
          </a:xfrm>
          <a:prstGeom prst="rect">
            <a:avLst/>
          </a:prstGeom>
          <a:noFill/>
        </p:spPr>
      </p:pic>
    </p:spTree>
  </p:cSld>
  <p:clrMapOvr>
    <a:masterClrMapping/>
  </p:clrMapOvr>
  <p:transition advTm="214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8636"/>
            <a:ext cx="8229600" cy="1143000"/>
          </a:xfrm>
        </p:spPr>
        <p:txBody>
          <a:bodyPr/>
          <a:lstStyle/>
          <a:p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100 - lecie urodzin </a:t>
            </a:r>
            <a:r>
              <a:rPr lang="pl-PL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pl-PL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ana Pawła II</a:t>
            </a:r>
            <a:endParaRPr lang="pl-PL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80728"/>
            <a:ext cx="5760640" cy="5760640"/>
          </a:xfrm>
        </p:spPr>
      </p:pic>
    </p:spTree>
    <p:extLst>
      <p:ext uri="{BB962C8B-B14F-4D97-AF65-F5344CB8AC3E}">
        <p14:creationId xmlns:p14="http://schemas.microsoft.com/office/powerpoint/2010/main" val="3004689228"/>
      </p:ext>
    </p:extLst>
  </p:cSld>
  <p:clrMapOvr>
    <a:masterClrMapping/>
  </p:clrMapOvr>
  <p:transition spd="slow" advTm="4866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pl-PL" sz="6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Jan Paweł II- pielgrzym</a:t>
            </a:r>
            <a:endParaRPr lang="pl-PL" sz="6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i="1" dirty="0" smtClean="0"/>
              <a:t>   </a:t>
            </a:r>
            <a:r>
              <a:rPr lang="pl-PL" i="1" dirty="0" smtClean="0">
                <a:latin typeface="Bookman Old Style" pitchFamily="18" charset="0"/>
              </a:rPr>
              <a:t>Jednym z najważniejszych wyróżników pontyfikatu były podróże apostolskie. Odwiedził </a:t>
            </a:r>
            <a:r>
              <a:rPr lang="pl-PL" b="1" i="1" dirty="0" smtClean="0">
                <a:latin typeface="Bookman Old Style" pitchFamily="18" charset="0"/>
              </a:rPr>
              <a:t>130 krajów </a:t>
            </a:r>
            <a:r>
              <a:rPr lang="pl-PL" i="1" dirty="0" smtClean="0">
                <a:latin typeface="Bookman Old Style" pitchFamily="18" charset="0"/>
              </a:rPr>
              <a:t>i ok. </a:t>
            </a:r>
            <a:r>
              <a:rPr lang="pl-PL" b="1" i="1" dirty="0" smtClean="0">
                <a:latin typeface="Bookman Old Style" pitchFamily="18" charset="0"/>
              </a:rPr>
              <a:t>900 miejscowości</a:t>
            </a:r>
            <a:r>
              <a:rPr lang="pl-PL" i="1" dirty="0" smtClean="0">
                <a:latin typeface="Bookman Old Style" pitchFamily="18" charset="0"/>
              </a:rPr>
              <a:t>. </a:t>
            </a:r>
            <a:endParaRPr lang="pl-PL" i="1" dirty="0">
              <a:latin typeface="Bookman Old Style" pitchFamily="18" charset="0"/>
            </a:endParaRPr>
          </a:p>
        </p:txBody>
      </p:sp>
      <p:pic>
        <p:nvPicPr>
          <p:cNvPr id="7170" name="Picture 2" descr="http://static.prsa.pl/images/4cfd7e5d-1402-4ba4-965b-04b0db88a1c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4261331" cy="2339554"/>
          </a:xfrm>
          <a:prstGeom prst="rect">
            <a:avLst/>
          </a:prstGeom>
          <a:noFill/>
        </p:spPr>
      </p:pic>
      <p:pic>
        <p:nvPicPr>
          <p:cNvPr id="7172" name="Picture 4" descr="http://grafik.rp.pl/grafika2/648671,671598,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3016"/>
            <a:ext cx="4398511" cy="2646438"/>
          </a:xfrm>
          <a:prstGeom prst="rect">
            <a:avLst/>
          </a:prstGeom>
          <a:noFill/>
        </p:spPr>
      </p:pic>
    </p:spTree>
  </p:cSld>
  <p:clrMapOvr>
    <a:masterClrMapping/>
  </p:clrMapOvr>
  <p:transition advTm="157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5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Jan Paweł II-papieżem młodych</a:t>
            </a:r>
            <a:endParaRPr lang="pl-PL" sz="5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pl-PL" i="1" dirty="0" smtClean="0">
                <a:latin typeface="Bookman Old Style" pitchFamily="18" charset="0"/>
              </a:rPr>
              <a:t>   </a:t>
            </a:r>
            <a:r>
              <a:rPr lang="pl-PL" sz="3400" i="1" dirty="0" smtClean="0">
                <a:latin typeface="Bookman Old Style" pitchFamily="18" charset="0"/>
              </a:rPr>
              <a:t>Był również papieżem ludzi młodych. Znajdował czas, by brać udział w Światowych Dniach Młodzieży. Zawsze witał młodych z serdecznością, w młodzieży widział budowniczych nowego świata, który opierałby się na miłości i prawdzie.</a:t>
            </a:r>
          </a:p>
          <a:p>
            <a:endParaRPr lang="pl-PL" dirty="0"/>
          </a:p>
        </p:txBody>
      </p:sp>
    </p:spTree>
  </p:cSld>
  <p:clrMapOvr>
    <a:masterClrMapping/>
  </p:clrMapOvr>
  <p:transition advTm="22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sycynabiblioteka.blox.pl/resource/OJCIEC_SWIETY_201204021022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16632"/>
            <a:ext cx="3960440" cy="2968791"/>
          </a:xfrm>
          <a:prstGeom prst="rect">
            <a:avLst/>
          </a:prstGeom>
          <a:noFill/>
        </p:spPr>
      </p:pic>
      <p:pic>
        <p:nvPicPr>
          <p:cNvPr id="38916" name="Picture 4" descr="http://wf2.xcdn.pl/files/12/02/27/381250_mgn04s08b_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429000"/>
            <a:ext cx="4499518" cy="2988966"/>
          </a:xfrm>
          <a:prstGeom prst="rect">
            <a:avLst/>
          </a:prstGeom>
          <a:noFill/>
        </p:spPr>
      </p:pic>
      <p:pic>
        <p:nvPicPr>
          <p:cNvPr id="38918" name="Picture 6" descr="http://www.nasza-arka.pl/2006/numer_16/ilustracje/3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717032"/>
            <a:ext cx="3926925" cy="2644131"/>
          </a:xfrm>
          <a:prstGeom prst="rect">
            <a:avLst/>
          </a:prstGeom>
          <a:noFill/>
        </p:spPr>
      </p:pic>
    </p:spTree>
  </p:cSld>
  <p:clrMapOvr>
    <a:masterClrMapping/>
  </p:clrMapOvr>
  <p:transition advTm="59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Autofit/>
          </a:bodyPr>
          <a:lstStyle/>
          <a:p>
            <a:r>
              <a:rPr lang="pl-PL" sz="5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Jan Paweł II- papież praw człowieka</a:t>
            </a:r>
            <a:endParaRPr lang="pl-PL" sz="5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pl-PL" i="1" dirty="0" smtClean="0">
                <a:latin typeface="Bookman Old Style" pitchFamily="18" charset="0"/>
              </a:rPr>
              <a:t>   Prawa człowieka stanowiły jedno z centralnych zagadnień nauczania Ojca Świętego, a także były głównym tematem jego dyskusji z przywódcami państw świata.</a:t>
            </a:r>
            <a:endParaRPr lang="pl-PL" i="1" dirty="0">
              <a:latin typeface="Bookman Old Style" pitchFamily="18" charset="0"/>
            </a:endParaRPr>
          </a:p>
        </p:txBody>
      </p:sp>
      <p:pic>
        <p:nvPicPr>
          <p:cNvPr id="5122" name="Picture 2" descr="http://i.iplsc.com/papiez-jan-pawel-ii-i-matka-teresa-z-kalkuty/00036TX0JNM9D4H3-C116-F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4129148"/>
            <a:ext cx="3816424" cy="2540212"/>
          </a:xfrm>
          <a:prstGeom prst="rect">
            <a:avLst/>
          </a:prstGeom>
          <a:noFill/>
        </p:spPr>
      </p:pic>
      <p:pic>
        <p:nvPicPr>
          <p:cNvPr id="5124" name="Picture 4" descr="http://wf2.xcdn.pl/files/11/12/12/703114_gn28s19a_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8152" y="4077072"/>
            <a:ext cx="3856296" cy="2666353"/>
          </a:xfrm>
          <a:prstGeom prst="rect">
            <a:avLst/>
          </a:prstGeom>
          <a:noFill/>
        </p:spPr>
      </p:pic>
    </p:spTree>
  </p:cSld>
  <p:clrMapOvr>
    <a:masterClrMapping/>
  </p:clrMapOvr>
  <p:transition advTm="139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1143000"/>
          </a:xfrm>
        </p:spPr>
        <p:txBody>
          <a:bodyPr>
            <a:noAutofit/>
          </a:bodyPr>
          <a:lstStyle/>
          <a:p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Jan Paweł II- papież nauki i kultury</a:t>
            </a:r>
            <a:endParaRPr lang="pl-PL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/>
          <a:lstStyle/>
          <a:p>
            <a:r>
              <a:rPr lang="pl-PL" i="1" dirty="0" smtClean="0">
                <a:latin typeface="Bookman Old Style" pitchFamily="18" charset="0"/>
              </a:rPr>
              <a:t>Mówiono o nim „Papież-poeta”</a:t>
            </a:r>
          </a:p>
          <a:p>
            <a:r>
              <a:rPr lang="pl-PL" i="1" dirty="0" smtClean="0">
                <a:latin typeface="Bookman Old Style" pitchFamily="18" charset="0"/>
              </a:rPr>
              <a:t>Tworzył poezję: poemat „Pieśń o Bogu ukrytym”</a:t>
            </a:r>
          </a:p>
          <a:p>
            <a:r>
              <a:rPr lang="pl-PL" i="1" dirty="0" smtClean="0">
                <a:latin typeface="Bookman Old Style" pitchFamily="18" charset="0"/>
              </a:rPr>
              <a:t>Pisał dramaty: „Brat naszego Boga”</a:t>
            </a:r>
          </a:p>
          <a:p>
            <a:r>
              <a:rPr lang="pl-PL" i="1" dirty="0" smtClean="0">
                <a:latin typeface="Bookman Old Style" pitchFamily="18" charset="0"/>
              </a:rPr>
              <a:t>Pisał książki: „Pamięć i tożsamość”</a:t>
            </a:r>
            <a:endParaRPr lang="pl-PL" i="1" dirty="0">
              <a:latin typeface="Bookman Old Style" pitchFamily="18" charset="0"/>
            </a:endParaRPr>
          </a:p>
        </p:txBody>
      </p:sp>
      <p:pic>
        <p:nvPicPr>
          <p:cNvPr id="4098" name="Picture 2" descr="http://www.dziennikteatralny.pl/upload/article/oryginal/bratnb_pias_sol_pl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149080"/>
            <a:ext cx="2088232" cy="2527861"/>
          </a:xfrm>
          <a:prstGeom prst="rect">
            <a:avLst/>
          </a:prstGeom>
          <a:noFill/>
        </p:spPr>
      </p:pic>
      <p:sp>
        <p:nvSpPr>
          <p:cNvPr id="5122" name="AutoShape 2" descr="Znalezione obrazy dla zapytania tryptyk rzym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124" name="AutoShape 4" descr="Znalezione obrazy dla zapytania tryptyk rzyms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26" name="Picture 6" descr="http://ecsmedia.pl/c/tryptyk-rzymski-b-iext8610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4149080"/>
            <a:ext cx="1728192" cy="2508666"/>
          </a:xfrm>
          <a:prstGeom prst="rect">
            <a:avLst/>
          </a:prstGeom>
          <a:noFill/>
        </p:spPr>
      </p:pic>
      <p:pic>
        <p:nvPicPr>
          <p:cNvPr id="5128" name="Picture 8" descr="http://ecsmedia.pl/c/pamiec-i-tozsamosc-b-iext84563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149080"/>
            <a:ext cx="1800200" cy="2564387"/>
          </a:xfrm>
          <a:prstGeom prst="rect">
            <a:avLst/>
          </a:prstGeom>
          <a:noFill/>
        </p:spPr>
      </p:pic>
      <p:pic>
        <p:nvPicPr>
          <p:cNvPr id="5130" name="Picture 10" descr="http://www.katakumbus.pl/images/stories/virtuemart/product/k1-4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4077072"/>
            <a:ext cx="1794289" cy="2592288"/>
          </a:xfrm>
          <a:prstGeom prst="rect">
            <a:avLst/>
          </a:prstGeom>
          <a:noFill/>
        </p:spPr>
      </p:pic>
    </p:spTree>
  </p:cSld>
  <p:clrMapOvr>
    <a:masterClrMapping/>
  </p:clrMapOvr>
  <p:transition advTm="169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pl-PL" sz="52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Jan Paweł II-papież wśród cierpiących</a:t>
            </a:r>
            <a:endParaRPr lang="pl-PL" sz="52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pPr>
              <a:buNone/>
            </a:pPr>
            <a:r>
              <a:rPr lang="pl-PL" i="1" dirty="0" smtClean="0"/>
              <a:t>   </a:t>
            </a:r>
            <a:r>
              <a:rPr lang="pl-PL" i="1" dirty="0" smtClean="0">
                <a:latin typeface="Bookman Old Style" pitchFamily="18" charset="0"/>
              </a:rPr>
              <a:t>W młodości stracił całą rodzinę. Jako papież wielokrotnie spotykał się z cierpiącymi i chorymi na całym świecie. Jan Paweł II dał całemu światu lekcje godnego znoszenia cierpienia.</a:t>
            </a:r>
            <a:endParaRPr lang="pl-PL" i="1" dirty="0">
              <a:latin typeface="Bookman Old Style" pitchFamily="18" charset="0"/>
            </a:endParaRPr>
          </a:p>
        </p:txBody>
      </p:sp>
      <p:pic>
        <p:nvPicPr>
          <p:cNvPr id="3074" name="Picture 2" descr="http://www.jp2shrine.org/jp/images/jpiimothertheresasick_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509120"/>
            <a:ext cx="2880320" cy="2177522"/>
          </a:xfrm>
          <a:prstGeom prst="rect">
            <a:avLst/>
          </a:prstGeom>
          <a:noFill/>
        </p:spPr>
      </p:pic>
      <p:pic>
        <p:nvPicPr>
          <p:cNvPr id="3076" name="Picture 4" descr="http://www.kopernikus.internetdsl.pl/r1011/jp2-x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005064"/>
            <a:ext cx="2667000" cy="2667000"/>
          </a:xfrm>
          <a:prstGeom prst="rect">
            <a:avLst/>
          </a:prstGeom>
          <a:noFill/>
        </p:spPr>
      </p:pic>
    </p:spTree>
  </p:cSld>
  <p:clrMapOvr>
    <a:masterClrMapping/>
  </p:clrMapOvr>
  <p:transition advTm="199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pl-PL" sz="6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Cierpienie papieża</a:t>
            </a:r>
            <a:endParaRPr lang="pl-PL" sz="6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http://www.santo-subito.pl/foty/jan_paw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3868" y="3717032"/>
            <a:ext cx="2376264" cy="2983415"/>
          </a:xfrm>
          <a:prstGeom prst="rect">
            <a:avLst/>
          </a:prstGeom>
          <a:noFill/>
        </p:spPr>
      </p:pic>
      <p:pic>
        <p:nvPicPr>
          <p:cNvPr id="43012" name="Picture 4" descr="http://i.iplsc.com/-/00022CFRK0AGFTTP-C116-F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3168352" cy="2301491"/>
          </a:xfrm>
          <a:prstGeom prst="rect">
            <a:avLst/>
          </a:prstGeom>
          <a:noFill/>
        </p:spPr>
      </p:pic>
      <p:sp>
        <p:nvSpPr>
          <p:cNvPr id="43014" name="AutoShape 6" descr="http://www.niedziela.pl/gifs/portaln/624x400/137959809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3016" name="Picture 8" descr="http://www.niedziela.pl/gifs/portaln/624x400/13795980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412775"/>
            <a:ext cx="3441982" cy="2206399"/>
          </a:xfrm>
          <a:prstGeom prst="rect">
            <a:avLst/>
          </a:prstGeom>
          <a:noFill/>
        </p:spPr>
      </p:pic>
    </p:spTree>
  </p:cSld>
  <p:clrMapOvr>
    <a:masterClrMapping/>
  </p:clrMapOvr>
  <p:transition advTm="48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i="1" dirty="0" smtClean="0">
                <a:latin typeface="Bookman Old Style" pitchFamily="18" charset="0"/>
              </a:rPr>
              <a:t>   </a:t>
            </a:r>
            <a:r>
              <a:rPr lang="pl-PL" sz="4000" b="1" i="1" dirty="0" smtClean="0">
                <a:latin typeface="Bookman Old Style" pitchFamily="18" charset="0"/>
              </a:rPr>
              <a:t>31 marca 2005 roku </a:t>
            </a:r>
            <a:r>
              <a:rPr lang="pl-PL" sz="4000" i="1" dirty="0" smtClean="0">
                <a:latin typeface="Bookman Old Style" pitchFamily="18" charset="0"/>
              </a:rPr>
              <a:t>stan zdrowia Jana Pawła II znacznie się pogorszył. </a:t>
            </a:r>
            <a:r>
              <a:rPr lang="pl-PL" sz="4000" b="1" i="1" dirty="0" smtClean="0">
                <a:latin typeface="Bookman Old Style" pitchFamily="18" charset="0"/>
              </a:rPr>
              <a:t>2 kwietnia o godzinie 21.37 </a:t>
            </a:r>
            <a:r>
              <a:rPr lang="pl-PL" sz="4000" i="1" dirty="0" smtClean="0">
                <a:latin typeface="Bookman Old Style" pitchFamily="18" charset="0"/>
              </a:rPr>
              <a:t>osobisty lekarz papieski stwierdził śmierć Jana Pawła II, cały świat pogrążył się w żałobie. Pogrzeb papieża odbył się </a:t>
            </a:r>
            <a:r>
              <a:rPr lang="pl-PL" sz="4000" b="1" i="1" dirty="0" smtClean="0">
                <a:latin typeface="Bookman Old Style" pitchFamily="18" charset="0"/>
              </a:rPr>
              <a:t>8 kwietnia</a:t>
            </a:r>
            <a:r>
              <a:rPr lang="pl-PL" sz="4000" i="1" dirty="0" smtClean="0">
                <a:latin typeface="Bookman Old Style" pitchFamily="18" charset="0"/>
              </a:rPr>
              <a:t>.</a:t>
            </a:r>
            <a:endParaRPr lang="pl-PL" sz="4000" dirty="0"/>
          </a:p>
        </p:txBody>
      </p:sp>
    </p:spTree>
  </p:cSld>
  <p:clrMapOvr>
    <a:masterClrMapping/>
  </p:clrMapOvr>
  <p:transition advTm="206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brewiarz.pl/czytelnia/swieci/img/10/2210-jp2_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215995"/>
            <a:ext cx="3528392" cy="2681579"/>
          </a:xfrm>
          <a:prstGeom prst="rect">
            <a:avLst/>
          </a:prstGeom>
          <a:noFill/>
        </p:spPr>
      </p:pic>
      <p:pic>
        <p:nvPicPr>
          <p:cNvPr id="2050" name="Picture 2" descr="http://i.wp.pl/a/f/pjpeg/8406/trumna_niesie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404664"/>
            <a:ext cx="3657600" cy="2428875"/>
          </a:xfrm>
          <a:prstGeom prst="rect">
            <a:avLst/>
          </a:prstGeom>
          <a:noFill/>
        </p:spPr>
      </p:pic>
      <p:pic>
        <p:nvPicPr>
          <p:cNvPr id="2052" name="Picture 4" descr="https://encrypted-tbn1.gstatic.com/images?q=tbn:ANd9GcSfLjuCm4d39-DccXpwm0M8iKTGgCJhI0qsUKS7qcKM1kDQaAq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3871" y="404664"/>
            <a:ext cx="3700675" cy="2462633"/>
          </a:xfrm>
          <a:prstGeom prst="rect">
            <a:avLst/>
          </a:prstGeom>
          <a:noFill/>
        </p:spPr>
      </p:pic>
    </p:spTree>
  </p:cSld>
  <p:clrMapOvr>
    <a:masterClrMapping/>
  </p:clrMapOvr>
  <p:transition advTm="41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5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Beatyfikacja i kanonizacja</a:t>
            </a:r>
            <a:endParaRPr lang="pl-PL" sz="54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/>
          </a:bodyPr>
          <a:lstStyle/>
          <a:p>
            <a:r>
              <a:rPr lang="pl-PL" i="1" dirty="0" smtClean="0">
                <a:latin typeface="Bookman Old Style" pitchFamily="18" charset="0"/>
              </a:rPr>
              <a:t>Proces beatyfikacyjny rozpoczął się żądaniem wiernych </a:t>
            </a:r>
            <a:r>
              <a:rPr lang="pl-PL" b="1" i="1" dirty="0" err="1" smtClean="0">
                <a:latin typeface="Bookman Old Style" pitchFamily="18" charset="0"/>
              </a:rPr>
              <a:t>„sant</a:t>
            </a:r>
            <a:r>
              <a:rPr lang="pl-PL" b="1" i="1" dirty="0" smtClean="0">
                <a:latin typeface="Bookman Old Style" pitchFamily="18" charset="0"/>
              </a:rPr>
              <a:t>o </a:t>
            </a:r>
            <a:r>
              <a:rPr lang="pl-PL" b="1" i="1" dirty="0" err="1" smtClean="0">
                <a:latin typeface="Bookman Old Style" pitchFamily="18" charset="0"/>
              </a:rPr>
              <a:t>subito</a:t>
            </a:r>
            <a:r>
              <a:rPr lang="pl-PL" b="1" i="1" dirty="0" smtClean="0">
                <a:latin typeface="Bookman Old Style" pitchFamily="18" charset="0"/>
              </a:rPr>
              <a:t>”.</a:t>
            </a:r>
          </a:p>
          <a:p>
            <a:r>
              <a:rPr lang="pl-PL" b="1" i="1" dirty="0" smtClean="0">
                <a:latin typeface="Bookman Old Style" pitchFamily="18" charset="0"/>
              </a:rPr>
              <a:t>1 maja 2011r</a:t>
            </a:r>
            <a:r>
              <a:rPr lang="pl-PL" i="1" dirty="0" smtClean="0">
                <a:latin typeface="Bookman Old Style" pitchFamily="18" charset="0"/>
              </a:rPr>
              <a:t>. nastąpiła beatyfikacja podczas Mszy Świętej na Placu Świętego Piotra w Rzymie.</a:t>
            </a:r>
          </a:p>
          <a:p>
            <a:r>
              <a:rPr lang="pl-PL" b="1" i="1" dirty="0" smtClean="0">
                <a:latin typeface="Bookman Old Style" pitchFamily="18" charset="0"/>
              </a:rPr>
              <a:t>27 kwietnia 2014r</a:t>
            </a:r>
            <a:r>
              <a:rPr lang="pl-PL" i="1" dirty="0" smtClean="0">
                <a:latin typeface="Bookman Old Style" pitchFamily="18" charset="0"/>
              </a:rPr>
              <a:t>. W Niedzielę Miłosierdzia Bożego papież Franciszek odprawił Mszę Świętą kanonizującą Jana Pawła II.</a:t>
            </a:r>
            <a:endParaRPr lang="pl-PL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advTm="28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Dzieciństwo</a:t>
            </a:r>
            <a:endParaRPr lang="pl-PL" sz="6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4400" i="1" dirty="0" smtClean="0">
                <a:latin typeface="Bookman Old Style" pitchFamily="18" charset="0"/>
              </a:rPr>
              <a:t>  Karol Józef Wojtyła urodził się </a:t>
            </a:r>
            <a:r>
              <a:rPr lang="pl-PL" sz="4400" b="1" i="1" dirty="0" smtClean="0">
                <a:latin typeface="Bookman Old Style" pitchFamily="18" charset="0"/>
              </a:rPr>
              <a:t>18 maja 1920 roku </a:t>
            </a:r>
            <a:r>
              <a:rPr lang="pl-PL" sz="4400" i="1" dirty="0" smtClean="0">
                <a:latin typeface="Bookman Old Style" pitchFamily="18" charset="0"/>
              </a:rPr>
              <a:t>w Wadowicach jako drugi syn Karola Wojtyły seniora i Emilii z Kaczorowskich. </a:t>
            </a:r>
            <a:endParaRPr lang="pl-PL" sz="4400" dirty="0"/>
          </a:p>
        </p:txBody>
      </p:sp>
    </p:spTree>
  </p:cSld>
  <p:clrMapOvr>
    <a:masterClrMapping/>
  </p:clrMapOvr>
  <p:transition advTm="12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bi.gazeta.pl/im/6/9523/z9523746X,Portret-bl--papieza-Jana-Pawla-II-na-placu-sw--Piot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4199344" cy="2808312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395536" y="3212976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 smtClean="0">
                <a:latin typeface="Bookman Old Style" pitchFamily="18" charset="0"/>
              </a:rPr>
              <a:t>Beatyfikacja</a:t>
            </a:r>
            <a:endParaRPr lang="pl-PL" sz="2400" i="1" dirty="0">
              <a:latin typeface="Bookman Old Style" pitchFamily="18" charset="0"/>
            </a:endParaRPr>
          </a:p>
        </p:txBody>
      </p:sp>
      <p:pic>
        <p:nvPicPr>
          <p:cNvPr id="6" name="Picture 2" descr="http://i.iplsc.com/centralna-czesc-placu-sw-piotra/00037ET4PLWPWD5M-C116-F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56992"/>
            <a:ext cx="4133113" cy="2592288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4355976" y="609329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i="1" dirty="0" smtClean="0">
                <a:latin typeface="Bookman Old Style" pitchFamily="18" charset="0"/>
              </a:rPr>
              <a:t>Kanonizacja</a:t>
            </a:r>
            <a:endParaRPr lang="pl-PL" sz="2400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advTm="52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692696"/>
            <a:ext cx="8229600" cy="5112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5400" dirty="0" smtClean="0">
                <a:latin typeface="Bookman Old Style" pitchFamily="18" charset="0"/>
                <a:cs typeface="Times New Roman" pitchFamily="18" charset="0"/>
              </a:rPr>
              <a:t>„Musicie </a:t>
            </a:r>
            <a:r>
              <a:rPr lang="pl-PL" sz="5400" dirty="0">
                <a:latin typeface="Bookman Old Style" pitchFamily="18" charset="0"/>
                <a:cs typeface="Times New Roman" pitchFamily="18" charset="0"/>
              </a:rPr>
              <a:t>od siebie wymagać, nawet gdyby inni od was nie </a:t>
            </a:r>
            <a:r>
              <a:rPr lang="pl-PL" sz="5400" dirty="0" smtClean="0">
                <a:latin typeface="Bookman Old Style" pitchFamily="18" charset="0"/>
                <a:cs typeface="Times New Roman" pitchFamily="18" charset="0"/>
              </a:rPr>
              <a:t>wymagali”</a:t>
            </a:r>
          </a:p>
          <a:p>
            <a:pPr marL="0" indent="0" algn="ctr">
              <a:buNone/>
            </a:pPr>
            <a:endParaRPr lang="pl-PL" sz="1800" dirty="0" smtClean="0">
              <a:latin typeface="Bookman Old Style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pl-PL" sz="1800" dirty="0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pl-PL" sz="1800" dirty="0" smtClean="0">
                <a:latin typeface="Bookman Old Style" pitchFamily="18" charset="0"/>
                <a:cs typeface="Times New Roman" pitchFamily="18" charset="0"/>
              </a:rPr>
              <a:t>                                                                         </a:t>
            </a:r>
          </a:p>
          <a:p>
            <a:pPr marL="0" indent="0" algn="ctr">
              <a:buNone/>
            </a:pPr>
            <a:r>
              <a:rPr lang="pl-PL" sz="1800" dirty="0">
                <a:latin typeface="Bookman Old Style" pitchFamily="18" charset="0"/>
                <a:cs typeface="Times New Roman" pitchFamily="18" charset="0"/>
              </a:rPr>
              <a:t> </a:t>
            </a:r>
            <a:r>
              <a:rPr lang="pl-PL" sz="1800" dirty="0" smtClean="0">
                <a:latin typeface="Bookman Old Style" pitchFamily="18" charset="0"/>
                <a:cs typeface="Times New Roman" pitchFamily="18" charset="0"/>
              </a:rPr>
              <a:t>                                                       (Jan Paweł II, Jasna </a:t>
            </a:r>
            <a:r>
              <a:rPr lang="pl-PL" sz="1800" dirty="0">
                <a:latin typeface="Bookman Old Style" pitchFamily="18" charset="0"/>
                <a:cs typeface="Times New Roman" pitchFamily="18" charset="0"/>
              </a:rPr>
              <a:t>Góra, 1983 r</a:t>
            </a:r>
            <a:r>
              <a:rPr lang="pl-PL" sz="1800" dirty="0" smtClean="0">
                <a:latin typeface="Bookman Old Style" pitchFamily="18" charset="0"/>
                <a:cs typeface="Times New Roman" pitchFamily="18" charset="0"/>
              </a:rPr>
              <a:t>.)</a:t>
            </a:r>
            <a:endParaRPr lang="pl-PL" sz="1800" dirty="0">
              <a:latin typeface="Bookman Old Style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48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1"/>
    </mc:Choice>
    <mc:Fallback>
      <p:transition spd="slow" advTm="53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Karolek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2716767" cy="4251177"/>
          </a:xfrm>
          <a:prstGeom prst="rect">
            <a:avLst/>
          </a:prstGeom>
          <a:noFill/>
        </p:spPr>
      </p:pic>
      <p:pic>
        <p:nvPicPr>
          <p:cNvPr id="5" name="Picture 4" descr="Rodzice Karola z bratem Edmundem"/>
          <p:cNvPicPr>
            <a:picLocks noChangeAspect="1" noChangeArrowheads="1"/>
          </p:cNvPicPr>
          <p:nvPr/>
        </p:nvPicPr>
        <p:blipFill>
          <a:blip r:embed="rId3" cstate="print"/>
          <a:srcRect r="9817"/>
          <a:stretch>
            <a:fillRect/>
          </a:stretch>
        </p:blipFill>
        <p:spPr bwMode="auto">
          <a:xfrm>
            <a:off x="4214810" y="1285860"/>
            <a:ext cx="4294956" cy="3038476"/>
          </a:xfrm>
          <a:prstGeom prst="rect">
            <a:avLst/>
          </a:prstGeom>
          <a:noFill/>
        </p:spPr>
      </p:pic>
      <p:sp>
        <p:nvSpPr>
          <p:cNvPr id="6" name="Symbol zastępczy zawartości 2"/>
          <p:cNvSpPr>
            <a:spLocks noGrp="1"/>
          </p:cNvSpPr>
          <p:nvPr>
            <p:ph idx="1"/>
          </p:nvPr>
        </p:nvSpPr>
        <p:spPr>
          <a:xfrm>
            <a:off x="500034" y="5000636"/>
            <a:ext cx="2643206" cy="1096939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pl-PL" i="1" dirty="0" smtClean="0">
                <a:latin typeface="Bookman Old Style" pitchFamily="18" charset="0"/>
              </a:rPr>
              <a:t>Karol Wojtyła  z Matką</a:t>
            </a:r>
            <a:endParaRPr lang="pl-PL" i="1" dirty="0">
              <a:latin typeface="Bookman Old Style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286248" y="4500570"/>
            <a:ext cx="4143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i="1" dirty="0" smtClean="0">
                <a:latin typeface="Bookman Old Style" pitchFamily="18" charset="0"/>
              </a:rPr>
              <a:t>Rodzice Karola z bratem Edmundem</a:t>
            </a:r>
            <a:endParaRPr lang="pl-PL" sz="3200" i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 advTm="58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6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Śmierć matki Emilii</a:t>
            </a:r>
            <a:endParaRPr lang="pl-PL" sz="6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4800" i="1" dirty="0" smtClean="0">
                <a:latin typeface="Bookman Old Style" pitchFamily="18" charset="0"/>
              </a:rPr>
              <a:t>  </a:t>
            </a:r>
            <a:r>
              <a:rPr lang="pl-PL" sz="4800" b="1" i="1" dirty="0" smtClean="0">
                <a:latin typeface="Bookman Old Style" pitchFamily="18" charset="0"/>
              </a:rPr>
              <a:t>13 kwietnia 1929 roku </a:t>
            </a:r>
            <a:r>
              <a:rPr lang="pl-PL" sz="4800" i="1" dirty="0" smtClean="0">
                <a:latin typeface="Bookman Old Style" pitchFamily="18" charset="0"/>
              </a:rPr>
              <a:t>małego Karola spotkała pierwsza osobista tragedia, zmarła jego matka. </a:t>
            </a:r>
            <a:endParaRPr lang="pl-PL" sz="4800" dirty="0"/>
          </a:p>
        </p:txBody>
      </p:sp>
    </p:spTree>
  </p:cSld>
  <p:clrMapOvr>
    <a:masterClrMapping/>
  </p:clrMapOvr>
  <p:transition advTm="94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728" y="5000636"/>
            <a:ext cx="6286544" cy="155415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i="1" dirty="0" smtClean="0">
                <a:latin typeface="Bookman Old Style" pitchFamily="18" charset="0"/>
              </a:rPr>
              <a:t>   Karol jako ministrant – siedzi po prawej stronie księdza</a:t>
            </a:r>
            <a:endParaRPr lang="pl-PL" i="1" dirty="0">
              <a:latin typeface="Bookman Old Style" pitchFamily="18" charset="0"/>
            </a:endParaRPr>
          </a:p>
        </p:txBody>
      </p:sp>
      <p:pic>
        <p:nvPicPr>
          <p:cNvPr id="4" name="Picture 2" descr="https://daleszycemisje.files.wordpress.com/2009/10/jp-ministra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71480"/>
            <a:ext cx="6726929" cy="4214842"/>
          </a:xfrm>
          <a:prstGeom prst="rect">
            <a:avLst/>
          </a:prstGeom>
          <a:noFill/>
        </p:spPr>
      </p:pic>
    </p:spTree>
  </p:cSld>
  <p:clrMapOvr>
    <a:masterClrMapping/>
  </p:clrMapOvr>
  <p:transition advTm="70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6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Karol Wojtyła studentem</a:t>
            </a:r>
            <a:endParaRPr lang="pl-PL" sz="6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3600" i="1" dirty="0" smtClean="0">
                <a:latin typeface="Bookman Old Style" pitchFamily="18" charset="0"/>
              </a:rPr>
              <a:t>  </a:t>
            </a:r>
            <a:r>
              <a:rPr lang="pl-PL" sz="3600" b="1" i="1" dirty="0" smtClean="0">
                <a:latin typeface="Bookman Old Style" pitchFamily="18" charset="0"/>
              </a:rPr>
              <a:t>1</a:t>
            </a:r>
            <a:r>
              <a:rPr lang="pl-PL" sz="3800" b="1" i="1" dirty="0" smtClean="0">
                <a:latin typeface="Bookman Old Style" pitchFamily="18" charset="0"/>
              </a:rPr>
              <a:t>4 </a:t>
            </a:r>
            <a:r>
              <a:rPr lang="pl-PL" sz="3800" b="1" i="1" dirty="0" smtClean="0">
                <a:latin typeface="Bookman Old Style" pitchFamily="18" charset="0"/>
              </a:rPr>
              <a:t>maja 1938 roku </a:t>
            </a:r>
            <a:r>
              <a:rPr lang="pl-PL" sz="3800" i="1" dirty="0" smtClean="0">
                <a:latin typeface="Bookman Old Style" pitchFamily="18" charset="0"/>
              </a:rPr>
              <a:t>Karol Wojtyła zdał egzamin dojrzałości. Rozpoczął studia na Wydziale Filozoficznym Uniwersytetu Jagiellońskiego. Wraz z ojcem przeprowadził się do Krakowa.</a:t>
            </a:r>
            <a:endParaRPr lang="pl-PL" sz="3800" dirty="0"/>
          </a:p>
        </p:txBody>
      </p:sp>
    </p:spTree>
  </p:cSld>
  <p:clrMapOvr>
    <a:masterClrMapping/>
  </p:clrMapOvr>
  <p:transition advTm="17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4857760"/>
            <a:ext cx="8229600" cy="164307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pl-PL" i="1" dirty="0" smtClean="0">
                <a:latin typeface="Bookman Old Style" pitchFamily="18" charset="0"/>
              </a:rPr>
              <a:t>  Maturzyści gimnazjum im. Marcina </a:t>
            </a:r>
            <a:r>
              <a:rPr lang="pl-PL" i="1" dirty="0" err="1" smtClean="0">
                <a:latin typeface="Bookman Old Style" pitchFamily="18" charset="0"/>
              </a:rPr>
              <a:t>Wadowity</a:t>
            </a:r>
            <a:r>
              <a:rPr lang="pl-PL" i="1" dirty="0" smtClean="0">
                <a:latin typeface="Bookman Old Style" pitchFamily="18" charset="0"/>
              </a:rPr>
              <a:t> w Wadowicach, w drugim rzędzie pierwszy od lewej – Karol Wojtyła</a:t>
            </a:r>
          </a:p>
          <a:p>
            <a:endParaRPr lang="pl-PL" dirty="0"/>
          </a:p>
        </p:txBody>
      </p:sp>
      <p:pic>
        <p:nvPicPr>
          <p:cNvPr id="4" name="Picture 2" descr="http://ruda_parafianin.republika.pl/janpawel/01ojanie/graf/oja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500042"/>
            <a:ext cx="7435786" cy="4071095"/>
          </a:xfrm>
          <a:prstGeom prst="rect">
            <a:avLst/>
          </a:prstGeom>
          <a:noFill/>
        </p:spPr>
      </p:pic>
    </p:spTree>
  </p:cSld>
  <p:clrMapOvr>
    <a:masterClrMapping/>
  </p:clrMapOvr>
  <p:transition advTm="10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5121"/>
            <a:ext cx="8229600" cy="1143000"/>
          </a:xfrm>
        </p:spPr>
        <p:txBody>
          <a:bodyPr>
            <a:normAutofit/>
          </a:bodyPr>
          <a:lstStyle/>
          <a:p>
            <a:r>
              <a:rPr lang="pl-PL" sz="6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Wojenne losy Wojtyły</a:t>
            </a:r>
            <a:endParaRPr lang="pl-PL" sz="60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196752"/>
            <a:ext cx="843528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3000" i="1" dirty="0" smtClean="0">
                <a:latin typeface="Bookman Old Style" pitchFamily="18" charset="0"/>
              </a:rPr>
              <a:t>   W czasie okupacji Niemcy zamknęli Uniwersytet Jagielloński, więc zaczął pracować w zakładach chemicznych Solvay i w kamieniołomach w Zakrzówku.</a:t>
            </a:r>
            <a:endParaRPr lang="pl-PL" sz="3000" i="1" dirty="0">
              <a:latin typeface="Bookman Old Style" pitchFamily="18" charset="0"/>
            </a:endParaRPr>
          </a:p>
        </p:txBody>
      </p:sp>
      <p:pic>
        <p:nvPicPr>
          <p:cNvPr id="4" name="Picture 2" descr="http://www.wadowita.net/wspomnienia/maczuga03.jpg"/>
          <p:cNvPicPr>
            <a:picLocks noChangeAspect="1" noChangeArrowheads="1"/>
          </p:cNvPicPr>
          <p:nvPr/>
        </p:nvPicPr>
        <p:blipFill>
          <a:blip r:embed="rId2" cstate="print"/>
          <a:srcRect l="6394" r="4090"/>
          <a:stretch>
            <a:fillRect/>
          </a:stretch>
        </p:blipFill>
        <p:spPr bwMode="auto">
          <a:xfrm>
            <a:off x="313300" y="3429000"/>
            <a:ext cx="3544311" cy="2664296"/>
          </a:xfrm>
          <a:prstGeom prst="rect">
            <a:avLst/>
          </a:prstGeom>
          <a:noFill/>
        </p:spPr>
      </p:pic>
      <p:pic>
        <p:nvPicPr>
          <p:cNvPr id="5" name="Picture 4" descr="http://msnbcmedia.msn.com/j/msnbc/Sections/Newsweek/Components/Photos/Mag/050411_Issue/050402_PopeYouth_hu.stand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429000"/>
            <a:ext cx="2917051" cy="2672333"/>
          </a:xfrm>
          <a:prstGeom prst="rect">
            <a:avLst/>
          </a:prstGeom>
          <a:noFill/>
        </p:spPr>
      </p:pic>
    </p:spTree>
  </p:cSld>
  <p:clrMapOvr>
    <a:masterClrMapping/>
  </p:clrMapOvr>
  <p:transition advTm="96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722</TotalTime>
  <Words>525</Words>
  <Application>Microsoft Office PowerPoint</Application>
  <PresentationFormat>Pokaz na ekranie (4:3)</PresentationFormat>
  <Paragraphs>55</Paragraphs>
  <Slides>31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Mój patron Jan Paweł II</vt:lpstr>
      <vt:lpstr>100 - lecie urodzin Jana Pawła II</vt:lpstr>
      <vt:lpstr>Dzieciństwo</vt:lpstr>
      <vt:lpstr>Prezentacja programu PowerPoint</vt:lpstr>
      <vt:lpstr>Śmierć matki Emilii</vt:lpstr>
      <vt:lpstr>Prezentacja programu PowerPoint</vt:lpstr>
      <vt:lpstr>Karol Wojtyła studentem</vt:lpstr>
      <vt:lpstr>Prezentacja programu PowerPoint</vt:lpstr>
      <vt:lpstr>Wojenne losy Wojtyły</vt:lpstr>
      <vt:lpstr> Powołanie</vt:lpstr>
      <vt:lpstr>Święcenia kapłańskie</vt:lpstr>
      <vt:lpstr>Prezentacja programu PowerPoint</vt:lpstr>
      <vt:lpstr>Konsekracja biskupia</vt:lpstr>
      <vt:lpstr>Prezentacja programu PowerPoint</vt:lpstr>
      <vt:lpstr>Kapelusz kardynalski</vt:lpstr>
      <vt:lpstr>Konklawe</vt:lpstr>
      <vt:lpstr>Jan Paweł II-człowiek przebaczenia i pojednania</vt:lpstr>
      <vt:lpstr>Prezentacja programu PowerPoint</vt:lpstr>
      <vt:lpstr>Jan Paweł II - człowiek dialogu</vt:lpstr>
      <vt:lpstr>Jan Paweł II- pielgrzym</vt:lpstr>
      <vt:lpstr>Jan Paweł II-papieżem młodych</vt:lpstr>
      <vt:lpstr>Prezentacja programu PowerPoint</vt:lpstr>
      <vt:lpstr>Jan Paweł II- papież praw człowieka</vt:lpstr>
      <vt:lpstr>Jan Paweł II- papież nauki i kultury</vt:lpstr>
      <vt:lpstr>Jan Paweł II-papież wśród cierpiących</vt:lpstr>
      <vt:lpstr>Cierpienie papieża</vt:lpstr>
      <vt:lpstr>Prezentacja programu PowerPoint</vt:lpstr>
      <vt:lpstr>Prezentacja programu PowerPoint</vt:lpstr>
      <vt:lpstr>Beatyfikacja i kanonizacja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Marta 1</dc:creator>
  <cp:lastModifiedBy>Marta 1</cp:lastModifiedBy>
  <cp:revision>74</cp:revision>
  <dcterms:created xsi:type="dcterms:W3CDTF">2016-05-09T18:34:51Z</dcterms:created>
  <dcterms:modified xsi:type="dcterms:W3CDTF">2020-05-11T07:50:06Z</dcterms:modified>
</cp:coreProperties>
</file>