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24D54-187D-01B6-3C5A-9BDE031819A7}" v="598" dt="2020-04-29T10:27:05.082"/>
    <p1510:client id="{7255FEC4-A999-F94A-144C-7B0FAFFB54D0}" v="125" dt="2020-04-29T19:43:11.823"/>
    <p1510:client id="{74074EC2-31C4-AA87-FB1C-F6FAD4547B78}" v="338" dt="2020-04-29T08:32:51.506"/>
    <p1510:client id="{7C94BA78-4D1A-DB4C-D1CF-2CBAF1212226}" v="376" dt="2020-04-15T16:03:40.858"/>
    <p1510:client id="{A59EEA3E-7E53-56BC-7349-3B2C91E0D165}" v="2" dt="2020-04-15T14:59:19.778"/>
    <p1510:client id="{F07D7F62-4F87-0E39-CC09-A4B48897620D}" v="288" dt="2020-04-14T19:50:24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4E7906-2E97-41E3-B042-F13FD1D64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3935" y="854168"/>
            <a:ext cx="3527117" cy="26656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err="1">
                <a:latin typeface="Times New Roman"/>
                <a:cs typeface="Times New Roman"/>
              </a:rPr>
              <a:t>Kolejna</a:t>
            </a:r>
            <a:r>
              <a:rPr lang="en-US" sz="4800" b="1">
                <a:latin typeface="Times New Roman"/>
                <a:cs typeface="Times New Roman"/>
              </a:rPr>
              <a:t> </a:t>
            </a:r>
            <a:br>
              <a:rPr lang="en-US" sz="4800" b="1">
                <a:latin typeface="Times New Roman"/>
              </a:rPr>
            </a:br>
            <a:r>
              <a:rPr lang="en-US" sz="4400" b="1" err="1">
                <a:latin typeface="Times New Roman"/>
                <a:cs typeface="Times New Roman"/>
              </a:rPr>
              <a:t>propozycja</a:t>
            </a:r>
            <a:endParaRPr lang="en-US" sz="4400" b="1">
              <a:latin typeface="Times New Roman"/>
              <a:cs typeface="Times New Roman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>
          <a:xfrm>
            <a:off x="793935" y="3611925"/>
            <a:ext cx="3527117" cy="2411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>
                <a:latin typeface="Times New Roman"/>
                <a:cs typeface="Times New Roman"/>
              </a:rPr>
              <a:t>Ze </a:t>
            </a:r>
            <a:r>
              <a:rPr lang="en-US" sz="4400" b="1" err="1">
                <a:latin typeface="Times New Roman"/>
                <a:cs typeface="Times New Roman"/>
              </a:rPr>
              <a:t>szkolnej</a:t>
            </a:r>
            <a:r>
              <a:rPr lang="en-US" sz="4400" b="1" dirty="0">
                <a:latin typeface="Times New Roman"/>
                <a:cs typeface="Times New Roman"/>
              </a:rPr>
              <a:t> </a:t>
            </a:r>
            <a:r>
              <a:rPr lang="en-US" sz="4400" b="1" err="1">
                <a:latin typeface="Times New Roman"/>
                <a:cs typeface="Times New Roman"/>
              </a:rPr>
              <a:t>biblioteki</a:t>
            </a:r>
            <a:endParaRPr lang="en-US" sz="4400" b="1">
              <a:latin typeface="Times New Roman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76E0C7-D588-440B-8F4A-876392DB7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6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3B02E12D-C806-4524-8806-6E0E9CE036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210" r="1" b="4865"/>
          <a:stretch/>
        </p:blipFill>
        <p:spPr>
          <a:xfrm>
            <a:off x="5075908" y="100652"/>
            <a:ext cx="70873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34D4DA-962D-4038-9E5E-00F91195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-53307"/>
            <a:ext cx="7080738" cy="69502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chemeClr val="accent1"/>
                </a:solidFill>
                <a:latin typeface="Times New Roman"/>
                <a:cs typeface="Times New Roman"/>
              </a:rPr>
              <a:t>"</a:t>
            </a:r>
            <a:r>
              <a:rPr lang="en-US" sz="4800" err="1">
                <a:solidFill>
                  <a:schemeClr val="accent1"/>
                </a:solidFill>
                <a:latin typeface="Times New Roman"/>
                <a:cs typeface="Times New Roman"/>
              </a:rPr>
              <a:t>Gorzka</a:t>
            </a:r>
            <a:r>
              <a:rPr lang="en-US" sz="480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4800" err="1">
                <a:solidFill>
                  <a:schemeClr val="accent1"/>
                </a:solidFill>
                <a:latin typeface="Times New Roman"/>
                <a:cs typeface="Times New Roman"/>
              </a:rPr>
              <a:t>czekolada</a:t>
            </a:r>
            <a:r>
              <a:rPr lang="en-US" sz="480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4800" err="1">
                <a:solidFill>
                  <a:schemeClr val="accent1"/>
                </a:solidFill>
                <a:latin typeface="Times New Roman"/>
                <a:cs typeface="Times New Roman"/>
              </a:rPr>
              <a:t>i</a:t>
            </a:r>
            <a:r>
              <a:rPr lang="en-US" sz="480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4800" err="1">
                <a:solidFill>
                  <a:schemeClr val="accent1"/>
                </a:solidFill>
                <a:latin typeface="Times New Roman"/>
                <a:cs typeface="Times New Roman"/>
              </a:rPr>
              <a:t>inne</a:t>
            </a:r>
            <a:r>
              <a:rPr lang="en-US" sz="480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4800" err="1">
                <a:solidFill>
                  <a:schemeClr val="accent1"/>
                </a:solidFill>
                <a:latin typeface="Times New Roman"/>
                <a:cs typeface="Times New Roman"/>
              </a:rPr>
              <a:t>opowiadania</a:t>
            </a:r>
            <a:r>
              <a:rPr lang="en-US" sz="4800">
                <a:solidFill>
                  <a:schemeClr val="accent1"/>
                </a:solidFill>
                <a:latin typeface="Times New Roman"/>
                <a:cs typeface="Times New Roman"/>
              </a:rPr>
              <a:t> o </a:t>
            </a:r>
            <a:r>
              <a:rPr lang="en-US" sz="4800" err="1">
                <a:solidFill>
                  <a:schemeClr val="accent1"/>
                </a:solidFill>
                <a:latin typeface="Times New Roman"/>
                <a:cs typeface="Times New Roman"/>
              </a:rPr>
              <a:t>ważnych</a:t>
            </a:r>
            <a:r>
              <a:rPr lang="en-US" sz="480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4800" err="1">
                <a:solidFill>
                  <a:schemeClr val="accent1"/>
                </a:solidFill>
                <a:latin typeface="Times New Roman"/>
                <a:cs typeface="Times New Roman"/>
              </a:rPr>
              <a:t>sprawach</a:t>
            </a:r>
            <a:r>
              <a:rPr lang="en-US" sz="4800">
                <a:solidFill>
                  <a:schemeClr val="accent1"/>
                </a:solidFill>
                <a:latin typeface="Times New Roman"/>
                <a:cs typeface="Times New Roman"/>
              </a:rPr>
              <a:t>"</a:t>
            </a:r>
            <a:r>
              <a:rPr lang="en-US" sz="48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80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oraz</a:t>
            </a:r>
            <a:r>
              <a:rPr lang="en-US" sz="48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800">
                <a:solidFill>
                  <a:srgbClr val="C00000"/>
                </a:solidFill>
                <a:latin typeface="Times New Roman"/>
                <a:cs typeface="Times New Roman"/>
              </a:rPr>
              <a:t>"</a:t>
            </a:r>
            <a:r>
              <a:rPr lang="en-US" sz="4800" err="1">
                <a:solidFill>
                  <a:srgbClr val="C00000"/>
                </a:solidFill>
                <a:latin typeface="Times New Roman"/>
                <a:cs typeface="Times New Roman"/>
              </a:rPr>
              <a:t>Gorzka</a:t>
            </a:r>
            <a:r>
              <a:rPr lang="en-US" sz="48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4800" err="1">
                <a:solidFill>
                  <a:srgbClr val="C00000"/>
                </a:solidFill>
                <a:latin typeface="Times New Roman"/>
                <a:cs typeface="Times New Roman"/>
              </a:rPr>
              <a:t>czekolada</a:t>
            </a:r>
            <a:r>
              <a:rPr lang="en-US" sz="4800">
                <a:solidFill>
                  <a:srgbClr val="C00000"/>
                </a:solidFill>
                <a:latin typeface="Times New Roman"/>
                <a:cs typeface="Times New Roman"/>
              </a:rPr>
              <a:t>. </a:t>
            </a:r>
            <a:r>
              <a:rPr lang="en-US" sz="4800" err="1">
                <a:solidFill>
                  <a:srgbClr val="C00000"/>
                </a:solidFill>
                <a:latin typeface="Times New Roman"/>
                <a:cs typeface="Times New Roman"/>
              </a:rPr>
              <a:t>Nowe</a:t>
            </a:r>
            <a:r>
              <a:rPr lang="en-US" sz="48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4800" err="1">
                <a:solidFill>
                  <a:srgbClr val="C00000"/>
                </a:solidFill>
                <a:latin typeface="Times New Roman"/>
                <a:cs typeface="Times New Roman"/>
              </a:rPr>
              <a:t>opowiadania</a:t>
            </a:r>
            <a:r>
              <a:rPr lang="en-US" sz="4800">
                <a:solidFill>
                  <a:srgbClr val="C00000"/>
                </a:solidFill>
                <a:latin typeface="Times New Roman"/>
                <a:cs typeface="Times New Roman"/>
              </a:rPr>
              <a:t> o </a:t>
            </a:r>
            <a:r>
              <a:rPr lang="en-US" sz="4800" err="1">
                <a:solidFill>
                  <a:srgbClr val="C00000"/>
                </a:solidFill>
                <a:latin typeface="Times New Roman"/>
                <a:cs typeface="Times New Roman"/>
              </a:rPr>
              <a:t>ważnych</a:t>
            </a:r>
            <a:r>
              <a:rPr lang="en-US" sz="48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4800" err="1">
                <a:solidFill>
                  <a:srgbClr val="C00000"/>
                </a:solidFill>
                <a:latin typeface="Times New Roman"/>
                <a:cs typeface="Times New Roman"/>
              </a:rPr>
              <a:t>sprawach</a:t>
            </a:r>
            <a:r>
              <a:rPr lang="en-US" sz="4800">
                <a:solidFill>
                  <a:srgbClr val="C00000"/>
                </a:solidFill>
                <a:latin typeface="Times New Roman"/>
                <a:cs typeface="Times New Roman"/>
              </a:rPr>
              <a:t>"</a:t>
            </a:r>
            <a:r>
              <a:rPr lang="en-US" sz="48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  <a:br>
              <a:rPr lang="en-US" sz="48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en-US" sz="480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4800" err="1">
                <a:solidFill>
                  <a:srgbClr val="FFC000"/>
                </a:solidFill>
                <a:latin typeface="Times New Roman"/>
                <a:cs typeface="Times New Roman"/>
              </a:rPr>
              <a:t>Praca</a:t>
            </a:r>
            <a:r>
              <a:rPr lang="en-US" sz="480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en-US" sz="4800" err="1">
                <a:solidFill>
                  <a:srgbClr val="FFC000"/>
                </a:solidFill>
                <a:latin typeface="Times New Roman"/>
                <a:cs typeface="Times New Roman"/>
              </a:rPr>
              <a:t>zbiorowa</a:t>
            </a:r>
            <a:endParaRPr lang="en-US" sz="480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1131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FD8DF9-5E4B-4ED1-B528-5D831BC6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b="1" err="1">
                <a:latin typeface="Times New Roman"/>
                <a:cs typeface="Times New Roman"/>
              </a:rPr>
              <a:t>Zbiór</a:t>
            </a:r>
            <a:r>
              <a:rPr lang="en-US" sz="3700" b="1">
                <a:latin typeface="Times New Roman"/>
                <a:cs typeface="Times New Roman"/>
              </a:rPr>
              <a:t> </a:t>
            </a:r>
            <a:r>
              <a:rPr lang="en-US" sz="3700" b="1" err="1">
                <a:latin typeface="Times New Roman"/>
                <a:cs typeface="Times New Roman"/>
              </a:rPr>
              <a:t>opowiadań</a:t>
            </a:r>
            <a:r>
              <a:rPr lang="en-US" sz="3700" b="1">
                <a:latin typeface="Times New Roman"/>
                <a:cs typeface="Times New Roman"/>
              </a:rPr>
              <a:t> </a:t>
            </a:r>
            <a:r>
              <a:rPr lang="en-US" sz="3700" b="1" err="1">
                <a:latin typeface="Times New Roman"/>
                <a:cs typeface="Times New Roman"/>
              </a:rPr>
              <a:t>różnych</a:t>
            </a:r>
            <a:r>
              <a:rPr lang="en-US" sz="3700" b="1">
                <a:latin typeface="Times New Roman"/>
                <a:cs typeface="Times New Roman"/>
              </a:rPr>
              <a:t> </a:t>
            </a:r>
            <a:r>
              <a:rPr lang="en-US" sz="3700" b="1" err="1">
                <a:latin typeface="Times New Roman"/>
                <a:cs typeface="Times New Roman"/>
              </a:rPr>
              <a:t>autorów</a:t>
            </a:r>
            <a:r>
              <a:rPr lang="en-US" sz="3700" b="1">
                <a:latin typeface="Times New Roman"/>
                <a:cs typeface="Times New Roman"/>
              </a:rPr>
              <a:t> o </a:t>
            </a:r>
            <a:r>
              <a:rPr lang="en-US" sz="3700" b="1" err="1">
                <a:latin typeface="Times New Roman"/>
                <a:cs typeface="Times New Roman"/>
              </a:rPr>
              <a:t>tym</a:t>
            </a:r>
            <a:r>
              <a:rPr lang="en-US" sz="3700" b="1">
                <a:latin typeface="Times New Roman"/>
                <a:cs typeface="Times New Roman"/>
              </a:rPr>
              <a:t>, co w </a:t>
            </a:r>
            <a:r>
              <a:rPr lang="en-US" sz="3700" b="1" err="1">
                <a:latin typeface="Times New Roman"/>
                <a:cs typeface="Times New Roman"/>
              </a:rPr>
              <a:t>życiu</a:t>
            </a:r>
            <a:r>
              <a:rPr lang="en-US" sz="3700" b="1">
                <a:latin typeface="Times New Roman"/>
                <a:cs typeface="Times New Roman"/>
              </a:rPr>
              <a:t> </a:t>
            </a:r>
            <a:r>
              <a:rPr lang="en-US" sz="3700" b="1" err="1">
                <a:latin typeface="Times New Roman"/>
                <a:cs typeface="Times New Roman"/>
              </a:rPr>
              <a:t>najważniejsze</a:t>
            </a:r>
            <a:endParaRPr lang="en-US" sz="3700" b="1">
              <a:latin typeface="Times New Roman"/>
              <a:cs typeface="Times New Roman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F04783-5A5B-4E16-A1FB-F5F6294D6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err="1">
                <a:latin typeface="Times New Roman"/>
                <a:cs typeface="Times New Roman"/>
              </a:rPr>
              <a:t>Autorami</a:t>
            </a:r>
            <a:r>
              <a:rPr lang="en-US" sz="2400">
                <a:latin typeface="Times New Roman"/>
                <a:cs typeface="Times New Roman"/>
              </a:rPr>
              <a:t> 15 </a:t>
            </a:r>
            <a:r>
              <a:rPr lang="en-US" sz="2400" err="1">
                <a:latin typeface="Times New Roman"/>
                <a:cs typeface="Times New Roman"/>
              </a:rPr>
              <a:t>opowiadań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opowiadań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są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laureaci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Konkursu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Literackiego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im</a:t>
            </a:r>
            <a:r>
              <a:rPr lang="en-US" sz="2400">
                <a:latin typeface="Times New Roman"/>
                <a:cs typeface="Times New Roman"/>
              </a:rPr>
              <a:t>. Astrid Lindgren, </a:t>
            </a:r>
            <a:r>
              <a:rPr lang="en-US" sz="2400" err="1">
                <a:latin typeface="Times New Roman"/>
                <a:cs typeface="Times New Roman"/>
              </a:rPr>
              <a:t>organizowanego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przez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Fundację</a:t>
            </a:r>
            <a:r>
              <a:rPr lang="en-US" sz="2400">
                <a:latin typeface="Times New Roman"/>
                <a:cs typeface="Times New Roman"/>
              </a:rPr>
              <a:t> ABC XXI </a:t>
            </a:r>
            <a:r>
              <a:rPr lang="en-US" sz="2400" err="1">
                <a:latin typeface="Times New Roman"/>
                <a:cs typeface="Times New Roman"/>
              </a:rPr>
              <a:t>Cała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Polska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czyta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dzieciom</a:t>
            </a:r>
            <a:r>
              <a:rPr lang="en-US" sz="2400">
                <a:latin typeface="Times New Roman"/>
                <a:cs typeface="Times New Roman"/>
              </a:rPr>
              <a:t>. </a:t>
            </a:r>
            <a:endParaRPr lang="pl-PL"/>
          </a:p>
          <a:p>
            <a:r>
              <a:rPr lang="en-US" sz="2400" err="1">
                <a:latin typeface="Times New Roman"/>
                <a:cs typeface="Times New Roman"/>
              </a:rPr>
              <a:t>Są</a:t>
            </a:r>
            <a:r>
              <a:rPr lang="en-US" sz="2400">
                <a:latin typeface="Times New Roman"/>
                <a:cs typeface="Times New Roman"/>
              </a:rPr>
              <a:t> to m. in. Katarzyna </a:t>
            </a:r>
            <a:r>
              <a:rPr lang="en-US" sz="2400" err="1">
                <a:latin typeface="Times New Roman"/>
                <a:cs typeface="Times New Roman"/>
              </a:rPr>
              <a:t>Ryrych</a:t>
            </a:r>
            <a:r>
              <a:rPr lang="en-US" sz="2400">
                <a:latin typeface="Times New Roman"/>
                <a:cs typeface="Times New Roman"/>
              </a:rPr>
              <a:t>, Barbara </a:t>
            </a:r>
            <a:r>
              <a:rPr lang="en-US" sz="2400" err="1">
                <a:latin typeface="Times New Roman"/>
                <a:cs typeface="Times New Roman"/>
              </a:rPr>
              <a:t>Kosmowska</a:t>
            </a:r>
            <a:r>
              <a:rPr lang="en-US" sz="2400">
                <a:latin typeface="Times New Roman"/>
                <a:cs typeface="Times New Roman"/>
              </a:rPr>
              <a:t>, Katarzyna </a:t>
            </a:r>
            <a:r>
              <a:rPr lang="en-US" sz="2400" err="1">
                <a:latin typeface="Times New Roman"/>
                <a:cs typeface="Times New Roman"/>
              </a:rPr>
              <a:t>Terechowicz</a:t>
            </a:r>
            <a:r>
              <a:rPr lang="en-US" sz="2400">
                <a:latin typeface="Times New Roman"/>
                <a:cs typeface="Times New Roman"/>
              </a:rPr>
              <a:t>, </a:t>
            </a:r>
            <a:r>
              <a:rPr lang="en-US" sz="2400" err="1">
                <a:latin typeface="Times New Roman"/>
                <a:cs typeface="Times New Roman"/>
              </a:rPr>
              <a:t>Paweł</a:t>
            </a: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Beręsewicz</a:t>
            </a: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i</a:t>
            </a: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inni</a:t>
            </a:r>
            <a:r>
              <a:rPr lang="en-US" sz="2400">
                <a:latin typeface="Times New Roman"/>
                <a:cs typeface="Times New Roman"/>
              </a:rPr>
              <a:t>. </a:t>
            </a:r>
            <a:endParaRPr lang="en-US"/>
          </a:p>
          <a:p>
            <a:r>
              <a:rPr lang="en-US" sz="2400" err="1">
                <a:latin typeface="Times New Roman"/>
                <a:cs typeface="Times New Roman"/>
              </a:rPr>
              <a:t>Książkę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zilustrowała</a:t>
            </a:r>
            <a:r>
              <a:rPr lang="en-US" sz="2400">
                <a:latin typeface="Times New Roman"/>
                <a:cs typeface="Times New Roman"/>
              </a:rPr>
              <a:t> Anita </a:t>
            </a:r>
            <a:r>
              <a:rPr lang="en-US" sz="2400" err="1">
                <a:latin typeface="Times New Roman"/>
                <a:cs typeface="Times New Roman"/>
              </a:rPr>
              <a:t>Głowińska</a:t>
            </a:r>
            <a:r>
              <a:rPr lang="en-US" sz="2400">
                <a:latin typeface="Times New Roman"/>
                <a:cs typeface="Times New Roman"/>
              </a:rPr>
              <a:t>.</a:t>
            </a:r>
          </a:p>
          <a:p>
            <a:endParaRPr lang="en-US" sz="2400">
              <a:latin typeface="Times New Roman"/>
              <a:cs typeface="Times New Roman"/>
            </a:endParaRPr>
          </a:p>
          <a:p>
            <a:endParaRPr lang="en-US" sz="2400">
              <a:cs typeface="Calibri"/>
            </a:endParaRPr>
          </a:p>
        </p:txBody>
      </p:sp>
      <p:pic>
        <p:nvPicPr>
          <p:cNvPr id="26" name="Obraz 26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id="{ABC1E87A-37DF-495F-A8A1-87003897FA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26" r="261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B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06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9F0FA16B-B247-43D5-A8C5-DF0A6D44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3000" kern="120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pl-PL" sz="3000">
                <a:solidFill>
                  <a:srgbClr val="FF0000"/>
                </a:solidFill>
                <a:latin typeface="Times New Roman"/>
                <a:ea typeface="+mj-lt"/>
                <a:cs typeface="+mj-lt"/>
              </a:rPr>
              <a:t>Tytułowe ważne sprawy to cenne, życiowe wartości takie jak odwaga, wolność, sprawiedliwość, przyjaźń, miłość, optymizm, pozytywne nastawienie do świata. </a:t>
            </a:r>
            <a:r>
              <a:rPr lang="pl-PL" sz="3000">
                <a:solidFill>
                  <a:schemeClr val="accent1">
                    <a:lumMod val="50000"/>
                  </a:schemeClr>
                </a:solidFill>
                <a:latin typeface="Times New Roman"/>
                <a:ea typeface="+mj-lt"/>
                <a:cs typeface="+mj-lt"/>
              </a:rPr>
              <a:t>Każda z tych małych, dużych spraw odgrywa w życiu młodych ludzi niezwykle istotną rolę, ale często trudno się o nich rozmawia.</a:t>
            </a:r>
            <a:endParaRPr lang="pl-PL" sz="30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3235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EBF51EE-8A1D-4CE5-8D6A-509FDA62F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6879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endParaRPr lang="en-US" sz="2800" kern="1200">
              <a:latin typeface="Times New Roman"/>
              <a:cs typeface="Times New Roman"/>
            </a:endParaRPr>
          </a:p>
          <a:p>
            <a:r>
              <a:rPr lang="pl-PL" sz="2800" dirty="0">
                <a:latin typeface="Times New Roman"/>
                <a:ea typeface="+mj-lt"/>
                <a:cs typeface="+mj-lt"/>
              </a:rPr>
              <a:t>Dziewczynka pomagająca w Rodzinnym Domu Dziecka. Problemy finansowe w rodzinie. Koledzy namawiający do niewłaściwych rzeczy. Na bohaterów opowiadań zebranych </a:t>
            </a:r>
            <a:br>
              <a:rPr lang="pl-PL" sz="2800" dirty="0">
                <a:latin typeface="Times New Roman"/>
                <a:ea typeface="+mj-lt"/>
                <a:cs typeface="+mj-lt"/>
              </a:rPr>
            </a:br>
            <a:r>
              <a:rPr lang="pl-PL" sz="2800" dirty="0">
                <a:latin typeface="Times New Roman"/>
                <a:ea typeface="+mj-lt"/>
                <a:cs typeface="+mj-lt"/>
              </a:rPr>
              <a:t>w tym zbiorze czeka wiele niebezpieczeństw, problemów </a:t>
            </a:r>
            <a:br>
              <a:rPr lang="pl-PL" sz="2800" dirty="0">
                <a:latin typeface="Times New Roman"/>
                <a:ea typeface="+mj-lt"/>
                <a:cs typeface="+mj-lt"/>
              </a:rPr>
            </a:br>
            <a:r>
              <a:rPr lang="pl-PL" sz="2800" dirty="0">
                <a:latin typeface="Times New Roman"/>
                <a:ea typeface="+mj-lt"/>
                <a:cs typeface="+mj-lt"/>
              </a:rPr>
              <a:t>i emocji, które kryją się w życiu każdego młodego człowieka. Właściwie każdy z nas musiał sobie z nimi radzić, nie wszyscy jednak mieliśmy kogoś,  kto by nas rozumiał i nam pomógł.</a:t>
            </a:r>
            <a:endParaRPr lang="pl-PL" sz="2800" dirty="0">
              <a:latin typeface="Times New Roman"/>
            </a:endParaRPr>
          </a:p>
        </p:txBody>
      </p: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81FDB9C-72AB-49E9-B4E9-911A0035890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52525"/>
              </a:solidFill>
              <a:latin typeface="bariol"/>
            </a:endParaRPr>
          </a:p>
        </p:txBody>
      </p:sp>
    </p:spTree>
    <p:extLst>
      <p:ext uri="{BB962C8B-B14F-4D97-AF65-F5344CB8AC3E}">
        <p14:creationId xmlns:p14="http://schemas.microsoft.com/office/powerpoint/2010/main" val="2401818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wewnątrz, siedzi, półka, przód&#10;&#10;Opis wygenerowany przy bardzo wysokim poziomie pewności">
            <a:extLst>
              <a:ext uri="{FF2B5EF4-FFF2-40B4-BE49-F238E27FC236}">
                <a16:creationId xmlns:a16="http://schemas.microsoft.com/office/drawing/2014/main" id="{3225B5A0-A202-43F8-BE73-7120B1573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52244" y="11"/>
            <a:ext cx="8639756" cy="6857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F54D42D-F7AA-476D-8D7D-B4399E6B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 err="1">
                <a:latin typeface="Times New Roman"/>
                <a:cs typeface="Times New Roman"/>
              </a:rPr>
              <a:t>Czy</a:t>
            </a:r>
            <a:r>
              <a:rPr lang="en-US" sz="2400" dirty="0">
                <a:latin typeface="Times New Roman"/>
                <a:cs typeface="Times New Roman"/>
              </a:rPr>
              <a:t> w </a:t>
            </a:r>
            <a:r>
              <a:rPr lang="en-US" sz="2400" dirty="0" err="1">
                <a:latin typeface="Times New Roman"/>
                <a:cs typeface="Times New Roman"/>
              </a:rPr>
              <a:t>dobie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smartfonów</a:t>
            </a:r>
            <a:r>
              <a:rPr lang="en-US" sz="2400" dirty="0">
                <a:latin typeface="Times New Roman"/>
                <a:cs typeface="Times New Roman"/>
              </a:rPr>
              <a:t>,  </a:t>
            </a:r>
            <a:r>
              <a:rPr lang="en-US" sz="2400" dirty="0" err="1">
                <a:latin typeface="Times New Roman"/>
                <a:cs typeface="Times New Roman"/>
              </a:rPr>
              <a:t>wszechobecnego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internetu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br>
              <a:rPr lang="en-US" sz="2400" dirty="0">
                <a:latin typeface="Times New Roman"/>
                <a:cs typeface="Times New Roman"/>
              </a:rPr>
            </a:br>
            <a:r>
              <a:rPr lang="en-US" sz="2400" dirty="0" err="1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sztucznych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idoli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młody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człowiek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wie</a:t>
            </a:r>
            <a:r>
              <a:rPr lang="en-US" sz="2400" dirty="0">
                <a:latin typeface="Times New Roman"/>
                <a:cs typeface="Times New Roman"/>
              </a:rPr>
              <a:t>, co </a:t>
            </a:r>
            <a:r>
              <a:rPr lang="en-US" sz="2400" dirty="0" err="1">
                <a:latin typeface="Times New Roman"/>
                <a:cs typeface="Times New Roman"/>
              </a:rPr>
              <a:t>tak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naprawdę</a:t>
            </a:r>
            <a:r>
              <a:rPr lang="en-US" sz="2400" dirty="0">
                <a:latin typeface="Times New Roman"/>
                <a:cs typeface="Times New Roman"/>
              </a:rPr>
              <a:t> jest </a:t>
            </a:r>
            <a:r>
              <a:rPr lang="en-US" sz="2400" dirty="0" err="1">
                <a:latin typeface="Times New Roman"/>
                <a:cs typeface="Times New Roman"/>
              </a:rPr>
              <a:t>ważne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wartościowe</a:t>
            </a:r>
            <a:r>
              <a:rPr lang="en-US" sz="2400" dirty="0">
                <a:latin typeface="Times New Roman"/>
                <a:cs typeface="Times New Roman"/>
              </a:rPr>
              <a:t>? </a:t>
            </a:r>
            <a:r>
              <a:rPr lang="en-US" sz="2400" dirty="0" err="1">
                <a:latin typeface="Times New Roman"/>
                <a:cs typeface="Times New Roman"/>
              </a:rPr>
              <a:t>Czy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potrafi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dostrzec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odróżnić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sympatię</a:t>
            </a:r>
            <a:r>
              <a:rPr lang="en-US" sz="2400" dirty="0">
                <a:latin typeface="Times New Roman"/>
                <a:cs typeface="Times New Roman"/>
              </a:rPr>
              <a:t> od </a:t>
            </a:r>
            <a:r>
              <a:rPr lang="en-US" sz="2400" dirty="0" err="1">
                <a:latin typeface="Times New Roman"/>
                <a:cs typeface="Times New Roman"/>
              </a:rPr>
              <a:t>przyjaźni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złość</a:t>
            </a:r>
            <a:r>
              <a:rPr lang="en-US" sz="2400" dirty="0">
                <a:latin typeface="Times New Roman"/>
                <a:cs typeface="Times New Roman"/>
              </a:rPr>
              <a:t> od </a:t>
            </a:r>
            <a:r>
              <a:rPr lang="en-US" sz="2400" dirty="0" err="1">
                <a:latin typeface="Times New Roman"/>
                <a:cs typeface="Times New Roman"/>
              </a:rPr>
              <a:t>nienawiści</a:t>
            </a:r>
            <a:r>
              <a:rPr lang="en-US" sz="2400" dirty="0">
                <a:latin typeface="Times New Roman"/>
                <a:cs typeface="Times New Roman"/>
              </a:rPr>
              <a:t>?</a:t>
            </a:r>
            <a:br>
              <a:rPr lang="en-US" sz="2400" dirty="0">
                <a:latin typeface="Times New Roman"/>
                <a:cs typeface="Times New Roman"/>
              </a:rPr>
            </a:br>
            <a:r>
              <a:rPr lang="en-US" sz="2400" dirty="0" err="1">
                <a:latin typeface="Times New Roman"/>
                <a:cs typeface="Times New Roman"/>
              </a:rPr>
              <a:t>Prawdę</a:t>
            </a:r>
            <a:r>
              <a:rPr lang="en-US" sz="2400" dirty="0">
                <a:latin typeface="Times New Roman"/>
                <a:cs typeface="Times New Roman"/>
              </a:rPr>
              <a:t> od </a:t>
            </a:r>
            <a:r>
              <a:rPr lang="en-US" sz="2400" dirty="0" err="1">
                <a:latin typeface="Times New Roman"/>
                <a:cs typeface="Times New Roman"/>
              </a:rPr>
              <a:t>fikcji</a:t>
            </a:r>
            <a:r>
              <a:rPr lang="en-US" sz="24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780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2095F8-02F8-462E-AB51-05562413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9788" y="375250"/>
            <a:ext cx="3932237" cy="81950"/>
          </a:xfrm>
        </p:spPr>
        <p:txBody>
          <a:bodyPr>
            <a:normAutofit fontScale="90000"/>
          </a:bodyPr>
          <a:lstStyle/>
          <a:p>
            <a:endParaRPr lang="pl-PL"/>
          </a:p>
        </p:txBody>
      </p:sp>
      <p:pic>
        <p:nvPicPr>
          <p:cNvPr id="5" name="Obraz 5" descr="Obraz zawierający kubek, kawa, stół, siedzi&#10;&#10;Opis wygenerowany przy bardzo wysokim poziomie pewności">
            <a:extLst>
              <a:ext uri="{FF2B5EF4-FFF2-40B4-BE49-F238E27FC236}">
                <a16:creationId xmlns:a16="http://schemas.microsoft.com/office/drawing/2014/main" id="{46C1326B-5426-4481-B6AF-F521DFF7C7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756" r="16756"/>
          <a:stretch/>
        </p:blipFill>
        <p:spPr>
          <a:xfrm rot="-60000">
            <a:off x="5183188" y="987425"/>
            <a:ext cx="6172200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B82DE4-4CB7-4BFD-932B-CB6129C85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38533"/>
            <a:ext cx="3932237" cy="45304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>
                <a:latin typeface="Times New Roman"/>
                <a:ea typeface="+mn-lt"/>
                <a:cs typeface="+mn-lt"/>
              </a:rPr>
              <a:t>Pomocą może być właśnie ta książka. Bo przecież każda dobra lektura może być jak przyjaciel. </a:t>
            </a:r>
          </a:p>
          <a:p>
            <a:r>
              <a:rPr lang="pl-PL" sz="2000">
                <a:latin typeface="Times New Roman"/>
                <a:ea typeface="+mn-lt"/>
                <a:cs typeface="+mn-lt"/>
              </a:rPr>
              <a:t>Dobrze jest poczytać, co inni zrobiliby na naszym miejscu, albo – może nawet jeszcze lepiej – jakie konsekwencje stały się udziałem osoby, która zrobiła dokładnie to samo, co i my zamierzamy. </a:t>
            </a:r>
          </a:p>
          <a:p>
            <a:r>
              <a:rPr lang="pl-PL" sz="2000">
                <a:latin typeface="Times New Roman"/>
                <a:ea typeface="+mn-lt"/>
                <a:cs typeface="+mn-lt"/>
              </a:rPr>
              <a:t>Ulec presji środowiska czy pozostać sobą? Co wybrać? Jak postępować? Co jest dobre, a czego lepiej unikać?</a:t>
            </a:r>
            <a:endParaRPr lang="pl-PL" sz="200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43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500079-658C-4480-86C1-61AF91CC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322" y="1655286"/>
            <a:ext cx="4272564" cy="2610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kern="1200" dirty="0">
                <a:latin typeface="Times New Roman"/>
                <a:cs typeface="Times New Roman"/>
              </a:rPr>
              <a:t>Polecam do przeczytania nastolatkom </a:t>
            </a:r>
            <a:br>
              <a:rPr lang="en-US" sz="4200" b="1" kern="1200" dirty="0">
                <a:latin typeface="Times New Roman"/>
              </a:rPr>
            </a:br>
            <a:r>
              <a:rPr lang="en-US" sz="4200" b="1" kern="1200">
                <a:latin typeface="Times New Roman"/>
                <a:cs typeface="Times New Roman"/>
              </a:rPr>
              <a:t>i ich rodzicom!</a:t>
            </a:r>
            <a:endParaRPr lang="en-US" sz="4200" kern="1200">
              <a:latin typeface="Times New Roman"/>
              <a:cs typeface="Times New Roman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4" descr="Obraz zawierający wewnątrz, siedzi, czarny, stół&#10;&#10;Opis wygenerowany przy bardzo wysokim poziomie pewności">
            <a:extLst>
              <a:ext uri="{FF2B5EF4-FFF2-40B4-BE49-F238E27FC236}">
                <a16:creationId xmlns:a16="http://schemas.microsoft.com/office/drawing/2014/main" id="{58A82BDB-5A1A-46FF-9DA8-6DD2A3324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56" b="5674"/>
          <a:stretch/>
        </p:blipFill>
        <p:spPr>
          <a:xfrm>
            <a:off x="841248" y="1969083"/>
            <a:ext cx="5079371" cy="285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woda, stojące, wzgórze, pole&#10;&#10;Opis wygenerowany przy bardzo wysokim poziomie pewności">
            <a:extLst>
              <a:ext uri="{FF2B5EF4-FFF2-40B4-BE49-F238E27FC236}">
                <a16:creationId xmlns:a16="http://schemas.microsoft.com/office/drawing/2014/main" id="{B6CB3A15-B54F-44AD-9919-013CBCBDE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89" b="2807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ECA88F-D28E-486C-B0C1-1ADEC9DA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4687947"/>
            <a:ext cx="6826944" cy="16801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latin typeface="Times New Roman"/>
                <a:cs typeface="Times New Roman"/>
              </a:rPr>
              <a:t>Prezentację przygotowała Anita Barabasz</a:t>
            </a:r>
            <a:br>
              <a:rPr lang="en-US" sz="2800" dirty="0">
                <a:latin typeface="Times New Roman"/>
              </a:rPr>
            </a:br>
            <a:r>
              <a:rPr lang="en-US" sz="2800">
                <a:latin typeface="Times New Roman"/>
                <a:cs typeface="Times New Roman"/>
              </a:rPr>
              <a:t>Zdjęcia Grafika Google i Pixabay</a:t>
            </a:r>
            <a:br>
              <a:rPr lang="en-US" sz="2800" dirty="0">
                <a:latin typeface="Times New Roman"/>
              </a:rPr>
            </a:br>
            <a:r>
              <a:rPr lang="en-US" sz="2800">
                <a:latin typeface="Times New Roman"/>
                <a:cs typeface="Times New Roman"/>
              </a:rPr>
              <a:t>Tekst własny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426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9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Kolejna  propozycja</vt:lpstr>
      <vt:lpstr>"Gorzka czekolada i inne opowiadania o ważnych sprawach" oraz "Gorzka czekolada. Nowe opowiadania o ważnych sprawach".  Praca zbiorowa</vt:lpstr>
      <vt:lpstr>Zbiór opowiadań różnych autorów o tym, co w życiu najważniejsze</vt:lpstr>
      <vt:lpstr> Tytułowe ważne sprawy to cenne, życiowe wartości takie jak odwaga, wolność, sprawiedliwość, przyjaźń, miłość, optymizm, pozytywne nastawienie do świata. Każda z tych małych, dużych spraw odgrywa w życiu młodych ludzi niezwykle istotną rolę, ale często trudno się o nich rozmawia.</vt:lpstr>
      <vt:lpstr> Dziewczynka pomagająca w Rodzinnym Domu Dziecka. Problemy finansowe w rodzinie. Koledzy namawiający do niewłaściwych rzeczy. Na bohaterów opowiadań zebranych  w tym zbiorze czeka wiele niebezpieczeństw, problemów  i emocji, które kryją się w życiu każdego młodego człowieka. Właściwie każdy z nas musiał sobie z nimi radzić, nie wszyscy jednak mieliśmy kogoś,  kto by nas rozumiał i nam pomógł.</vt:lpstr>
      <vt:lpstr>Czy w dobie smartfonów,  wszechobecnego internetu  i sztucznych idoli młody człowiek wie, co tak naprawdę jest ważne i wartościowe? Czy potrafi dostrzec i odróżnić sympatię od przyjaźni, złość od nienawiści? Prawdę od fikcji?</vt:lpstr>
      <vt:lpstr>Prezentacja programu PowerPoint</vt:lpstr>
      <vt:lpstr>Polecam do przeczytania nastolatkom  i ich rodzicom!</vt:lpstr>
      <vt:lpstr>Prezentację przygotowała Anita Barabasz Zdjęcia Grafika Google i Pixabay Tekst własny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171</cp:revision>
  <dcterms:created xsi:type="dcterms:W3CDTF">2020-04-14T19:35:57Z</dcterms:created>
  <dcterms:modified xsi:type="dcterms:W3CDTF">2020-04-29T19:43:58Z</dcterms:modified>
</cp:coreProperties>
</file>