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BED67-A162-7237-8513-9519FE33171A}" v="576" dt="2020-04-07T18:21:54.801"/>
    <p1510:client id="{5B658B60-1CF1-1A61-DD2E-90A72D39F2C7}" v="9" dt="2020-04-07T18:57:35.824"/>
    <p1510:client id="{A9323566-142E-ABB3-43E4-13856602DFCB}" v="1476" dt="2020-04-06T22:43:55.361"/>
    <p1510:client id="{C248A12F-6E04-6A84-1237-2FB113C86183}" v="6" dt="2020-04-07T12:34:48.298"/>
    <p1510:client id="{DCD5DE38-7CD4-205B-FCF5-DEEA9BB6E5A3}" v="30" dt="2020-04-07T18:45:30.513"/>
    <p1510:client id="{F4946436-913A-282B-6C1F-BF959BCDF2EA}" v="1509" dt="2020-04-06T17:42:24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7">
            <a:extLst>
              <a:ext uri="{FF2B5EF4-FFF2-40B4-BE49-F238E27FC236}">
                <a16:creationId xmlns:a16="http://schemas.microsoft.com/office/drawing/2014/main" xmlns="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055939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>
                <a:solidFill>
                  <a:srgbClr val="FFFFFF"/>
                </a:solidFill>
                <a:latin typeface="Times"/>
                <a:cs typeface="Calibri Light"/>
              </a:rPr>
              <a:t>SZKOLNA BIBLIOTEKA POLECA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21821" y="5047361"/>
            <a:ext cx="6465286" cy="11057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  <a:latin typeface="Times"/>
                <a:cs typeface="Calibri"/>
              </a:rPr>
              <a:t>"Damy, dziewuchy, dziewczyny. Podróże w spódnicy" Anny Dziewit-</a:t>
            </a:r>
            <a:r>
              <a:rPr lang="pl-PL" dirty="0" err="1">
                <a:solidFill>
                  <a:schemeClr val="bg1"/>
                </a:solidFill>
                <a:latin typeface="Times"/>
                <a:cs typeface="Calibri"/>
              </a:rPr>
              <a:t>Meller</a:t>
            </a:r>
            <a:r>
              <a:rPr lang="pl-PL" dirty="0">
                <a:solidFill>
                  <a:schemeClr val="bg1"/>
                </a:solidFill>
                <a:latin typeface="Times"/>
                <a:cs typeface="Calibri"/>
              </a:rPr>
              <a:t> i "Chłopaki </a:t>
            </a:r>
            <a:r>
              <a:rPr lang="pl-PL" dirty="0" err="1">
                <a:solidFill>
                  <a:schemeClr val="bg1"/>
                </a:solidFill>
                <a:latin typeface="Times"/>
                <a:cs typeface="Calibri"/>
              </a:rPr>
              <a:t>Chojraki</a:t>
            </a:r>
            <a:r>
              <a:rPr lang="pl-PL" dirty="0">
                <a:solidFill>
                  <a:schemeClr val="bg1"/>
                </a:solidFill>
                <a:latin typeface="Times"/>
                <a:cs typeface="Calibri"/>
              </a:rPr>
              <a:t>" Marcina Prokopa</a:t>
            </a:r>
          </a:p>
        </p:txBody>
      </p:sp>
      <p:cxnSp>
        <p:nvCxnSpPr>
          <p:cNvPr id="67" name="Straight Connector 69">
            <a:extLst>
              <a:ext uri="{FF2B5EF4-FFF2-40B4-BE49-F238E27FC236}">
                <a16:creationId xmlns:a16="http://schemas.microsoft.com/office/drawing/2014/main" xmlns="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3" descr="Obraz zawierający zewnętrzne, osoba, odzież, budynek&#10;&#10;Opis wygenerowany przy bardzo wysokim poziomie pewności">
            <a:extLst>
              <a:ext uri="{FF2B5EF4-FFF2-40B4-BE49-F238E27FC236}">
                <a16:creationId xmlns:a16="http://schemas.microsoft.com/office/drawing/2014/main" xmlns="" id="{2F2B6A05-EACD-478C-AFB6-2F3F2EF5A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52" r="22400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20" name="Obraz 21" descr="Obraz zawierający osoba, budynek, mężczyzna, okno&#10;&#10;Opis wygenerowany przy bardzo wysokim poziomie pewności">
            <a:extLst>
              <a:ext uri="{FF2B5EF4-FFF2-40B4-BE49-F238E27FC236}">
                <a16:creationId xmlns:a16="http://schemas.microsoft.com/office/drawing/2014/main" xmlns="" id="{B334B108-9436-4BB2-ADFB-673C61867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" b="20228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4D1B327-7890-4954-845D-7AA0DCB0A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652851"/>
            <a:ext cx="6291258" cy="1169510"/>
          </a:xfrm>
        </p:spPr>
        <p:txBody>
          <a:bodyPr anchor="b">
            <a:norm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"/>
                <a:cs typeface="Times"/>
              </a:rPr>
              <a:t>Dziękuję</a:t>
            </a:r>
            <a:r>
              <a:rPr lang="en-US" sz="3600" b="1" dirty="0">
                <a:solidFill>
                  <a:srgbClr val="000000"/>
                </a:solidFill>
                <a:latin typeface="Times"/>
                <a:cs typeface="Times"/>
              </a:rPr>
              <a:t> za </a:t>
            </a:r>
            <a:r>
              <a:rPr lang="en-US" sz="3600" b="1" dirty="0" err="1">
                <a:solidFill>
                  <a:srgbClr val="000000"/>
                </a:solidFill>
                <a:latin typeface="Times"/>
                <a:cs typeface="Times"/>
              </a:rPr>
              <a:t>uwagę</a:t>
            </a:r>
            <a:r>
              <a:rPr lang="en-US" sz="3600" b="1" dirty="0">
                <a:solidFill>
                  <a:srgbClr val="000000"/>
                </a:solidFill>
                <a:latin typeface="Times"/>
                <a:cs typeface="Times"/>
              </a:rPr>
              <a:t>!</a:t>
            </a:r>
            <a:r>
              <a:rPr lang="en-US" sz="1800" b="1" dirty="0">
                <a:solidFill>
                  <a:srgbClr val="000000"/>
                </a:solidFill>
                <a:latin typeface="Times"/>
                <a:cs typeface="Times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Times"/>
                <a:cs typeface="Times"/>
              </a:rPr>
            </a:br>
            <a:endParaRPr lang="pl-PL" sz="1800">
              <a:ea typeface="+mn-lt"/>
              <a:cs typeface="+mn-l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07CC9C-3200-4D1C-B758-96FCAD088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7789" y="4822362"/>
            <a:ext cx="6521673" cy="1959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kern="1200" dirty="0">
                <a:latin typeface="Times"/>
              </a:rPr>
              <a:t/>
            </a:r>
            <a:br>
              <a:rPr lang="en-US" sz="1900" b="1" kern="1200" dirty="0">
                <a:latin typeface="Times"/>
              </a:rPr>
            </a:br>
            <a:r>
              <a:rPr lang="en-US" sz="1900" kern="1200" dirty="0">
                <a:latin typeface="Times"/>
              </a:rPr>
              <a:t/>
            </a:r>
            <a:br>
              <a:rPr lang="en-US" sz="1900" kern="1200" dirty="0">
                <a:latin typeface="Times"/>
              </a:rPr>
            </a:br>
            <a:r>
              <a:rPr lang="en-US" sz="2400" kern="1200" dirty="0" err="1">
                <a:solidFill>
                  <a:srgbClr val="000000"/>
                </a:solidFill>
                <a:latin typeface="Times"/>
                <a:cs typeface="Times"/>
              </a:rPr>
              <a:t>Prezentację</a:t>
            </a:r>
            <a:r>
              <a:rPr lang="en-US" sz="2400" kern="1200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latin typeface="Times"/>
                <a:cs typeface="Times"/>
              </a:rPr>
              <a:t>wykonała</a:t>
            </a:r>
            <a:r>
              <a:rPr lang="en-US" sz="2400" kern="1200" dirty="0">
                <a:solidFill>
                  <a:srgbClr val="000000"/>
                </a:solidFill>
                <a:latin typeface="Times"/>
                <a:cs typeface="Times"/>
              </a:rPr>
              <a:t> Anita </a:t>
            </a:r>
            <a:r>
              <a:rPr lang="en-US" sz="2400" kern="1200" dirty="0" err="1">
                <a:solidFill>
                  <a:srgbClr val="000000"/>
                </a:solidFill>
                <a:latin typeface="Times"/>
                <a:cs typeface="Times"/>
              </a:rPr>
              <a:t>Barabasz</a:t>
            </a:r>
            <a:r>
              <a:rPr lang="en-US" sz="2400" kern="1200" dirty="0">
                <a:latin typeface="Times"/>
              </a:rPr>
              <a:t/>
            </a:r>
            <a:br>
              <a:rPr lang="en-US" sz="2400" kern="1200" dirty="0">
                <a:latin typeface="Times"/>
              </a:rPr>
            </a:br>
            <a:r>
              <a:rPr lang="en-US" sz="2400" kern="1200" dirty="0" err="1">
                <a:solidFill>
                  <a:srgbClr val="000000"/>
                </a:solidFill>
                <a:latin typeface="Times"/>
                <a:cs typeface="Times"/>
              </a:rPr>
              <a:t>Wykorzystano</a:t>
            </a:r>
            <a:r>
              <a:rPr lang="en-US" sz="2400" kern="1200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latin typeface="Times"/>
                <a:cs typeface="Times"/>
              </a:rPr>
              <a:t>zdjęcia</a:t>
            </a:r>
            <a:r>
              <a:rPr lang="en-US" sz="2400" kern="1200" dirty="0">
                <a:solidFill>
                  <a:srgbClr val="000000"/>
                </a:solidFill>
                <a:latin typeface="Times"/>
                <a:cs typeface="Times"/>
              </a:rPr>
              <a:t> z Google Grafika</a:t>
            </a:r>
            <a:r>
              <a:rPr lang="en-US" sz="2400" kern="1200" dirty="0">
                <a:latin typeface="Times"/>
              </a:rPr>
              <a:t/>
            </a:r>
            <a:br>
              <a:rPr lang="en-US" sz="2400" kern="1200" dirty="0">
                <a:latin typeface="Times"/>
              </a:rPr>
            </a:br>
            <a:r>
              <a:rPr lang="en-US" sz="2400" kern="1200" dirty="0" err="1">
                <a:solidFill>
                  <a:srgbClr val="000000"/>
                </a:solidFill>
                <a:latin typeface="Times"/>
                <a:cs typeface="Times"/>
              </a:rPr>
              <a:t>Tekst</a:t>
            </a:r>
            <a:r>
              <a:rPr lang="en-US" sz="2400" kern="1200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latin typeface="Times"/>
                <a:cs typeface="Times"/>
              </a:rPr>
              <a:t>własny</a:t>
            </a:r>
            <a:endParaRPr lang="en-US" sz="2400" kern="120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Freeform 57">
            <a:extLst>
              <a:ext uri="{FF2B5EF4-FFF2-40B4-BE49-F238E27FC236}">
                <a16:creationId xmlns:a16="http://schemas.microsoft.com/office/drawing/2014/main" xmlns="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xmlns="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7" descr="Obraz zawierający wewnątrz, siedzi, komputer, książka&#10;&#10;Opis wygenerowany przy bardzo wysokim poziomie pewności">
            <a:extLst>
              <a:ext uri="{FF2B5EF4-FFF2-40B4-BE49-F238E27FC236}">
                <a16:creationId xmlns:a16="http://schemas.microsoft.com/office/drawing/2014/main" xmlns="" id="{206D73F6-9AD5-4A23-85C1-8C4944EDEB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0000">
            <a:off x="5418595" y="346242"/>
            <a:ext cx="2754249" cy="1831575"/>
          </a:xfrm>
          <a:prstGeom prst="rect">
            <a:avLst/>
          </a:prstGeom>
        </p:spPr>
      </p:pic>
      <p:pic>
        <p:nvPicPr>
          <p:cNvPr id="4" name="Obraz 4" descr="Obraz zawierający wewnątrz, żółty, stół, siedzi&#10;&#10;Opis wygenerowany przy bardzo wysokim poziomie pewności">
            <a:extLst>
              <a:ext uri="{FF2B5EF4-FFF2-40B4-BE49-F238E27FC236}">
                <a16:creationId xmlns:a16="http://schemas.microsoft.com/office/drawing/2014/main" xmlns="" id="{B237F793-6BCB-418F-A752-20F6EE263F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140000">
            <a:off x="366313" y="3075235"/>
            <a:ext cx="3163437" cy="23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9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F0D6C7-3835-40A3-92F8-80714ECD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Times"/>
                <a:cs typeface="Times"/>
              </a:rPr>
              <a:t>"</a:t>
            </a:r>
            <a:r>
              <a:rPr lang="en-US" sz="6000" dirty="0" err="1">
                <a:solidFill>
                  <a:srgbClr val="C00000"/>
                </a:solidFill>
                <a:latin typeface="Times"/>
                <a:cs typeface="Times"/>
              </a:rPr>
              <a:t>Damy</a:t>
            </a:r>
            <a:r>
              <a:rPr lang="en-US" sz="6000" dirty="0">
                <a:solidFill>
                  <a:srgbClr val="C00000"/>
                </a:solidFill>
                <a:latin typeface="Times"/>
                <a:cs typeface="Times"/>
              </a:rPr>
              <a:t>, </a:t>
            </a:r>
            <a:r>
              <a:rPr lang="en-US" sz="6000" dirty="0" err="1">
                <a:solidFill>
                  <a:srgbClr val="C00000"/>
                </a:solidFill>
                <a:latin typeface="Times"/>
                <a:cs typeface="Times"/>
              </a:rPr>
              <a:t>dziewuchy</a:t>
            </a:r>
            <a:r>
              <a:rPr lang="en-US" sz="6000" dirty="0">
                <a:solidFill>
                  <a:srgbClr val="C00000"/>
                </a:solidFill>
                <a:latin typeface="Times"/>
                <a:cs typeface="Times"/>
              </a:rPr>
              <a:t>, </a:t>
            </a:r>
            <a:r>
              <a:rPr lang="en-US" sz="6000" dirty="0" err="1">
                <a:solidFill>
                  <a:srgbClr val="C00000"/>
                </a:solidFill>
                <a:latin typeface="Times"/>
                <a:cs typeface="Times"/>
              </a:rPr>
              <a:t>dziewczyny</a:t>
            </a:r>
            <a:r>
              <a:rPr lang="en-US" sz="6000" dirty="0">
                <a:solidFill>
                  <a:srgbClr val="C00000"/>
                </a:solidFill>
                <a:latin typeface="Times"/>
                <a:cs typeface="Times"/>
              </a:rPr>
              <a:t>. </a:t>
            </a:r>
            <a:r>
              <a:rPr lang="en-US" sz="6000" dirty="0" err="1">
                <a:solidFill>
                  <a:srgbClr val="C00000"/>
                </a:solidFill>
                <a:latin typeface="Times"/>
                <a:cs typeface="Times"/>
              </a:rPr>
              <a:t>Podróże</a:t>
            </a:r>
            <a:r>
              <a:rPr lang="en-US" sz="6000" dirty="0">
                <a:solidFill>
                  <a:srgbClr val="C00000"/>
                </a:solidFill>
                <a:latin typeface="Times"/>
                <a:cs typeface="Times"/>
              </a:rPr>
              <a:t> w </a:t>
            </a:r>
            <a:r>
              <a:rPr lang="en-US" sz="6000" dirty="0" err="1">
                <a:solidFill>
                  <a:srgbClr val="C00000"/>
                </a:solidFill>
                <a:latin typeface="Times"/>
                <a:cs typeface="Times"/>
              </a:rPr>
              <a:t>spódnicy</a:t>
            </a:r>
            <a:r>
              <a:rPr lang="en-US" sz="6000" dirty="0">
                <a:solidFill>
                  <a:srgbClr val="C00000"/>
                </a:solidFill>
                <a:latin typeface="Times"/>
                <a:cs typeface="Times"/>
              </a:rPr>
              <a:t>"</a:t>
            </a:r>
            <a:r>
              <a:rPr lang="en-US" sz="6000" dirty="0"/>
              <a:t> 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3CA0C1D-D174-4689-B772-E7191BD08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9" y="4796852"/>
            <a:ext cx="6274590" cy="142106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Druga </a:t>
            </a:r>
            <a:r>
              <a:rPr lang="en-US" sz="2400" dirty="0" err="1">
                <a:latin typeface="Times"/>
                <a:cs typeface="Times"/>
              </a:rPr>
              <a:t>część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książki</a:t>
            </a:r>
            <a:r>
              <a:rPr lang="en-US" sz="2400" dirty="0">
                <a:latin typeface="Times"/>
                <a:cs typeface="Times"/>
              </a:rPr>
              <a:t> o </a:t>
            </a:r>
            <a:r>
              <a:rPr lang="en-US" sz="2400" dirty="0" err="1">
                <a:latin typeface="Times"/>
                <a:cs typeface="Times"/>
              </a:rPr>
              <a:t>niezwykłych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kobietach</a:t>
            </a:r>
            <a:r>
              <a:rPr lang="en-US" sz="2400" dirty="0">
                <a:latin typeface="Times"/>
                <a:cs typeface="Times"/>
              </a:rPr>
              <a:t>, </a:t>
            </a:r>
            <a:r>
              <a:rPr lang="en-US" sz="2400" dirty="0" err="1">
                <a:latin typeface="Times"/>
                <a:cs typeface="Times"/>
              </a:rPr>
              <a:t>które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zmieniły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świat</a:t>
            </a:r>
            <a:r>
              <a:rPr lang="en-US" sz="2400" dirty="0">
                <a:latin typeface="Times"/>
                <a:cs typeface="Times"/>
              </a:rPr>
              <a:t>. Tym </a:t>
            </a:r>
            <a:r>
              <a:rPr lang="en-US" sz="2400" dirty="0" err="1">
                <a:latin typeface="Times"/>
                <a:cs typeface="Times"/>
              </a:rPr>
              <a:t>razem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są</a:t>
            </a:r>
            <a:r>
              <a:rPr lang="en-US" sz="2400" dirty="0">
                <a:latin typeface="Times"/>
                <a:cs typeface="Times"/>
              </a:rPr>
              <a:t> to </a:t>
            </a:r>
            <a:r>
              <a:rPr lang="en-US" sz="2400" dirty="0" err="1">
                <a:latin typeface="Times"/>
                <a:cs typeface="Times"/>
              </a:rPr>
              <a:t>nie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tylko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Polki</a:t>
            </a:r>
            <a:r>
              <a:rPr lang="en-US" sz="2400" dirty="0">
                <a:latin typeface="Times"/>
                <a:cs typeface="Times"/>
              </a:rPr>
              <a:t>.</a:t>
            </a:r>
            <a:endParaRPr lang="pl-PL"/>
          </a:p>
        </p:txBody>
      </p:sp>
      <p:pic>
        <p:nvPicPr>
          <p:cNvPr id="15" name="Obraz 15" descr="Obraz zawierający tekst, książka, zdjęcie, czarny&#10;&#10;Opis wygenerowany przy bardzo wysokim poziomie pewności">
            <a:extLst>
              <a:ext uri="{FF2B5EF4-FFF2-40B4-BE49-F238E27FC236}">
                <a16:creationId xmlns:a16="http://schemas.microsoft.com/office/drawing/2014/main" xmlns="" id="{85EAAD6E-8454-42EF-A45A-2888D5AA10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r="-1" b="4223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86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D283B7-66AA-47EF-BB3C-6F8A60E8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6249" y="-2875"/>
            <a:ext cx="136614" cy="435634"/>
          </a:xfrm>
        </p:spPr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3447A43-96CA-4BD1-A615-F25138CD2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4618" y="1424797"/>
            <a:ext cx="3932237" cy="3811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400" dirty="0">
                <a:latin typeface="Times"/>
                <a:cs typeface="Calibri"/>
              </a:rPr>
              <a:t>Są to podróżniczki, o których często już nie pamiętamy, jak Maria Czaplicka badaczka Syberii i szamanizmu czy Bessie Coleman, pierwsza czarnoskóra lotniczka, która uzyskała międzynarodową licencję pilota.</a:t>
            </a:r>
            <a:endParaRPr lang="pl-PL" sz="2400" dirty="0">
              <a:latin typeface="Times"/>
              <a:cs typeface="Times"/>
            </a:endParaRPr>
          </a:p>
        </p:txBody>
      </p:sp>
      <p:pic>
        <p:nvPicPr>
          <p:cNvPr id="14" name="Obraz 14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595832E5-B56B-4FE8-A184-E925B505B8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1180" r="1180"/>
          <a:stretch/>
        </p:blipFill>
        <p:spPr>
          <a:xfrm rot="15660000">
            <a:off x="1332363" y="-438240"/>
            <a:ext cx="4873625" cy="6172200"/>
          </a:xfrm>
        </p:spPr>
      </p:pic>
      <p:pic>
        <p:nvPicPr>
          <p:cNvPr id="3" name="Obraz 4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678FC04A-F008-45F9-BA03-14CB352DB0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0000">
            <a:off x="476950" y="3174218"/>
            <a:ext cx="5733689" cy="3907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2472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60AFAAC-EA6C-45A9-9E03-C9C9F0193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djęcie, siedzi, stół, książka&#10;&#10;Opis wygenerowany przy bardzo wysokim poziomie pewności">
            <a:extLst>
              <a:ext uri="{FF2B5EF4-FFF2-40B4-BE49-F238E27FC236}">
                <a16:creationId xmlns:a16="http://schemas.microsoft.com/office/drawing/2014/main" xmlns="" id="{962A4C5E-C609-410D-B2AE-0999831094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12141" r="16718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C3C185-158B-4F91-B7C5-F7AC90F1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 err="1">
                <a:latin typeface="Times"/>
                <a:cs typeface="Times"/>
              </a:rPr>
              <a:t>Historie</a:t>
            </a:r>
            <a:r>
              <a:rPr lang="en-US" sz="3400" b="1" dirty="0">
                <a:latin typeface="Times"/>
                <a:cs typeface="Times"/>
              </a:rPr>
              <a:t> </a:t>
            </a:r>
            <a:r>
              <a:rPr lang="en-US" sz="3400" b="1" dirty="0" err="1">
                <a:latin typeface="Times"/>
                <a:cs typeface="Times"/>
              </a:rPr>
              <a:t>kobiet</a:t>
            </a:r>
            <a:r>
              <a:rPr lang="en-US" sz="3400" b="1" dirty="0">
                <a:latin typeface="Times"/>
                <a:cs typeface="Times"/>
              </a:rPr>
              <a:t> </a:t>
            </a:r>
            <a:r>
              <a:rPr lang="en-US" sz="3400" b="1" dirty="0" err="1">
                <a:latin typeface="Times"/>
                <a:cs typeface="Times"/>
              </a:rPr>
              <a:t>podróżniczek</a:t>
            </a:r>
            <a:r>
              <a:rPr lang="en-US" sz="3400" b="1" dirty="0">
                <a:latin typeface="Times"/>
                <a:cs typeface="Times"/>
              </a:rPr>
              <a:t> </a:t>
            </a:r>
            <a:endParaRPr lang="pl-P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0036C6B-F09C-4EAB-AE02-8D056EE74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9912A2B-8777-428E-A482-EA87BD191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 err="1">
                <a:latin typeface="Times"/>
                <a:cs typeface="Times"/>
              </a:rPr>
              <a:t>Opowiada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nam</a:t>
            </a:r>
            <a:r>
              <a:rPr lang="en-US" sz="2400" dirty="0">
                <a:latin typeface="Times"/>
                <a:cs typeface="Times"/>
              </a:rPr>
              <a:t> Nellie Bly – XIX </a:t>
            </a:r>
            <a:r>
              <a:rPr lang="en-US" sz="2400" dirty="0" err="1">
                <a:latin typeface="Times"/>
                <a:cs typeface="Times"/>
              </a:rPr>
              <a:t>wieczna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dziennikarka</a:t>
            </a:r>
            <a:r>
              <a:rPr lang="en-US" sz="2400" dirty="0">
                <a:latin typeface="Times"/>
                <a:cs typeface="Times"/>
              </a:rPr>
              <a:t>, </a:t>
            </a:r>
            <a:r>
              <a:rPr lang="en-US" sz="2400" dirty="0" err="1">
                <a:latin typeface="Times"/>
                <a:cs typeface="Times"/>
              </a:rPr>
              <a:t>która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stała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się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sławna</a:t>
            </a:r>
            <a:r>
              <a:rPr lang="en-US" sz="2400" dirty="0">
                <a:latin typeface="Times"/>
                <a:cs typeface="Times"/>
              </a:rPr>
              <a:t> po </a:t>
            </a:r>
            <a:r>
              <a:rPr lang="en-US" sz="2400" dirty="0" err="1">
                <a:latin typeface="Times"/>
                <a:cs typeface="Times"/>
              </a:rPr>
              <a:t>tym</a:t>
            </a:r>
            <a:r>
              <a:rPr lang="en-US" sz="2400" dirty="0">
                <a:latin typeface="Times"/>
                <a:cs typeface="Times"/>
              </a:rPr>
              <a:t>, </a:t>
            </a:r>
            <a:r>
              <a:rPr lang="en-US" sz="2400" dirty="0" err="1">
                <a:latin typeface="Times"/>
                <a:cs typeface="Times"/>
              </a:rPr>
              <a:t>jak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postanowiła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pobić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rekord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Phileasa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Fogga</a:t>
            </a:r>
            <a:r>
              <a:rPr lang="en-US" sz="2400" dirty="0">
                <a:latin typeface="Times"/>
                <a:cs typeface="Times"/>
              </a:rPr>
              <a:t> z </a:t>
            </a:r>
            <a:r>
              <a:rPr lang="en-US" sz="2400" dirty="0" err="1">
                <a:latin typeface="Times"/>
                <a:cs typeface="Times"/>
              </a:rPr>
              <a:t>powieści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Juliusza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Verne'a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okrążyła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kulę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ziemską</a:t>
            </a:r>
            <a:r>
              <a:rPr lang="en-US" sz="2400" dirty="0">
                <a:latin typeface="Times"/>
                <a:cs typeface="Times"/>
              </a:rPr>
              <a:t> w 73 </a:t>
            </a:r>
            <a:r>
              <a:rPr lang="en-US" sz="2400" dirty="0" err="1">
                <a:latin typeface="Times"/>
                <a:cs typeface="Times"/>
              </a:rPr>
              <a:t>dni</a:t>
            </a:r>
            <a:r>
              <a:rPr lang="en-US" sz="2400" dirty="0">
                <a:latin typeface="Times"/>
                <a:cs typeface="Times"/>
              </a:rPr>
              <a:t>!</a:t>
            </a:r>
            <a:endParaRPr lang="pl-PL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99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D040E1-67E6-4F29-BE22-DB403E62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90671" y="-536448"/>
            <a:ext cx="3062503" cy="140443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4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1C4EDB8-1E01-4ADF-83B9-CF85D7A56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856" y="1911959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Times"/>
                <a:cs typeface="Times"/>
              </a:rPr>
              <a:t>Opisywane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postacie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i</a:t>
            </a:r>
            <a:r>
              <a:rPr lang="en-US" sz="2400" dirty="0">
                <a:latin typeface="Times"/>
                <a:cs typeface="Times"/>
              </a:rPr>
              <a:t> ich </a:t>
            </a:r>
            <a:r>
              <a:rPr lang="en-US" sz="2400" dirty="0" err="1">
                <a:latin typeface="Times"/>
                <a:cs typeface="Times"/>
              </a:rPr>
              <a:t>historie</a:t>
            </a:r>
            <a:r>
              <a:rPr lang="en-US" sz="2400" dirty="0">
                <a:latin typeface="Times"/>
                <a:cs typeface="Times"/>
              </a:rPr>
              <a:t>  </a:t>
            </a:r>
            <a:r>
              <a:rPr lang="en-US" sz="2400" dirty="0" err="1">
                <a:latin typeface="Times"/>
                <a:cs typeface="Times"/>
              </a:rPr>
              <a:t>inspirują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budzą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podziw</a:t>
            </a:r>
            <a:r>
              <a:rPr lang="en-US" sz="2400" dirty="0">
                <a:latin typeface="Times"/>
                <a:cs typeface="Times"/>
              </a:rPr>
              <a:t>.  </a:t>
            </a:r>
            <a:r>
              <a:rPr lang="en-US" sz="2400" dirty="0" err="1">
                <a:latin typeface="Times"/>
                <a:cs typeface="Times"/>
              </a:rPr>
              <a:t>Bohaterki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łączy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ciekawość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świata</a:t>
            </a:r>
            <a:r>
              <a:rPr lang="en-US" sz="2400" dirty="0">
                <a:latin typeface="Times"/>
                <a:cs typeface="Times"/>
              </a:rPr>
              <a:t>  </a:t>
            </a:r>
            <a:r>
              <a:rPr lang="en-US" sz="2400" dirty="0" err="1">
                <a:latin typeface="Times"/>
                <a:cs typeface="Times"/>
              </a:rPr>
              <a:t>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odwaga</a:t>
            </a:r>
            <a:r>
              <a:rPr lang="en-US" sz="2400" dirty="0">
                <a:latin typeface="Times"/>
                <a:cs typeface="Times"/>
              </a:rPr>
              <a:t>, aby ten </a:t>
            </a:r>
            <a:r>
              <a:rPr lang="en-US" sz="2400" dirty="0" err="1">
                <a:latin typeface="Times"/>
                <a:cs typeface="Times"/>
              </a:rPr>
              <a:t>świat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zdobywać</a:t>
            </a:r>
            <a:r>
              <a:rPr lang="en-US" sz="2400" dirty="0">
                <a:latin typeface="Times"/>
                <a:cs typeface="Times"/>
              </a:rPr>
              <a:t>. Anna </a:t>
            </a:r>
            <a:r>
              <a:rPr lang="en-US" sz="2400" dirty="0" err="1">
                <a:latin typeface="Times"/>
                <a:cs typeface="Times"/>
              </a:rPr>
              <a:t>Dziewit</a:t>
            </a:r>
            <a:r>
              <a:rPr lang="en-US" sz="2400" dirty="0">
                <a:latin typeface="Times"/>
                <a:cs typeface="Times"/>
              </a:rPr>
              <a:t>-Meller </a:t>
            </a:r>
            <a:r>
              <a:rPr lang="en-US" sz="2400" dirty="0" err="1">
                <a:latin typeface="Times"/>
                <a:cs typeface="Times"/>
              </a:rPr>
              <a:t>przenosi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nas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na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Dziki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Zachód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i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na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szczyty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Himalajów</a:t>
            </a:r>
            <a:r>
              <a:rPr lang="en-US" sz="2400" dirty="0">
                <a:latin typeface="Times"/>
                <a:cs typeface="Times"/>
              </a:rPr>
              <a:t> a </a:t>
            </a:r>
            <a:r>
              <a:rPr lang="en-US" sz="2400" dirty="0" err="1">
                <a:latin typeface="Times"/>
                <a:cs typeface="Times"/>
              </a:rPr>
              <a:t>nawet</a:t>
            </a:r>
            <a:r>
              <a:rPr lang="en-US" sz="2400" dirty="0">
                <a:latin typeface="Times"/>
                <a:cs typeface="Times"/>
              </a:rPr>
              <a:t> w </a:t>
            </a:r>
            <a:r>
              <a:rPr lang="en-US" sz="2400" dirty="0" err="1">
                <a:latin typeface="Times"/>
                <a:cs typeface="Times"/>
              </a:rPr>
              <a:t>kosmos</a:t>
            </a:r>
            <a:r>
              <a:rPr lang="en-US" sz="2400" dirty="0">
                <a:latin typeface="Times"/>
                <a:cs typeface="Times"/>
              </a:rPr>
              <a:t>!</a:t>
            </a:r>
          </a:p>
          <a:p>
            <a:endParaRPr lang="en-US" sz="1800"/>
          </a:p>
        </p:txBody>
      </p:sp>
      <p:pic>
        <p:nvPicPr>
          <p:cNvPr id="6" name="Obraz 6" descr="Obraz zawierający tekst, znak, siedzi, stół&#10;&#10;Opis wygenerowany przy bardzo wysokim poziomie pewności">
            <a:extLst>
              <a:ext uri="{FF2B5EF4-FFF2-40B4-BE49-F238E27FC236}">
                <a16:creationId xmlns:a16="http://schemas.microsoft.com/office/drawing/2014/main" xmlns="" id="{35D179B2-CE4E-4FE5-AC91-AC805FF9BC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540000">
            <a:off x="5079521" y="405037"/>
            <a:ext cx="5181600" cy="3454400"/>
          </a:xfrm>
        </p:spPr>
      </p:pic>
      <p:pic>
        <p:nvPicPr>
          <p:cNvPr id="8" name="Obraz 9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3A719336-334C-44F9-87E2-5B42AE107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60000">
            <a:off x="8390628" y="1784000"/>
            <a:ext cx="4942935" cy="350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Obraz 14" descr="Obraz zawierający tekst, siedzi, znak&#10;&#10;Opis wygenerowany przy bardzo wysokim poziomie pewności">
            <a:extLst>
              <a:ext uri="{FF2B5EF4-FFF2-40B4-BE49-F238E27FC236}">
                <a16:creationId xmlns:a16="http://schemas.microsoft.com/office/drawing/2014/main" xmlns="" id="{4CAE78EE-A81E-4DFC-96BB-BC1D7787B7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60000">
            <a:off x="5285118" y="3636035"/>
            <a:ext cx="4454104" cy="29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57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8868F8-A097-4551-B9C4-9EBA79EA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Druga książka, którą chciałam Wam polecić w tej prezentacji 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5" descr="Obraz zawierający tekst, książka&#10;&#10;Opis wygenerowany przy bardzo wysokim poziomie pewności">
            <a:extLst>
              <a:ext uri="{FF2B5EF4-FFF2-40B4-BE49-F238E27FC236}">
                <a16:creationId xmlns:a16="http://schemas.microsoft.com/office/drawing/2014/main" xmlns="" id="{19275EFD-C173-40B2-AF4F-C7619F3A59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3627" r="3627"/>
          <a:stretch/>
        </p:blipFill>
        <p:spPr>
          <a:xfrm rot="600000">
            <a:off x="5183188" y="987425"/>
            <a:ext cx="6172200" cy="487362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2F95876-B179-485F-AD9B-A7280CD2D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400" dirty="0">
                <a:latin typeface="Times"/>
                <a:cs typeface="Calibri"/>
              </a:rPr>
              <a:t>to książka pt. </a:t>
            </a:r>
            <a:r>
              <a:rPr lang="pl-PL" sz="2400" dirty="0">
                <a:solidFill>
                  <a:srgbClr val="FF0000"/>
                </a:solidFill>
                <a:latin typeface="Times"/>
                <a:cs typeface="Calibri"/>
              </a:rPr>
              <a:t>"Chłopaki </a:t>
            </a:r>
            <a:r>
              <a:rPr lang="pl-PL" sz="2400" dirty="0" err="1">
                <a:solidFill>
                  <a:srgbClr val="FF0000"/>
                </a:solidFill>
                <a:latin typeface="Times"/>
                <a:cs typeface="Calibri"/>
              </a:rPr>
              <a:t>Chojraki</a:t>
            </a:r>
            <a:r>
              <a:rPr lang="pl-PL" sz="2400" dirty="0">
                <a:solidFill>
                  <a:srgbClr val="FF0000"/>
                </a:solidFill>
                <a:latin typeface="Times"/>
                <a:cs typeface="Calibri"/>
              </a:rPr>
              <a:t>" Marcina Prokopa.</a:t>
            </a:r>
            <a:r>
              <a:rPr lang="pl-PL" sz="2400" dirty="0">
                <a:latin typeface="Times"/>
                <a:cs typeface="Calibri"/>
              </a:rPr>
              <a:t> Autor opisuje</a:t>
            </a:r>
            <a:r>
              <a:rPr lang="pl-PL" sz="2400" dirty="0">
                <a:latin typeface="Times"/>
                <a:ea typeface="+mn-lt"/>
                <a:cs typeface="+mn-lt"/>
              </a:rPr>
              <a:t> sylwetki  naukowców, sportowców, badaczy a także  ludzi kultury. Poznajemy odkrywców, archeologów, ludzi zaangażowanych społecznie, muzyków, himalaistów, lekarzy czy wybitnych pilotów.</a:t>
            </a:r>
            <a:endParaRPr lang="pl-PL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40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4" descr="Obraz zawierający stół&#10;&#10;Opis wygenerowany przy bardzo wysokim poziomie pewności">
            <a:extLst>
              <a:ext uri="{FF2B5EF4-FFF2-40B4-BE49-F238E27FC236}">
                <a16:creationId xmlns:a16="http://schemas.microsoft.com/office/drawing/2014/main" xmlns="" id="{079D3621-F724-47A7-A099-1C7662BFA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2844" r="-2" b="1576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Obraz 8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6C6CF05E-C63F-48A2-8867-95F452138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/>
          <a:srcRect t="17480" r="-2" b="21133"/>
          <a:stretch/>
        </p:blipFill>
        <p:spPr>
          <a:xfrm>
            <a:off x="4883025" y="3363612"/>
            <a:ext cx="7308975" cy="34943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9" name="Freeform: Shape 42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8897F5-4EAA-42B4-A5A5-4C838A18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>
                <a:latin typeface="Times"/>
                <a:cs typeface="Times"/>
              </a:rPr>
              <a:t>Kto</a:t>
            </a:r>
            <a:r>
              <a:rPr lang="en-US" sz="4000" b="1" kern="1200" dirty="0">
                <a:latin typeface="Times"/>
                <a:cs typeface="Times"/>
              </a:rPr>
              <a:t> to jest </a:t>
            </a:r>
            <a:r>
              <a:rPr lang="en-US" sz="4000" b="1" kern="1200" dirty="0" err="1">
                <a:latin typeface="Times"/>
                <a:cs typeface="Times"/>
              </a:rPr>
              <a:t>chojrak</a:t>
            </a:r>
            <a:r>
              <a:rPr lang="en-US" sz="4000" b="1" kern="1200" dirty="0">
                <a:latin typeface="Times"/>
                <a:cs typeface="Times"/>
              </a:rPr>
              <a:t>?</a:t>
            </a:r>
            <a:endParaRPr lang="pl-PL" sz="40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C435589-B7D3-43BA-888B-0E7044F9D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algn="ctr"/>
            <a:r>
              <a:rPr lang="en-US" sz="2400" dirty="0">
                <a:latin typeface="Times"/>
                <a:cs typeface="Times"/>
              </a:rPr>
              <a:t>To </a:t>
            </a:r>
            <a:r>
              <a:rPr lang="en-US" sz="2400" dirty="0" err="1">
                <a:latin typeface="Times"/>
                <a:cs typeface="Times"/>
              </a:rPr>
              <a:t>ktoś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kto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ciągle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idzie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naprzód</a:t>
            </a:r>
            <a:r>
              <a:rPr lang="en-US" sz="2400" dirty="0">
                <a:latin typeface="Times"/>
                <a:cs typeface="Times"/>
              </a:rPr>
              <a:t>. </a:t>
            </a:r>
            <a:r>
              <a:rPr lang="en-US" sz="2400" dirty="0" err="1">
                <a:latin typeface="Times"/>
                <a:cs typeface="Times"/>
              </a:rPr>
              <a:t>Ktoś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kto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się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nie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poddaje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pomimo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trudności</a:t>
            </a:r>
            <a:r>
              <a:rPr lang="en-US" sz="2400" dirty="0">
                <a:latin typeface="Times"/>
                <a:cs typeface="Times"/>
              </a:rPr>
              <a:t>, ale </a:t>
            </a:r>
            <a:r>
              <a:rPr lang="en-US" sz="2400" dirty="0" err="1">
                <a:latin typeface="Times"/>
                <a:cs typeface="Times"/>
              </a:rPr>
              <a:t>uparcie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dąży</a:t>
            </a:r>
            <a:r>
              <a:rPr lang="en-US" sz="2400" dirty="0">
                <a:latin typeface="Times"/>
                <a:cs typeface="Times"/>
              </a:rPr>
              <a:t> do </a:t>
            </a:r>
            <a:r>
              <a:rPr lang="en-US" sz="2400" dirty="0" err="1">
                <a:latin typeface="Times"/>
                <a:cs typeface="Times"/>
              </a:rPr>
              <a:t>celu</a:t>
            </a:r>
            <a:r>
              <a:rPr lang="en-US" sz="2400" dirty="0">
                <a:latin typeface="Times"/>
                <a:cs typeface="Times"/>
              </a:rPr>
              <a:t> ! To </a:t>
            </a:r>
            <a:r>
              <a:rPr lang="en-US" sz="2400" dirty="0" err="1">
                <a:latin typeface="Times"/>
                <a:cs typeface="Times"/>
              </a:rPr>
              <a:t>ktoś</a:t>
            </a:r>
            <a:r>
              <a:rPr lang="en-US" sz="2400" dirty="0">
                <a:latin typeface="Times"/>
                <a:cs typeface="Times"/>
              </a:rPr>
              <a:t>, </a:t>
            </a:r>
            <a:r>
              <a:rPr lang="en-US" sz="2400" dirty="0" err="1">
                <a:latin typeface="Times"/>
                <a:cs typeface="Times"/>
              </a:rPr>
              <a:t>kto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idzie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przez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życie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jak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burza</a:t>
            </a:r>
            <a:r>
              <a:rPr lang="en-US" sz="2400" dirty="0">
                <a:latin typeface="Times"/>
                <a:cs typeface="Times"/>
              </a:rPr>
              <a:t>, </a:t>
            </a:r>
            <a:r>
              <a:rPr lang="en-US" sz="2400" dirty="0" err="1">
                <a:latin typeface="Times"/>
                <a:cs typeface="Times"/>
              </a:rPr>
              <a:t>bo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chce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coś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odkryć</a:t>
            </a:r>
            <a:r>
              <a:rPr lang="en-US" sz="2400" dirty="0">
                <a:latin typeface="Times"/>
                <a:cs typeface="Times"/>
              </a:rPr>
              <a:t>  </a:t>
            </a:r>
            <a:r>
              <a:rPr lang="en-US" sz="2400" dirty="0" err="1">
                <a:latin typeface="Times"/>
                <a:cs typeface="Times"/>
              </a:rPr>
              <a:t>albo</a:t>
            </a:r>
            <a:r>
              <a:rPr lang="en-US" sz="2400" dirty="0">
                <a:latin typeface="Times"/>
                <a:cs typeface="Times"/>
              </a:rPr>
              <a:t> za </a:t>
            </a:r>
            <a:r>
              <a:rPr lang="en-US" sz="2400" dirty="0" err="1">
                <a:latin typeface="Times"/>
                <a:cs typeface="Times"/>
              </a:rPr>
              <a:t>wszelką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cenę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chce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pomagać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err="1">
                <a:latin typeface="Times"/>
                <a:cs typeface="Times"/>
              </a:rPr>
              <a:t>innym</a:t>
            </a:r>
            <a:r>
              <a:rPr lang="en-US" sz="2400" dirty="0">
                <a:latin typeface="Times"/>
                <a:cs typeface="Tim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27464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FFE67C-4DF2-4571-888A-8459B58F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Times"/>
                <a:cs typeface="Calibri Light"/>
              </a:rPr>
              <a:t>Poznajcie historię chojraków, którzy zmienili świat na lepszy!</a:t>
            </a:r>
            <a:endParaRPr lang="pl-PL" b="1">
              <a:solidFill>
                <a:srgbClr val="002060"/>
              </a:solidFill>
              <a:latin typeface="Times"/>
            </a:endParaRPr>
          </a:p>
        </p:txBody>
      </p:sp>
      <p:pic>
        <p:nvPicPr>
          <p:cNvPr id="4" name="Obraz 4" descr="Obraz zawierający trawa, żywność, tort, siedzi&#10;&#10;Opis wygenerowany przy bardzo wysokim poziomie pewności">
            <a:extLst>
              <a:ext uri="{FF2B5EF4-FFF2-40B4-BE49-F238E27FC236}">
                <a16:creationId xmlns:a16="http://schemas.microsoft.com/office/drawing/2014/main" xmlns="" id="{6C0876BC-6A9B-44F8-A05C-C313A68ED5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9131" r="9131"/>
          <a:stretch/>
        </p:blipFill>
        <p:spPr>
          <a:xfrm rot="-840000">
            <a:off x="5226320" y="814897"/>
            <a:ext cx="6172200" cy="4873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42657F9D-A05B-47B1-BE0F-2DFAB2CDB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2400" dirty="0">
                <a:latin typeface="Times"/>
                <a:cs typeface="Calibri"/>
              </a:rPr>
              <a:t>Czy Robert Kubica naprawdę prowadził bolid Formuły 1 jedna ręką? Jak Jurek Owsiak przemawia do tysięcy ludzi mimo jąkania się? Kim był Bronisław Malinowski?</a:t>
            </a:r>
            <a:endParaRPr lang="pl-PL" dirty="0"/>
          </a:p>
          <a:p>
            <a:pPr algn="ctr"/>
            <a:r>
              <a:rPr lang="pl-PL" sz="2400" dirty="0">
                <a:solidFill>
                  <a:srgbClr val="002060"/>
                </a:solidFill>
                <a:latin typeface="Times"/>
                <a:cs typeface="Calibri"/>
              </a:rPr>
              <a:t>Tego wszystkiego i wiele więcej dowiecie się z tej książki.</a:t>
            </a:r>
          </a:p>
        </p:txBody>
      </p:sp>
    </p:spTree>
    <p:extLst>
      <p:ext uri="{BB962C8B-B14F-4D97-AF65-F5344CB8AC3E}">
        <p14:creationId xmlns:p14="http://schemas.microsoft.com/office/powerpoint/2010/main" xmlns="" val="42027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1223F8-D363-4DA8-9A4D-999B3899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1465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Times"/>
                <a:cs typeface="Calibri Light"/>
              </a:rPr>
              <a:t>Serdecznie polecam obie te lektury!</a:t>
            </a:r>
            <a:endParaRPr lang="pl-PL" b="1">
              <a:solidFill>
                <a:srgbClr val="FF0000"/>
              </a:solidFill>
            </a:endParaRPr>
          </a:p>
        </p:txBody>
      </p:sp>
      <p:pic>
        <p:nvPicPr>
          <p:cNvPr id="5" name="Obraz 5" descr="Obraz zawierający osoba, mężczyzna, wewnątrz, krawat&#10;&#10;Opis wygenerowany przy bardzo wysokim poziomie pewności">
            <a:extLst>
              <a:ext uri="{FF2B5EF4-FFF2-40B4-BE49-F238E27FC236}">
                <a16:creationId xmlns:a16="http://schemas.microsoft.com/office/drawing/2014/main" xmlns="" id="{808EA172-1E10-4EE8-955D-101F758B77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14357" r="14357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7577B66-C321-44A1-AB2B-5C4B72C88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8758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2400" dirty="0">
                <a:latin typeface="Times"/>
                <a:cs typeface="Calibri"/>
              </a:rPr>
              <a:t>I to nie tylko dzieciom i młodzieży.  Dorośli również mogą się z nich wiele dowiedzieć, a przy okazji poprawić sobie humor. </a:t>
            </a:r>
            <a:r>
              <a:rPr lang="pl-PL" sz="2400" dirty="0">
                <a:solidFill>
                  <a:srgbClr val="C00000"/>
                </a:solidFill>
                <a:latin typeface="Times"/>
                <a:cs typeface="Calibri"/>
              </a:rPr>
              <a:t>Książki są napisane z dużym poczuciem humoru!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663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246</Words>
  <Application>Microsoft Office PowerPoint</Application>
  <PresentationFormat>Niestandardowy</PresentationFormat>
  <Paragraphs>20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SZKOLNA BIBLIOTEKA POLECA</vt:lpstr>
      <vt:lpstr>"Damy, dziewuchy, dziewczyny. Podróże w spódnicy" </vt:lpstr>
      <vt:lpstr>Slajd 3</vt:lpstr>
      <vt:lpstr>Historie kobiet podróżniczek </vt:lpstr>
      <vt:lpstr>Slajd 5</vt:lpstr>
      <vt:lpstr>Druga książka, którą chciałam Wam polecić w tej prezentacji </vt:lpstr>
      <vt:lpstr>Kto to jest chojrak?</vt:lpstr>
      <vt:lpstr>Poznajcie historię chojraków, którzy zmienili świat na lepszy!</vt:lpstr>
      <vt:lpstr>Serdecznie polecam obie te lektury!</vt:lpstr>
      <vt:lpstr>  Prezentację wykonała Anita Barabasz Wykorzystano zdjęcia z Google Grafika Tekst własny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Iwa S</dc:creator>
  <cp:lastModifiedBy>Iwa S</cp:lastModifiedBy>
  <cp:revision>944</cp:revision>
  <dcterms:created xsi:type="dcterms:W3CDTF">2020-04-06T16:32:10Z</dcterms:created>
  <dcterms:modified xsi:type="dcterms:W3CDTF">2020-04-07T20:02:50Z</dcterms:modified>
</cp:coreProperties>
</file>