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4" r:id="rId4"/>
    <p:sldId id="259" r:id="rId5"/>
    <p:sldId id="258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240A0D-EF0E-62BC-6FBB-9EB030AFEEB3}" v="464" dt="2020-03-30T19:34:45.750"/>
    <p1510:client id="{68EB1C14-352A-B10F-8898-0EE1B5D71EAE}" v="1210" dt="2020-03-29T14:53:40.323"/>
    <p1510:client id="{8A7B97CF-C9C3-E53B-45B3-2EF333C3EBD7}" v="14" dt="2020-03-29T20:54:42.767"/>
    <p1510:client id="{9F241003-1972-2164-5A75-0EE77D018B79}" v="3" dt="2020-03-29T20:40:19.099"/>
    <p1510:client id="{A753A3D8-AF59-F404-E8B2-F4FBC16339A9}" v="1411" dt="2020-03-29T12:56:27.219"/>
    <p1510:client id="{ED3DC93F-A343-3D0D-6248-88A9D18932AC}" v="12" dt="2020-03-30T20:20:51.706"/>
    <p1510:client id="{EFDD1106-56CF-3B74-7E0B-3F4816AA1702}" v="13" dt="2020-03-30T20:13:36.561"/>
    <p1510:client id="{F833154F-444A-3784-7335-A2F30EE4CCEA}" v="249" dt="2020-03-29T19:03:37.1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C546B-9FAE-46EA-AA37-4790757E35BE}" type="datetimeFigureOut">
              <a:rPr lang="pl-PL"/>
              <a:t>30.03.2020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2E01D-3307-4EC4-9350-5949DE3F77C0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519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5" descr="Obraz zawierający osoba, budynek, chłopiec, młode&#10;&#10;Opis wygenerowany przy bardzo wysokim poziomie pewności">
            <a:extLst>
              <a:ext uri="{FF2B5EF4-FFF2-40B4-BE49-F238E27FC236}">
                <a16:creationId xmlns:a16="http://schemas.microsoft.com/office/drawing/2014/main" id="{69A664FC-6064-486E-8307-BFFF598EEB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91" r="104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pl-PL" sz="4000" b="1" dirty="0">
                <a:latin typeface="Times New Roman"/>
                <a:cs typeface="Calibri Light"/>
              </a:rPr>
              <a:t>Biblioteka szkolna poleca</a:t>
            </a:r>
            <a:endParaRPr lang="pl-PL" sz="4000" b="1" dirty="0">
              <a:latin typeface="Times New Roman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1400" b="1" dirty="0">
                <a:latin typeface="Times New Roman"/>
                <a:cs typeface="Calibri"/>
              </a:rPr>
              <a:t>"Damy, dziewuchy, dziewczyny. Historia w spódnicy" </a:t>
            </a:r>
            <a:endParaRPr lang="pl-PL" sz="1400" dirty="0">
              <a:latin typeface="Times New Roman"/>
              <a:cs typeface="Calibri"/>
            </a:endParaRPr>
          </a:p>
          <a:p>
            <a:r>
              <a:rPr lang="pl-PL" sz="1400" b="1">
                <a:latin typeface="Times New Roman"/>
                <a:cs typeface="Calibri"/>
              </a:rPr>
              <a:t>Anna Dziewit - Meller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7053AFAB-90E6-40BF-970F-C4D202C9C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>
                <a:solidFill>
                  <a:srgbClr val="FFFFFF"/>
                </a:solidFill>
                <a:latin typeface="Times New Roman"/>
                <a:cs typeface="Calibri"/>
              </a:rPr>
              <a:t>Dzisiejsza</a:t>
            </a:r>
            <a:r>
              <a:rPr lang="en-US" sz="4000" dirty="0">
                <a:solidFill>
                  <a:srgbClr val="FFFFFF"/>
                </a:solidFill>
                <a:latin typeface="Times New Roman"/>
                <a:cs typeface="Calibri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/>
                <a:cs typeface="Calibri"/>
              </a:rPr>
              <a:t>propozycja</a:t>
            </a:r>
            <a:r>
              <a:rPr lang="en-US" sz="4000" dirty="0">
                <a:solidFill>
                  <a:srgbClr val="FFFFFF"/>
                </a:solidFill>
                <a:latin typeface="Times New Roman"/>
                <a:cs typeface="Calibri"/>
              </a:rPr>
              <a:t> ze </a:t>
            </a:r>
            <a:r>
              <a:rPr lang="en-US" sz="4000" dirty="0" err="1">
                <a:solidFill>
                  <a:srgbClr val="FFFFFF"/>
                </a:solidFill>
                <a:latin typeface="Times New Roman"/>
                <a:cs typeface="Calibri"/>
              </a:rPr>
              <a:t>szkolnej</a:t>
            </a:r>
            <a:r>
              <a:rPr lang="en-US" sz="4000" dirty="0">
                <a:solidFill>
                  <a:srgbClr val="FFFFFF"/>
                </a:solidFill>
                <a:latin typeface="Times New Roman"/>
                <a:cs typeface="Calibri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Times New Roman"/>
                <a:cs typeface="Calibri"/>
              </a:rPr>
              <a:t>biblioteki</a:t>
            </a:r>
            <a:endParaRPr lang="en-US" sz="4000">
              <a:solidFill>
                <a:srgbClr val="FFFFFF"/>
              </a:solidFill>
              <a:latin typeface="Times New Roman"/>
              <a:cs typeface="Calibri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709CA30-E302-4EA0-8B33-B8ECD9B28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/>
                <a:cs typeface="Times New Roman"/>
              </a:rPr>
              <a:t>To </a:t>
            </a:r>
            <a:r>
              <a:rPr lang="en-US" sz="2800" dirty="0" err="1">
                <a:solidFill>
                  <a:srgbClr val="C00000"/>
                </a:solidFill>
                <a:latin typeface="Times New Roman"/>
                <a:cs typeface="Times New Roman"/>
              </a:rPr>
              <a:t>książka</a:t>
            </a:r>
            <a:r>
              <a:rPr lang="en-US" sz="28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/>
                <a:cs typeface="Times New Roman"/>
              </a:rPr>
              <a:t>pani</a:t>
            </a:r>
            <a:r>
              <a:rPr lang="en-US" sz="2800" dirty="0">
                <a:solidFill>
                  <a:srgbClr val="C00000"/>
                </a:solidFill>
                <a:latin typeface="Times New Roman"/>
                <a:cs typeface="Times New Roman"/>
              </a:rPr>
              <a:t> Anny </a:t>
            </a:r>
            <a:r>
              <a:rPr lang="en-US" sz="2800" dirty="0" err="1">
                <a:solidFill>
                  <a:srgbClr val="C00000"/>
                </a:solidFill>
                <a:latin typeface="Times New Roman"/>
                <a:cs typeface="Times New Roman"/>
              </a:rPr>
              <a:t>Dziewit</a:t>
            </a:r>
            <a:r>
              <a:rPr lang="en-US" sz="2800" dirty="0">
                <a:solidFill>
                  <a:srgbClr val="C00000"/>
                </a:solidFill>
                <a:latin typeface="Times New Roman"/>
                <a:cs typeface="Times New Roman"/>
              </a:rPr>
              <a:t> – Meller pod </a:t>
            </a:r>
            <a:r>
              <a:rPr lang="en-US" sz="2800" dirty="0" err="1">
                <a:solidFill>
                  <a:srgbClr val="C00000"/>
                </a:solidFill>
                <a:latin typeface="Times New Roman"/>
                <a:cs typeface="Times New Roman"/>
              </a:rPr>
              <a:t>tytułem</a:t>
            </a:r>
            <a:r>
              <a:rPr lang="en-US" sz="2800" dirty="0">
                <a:solidFill>
                  <a:srgbClr val="C00000"/>
                </a:solidFill>
                <a:latin typeface="Times New Roman"/>
                <a:cs typeface="Times New Roman"/>
              </a:rPr>
              <a:t>: "</a:t>
            </a:r>
            <a:r>
              <a:rPr lang="en-US" sz="2800" dirty="0" err="1">
                <a:solidFill>
                  <a:srgbClr val="C00000"/>
                </a:solidFill>
                <a:latin typeface="Times New Roman"/>
                <a:cs typeface="Times New Roman"/>
              </a:rPr>
              <a:t>Damy</a:t>
            </a:r>
            <a:r>
              <a:rPr lang="en-US" sz="2800" dirty="0">
                <a:solidFill>
                  <a:srgbClr val="C00000"/>
                </a:solidFill>
                <a:latin typeface="Times New Roman"/>
                <a:cs typeface="Times New Roman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/>
                <a:cs typeface="Times New Roman"/>
              </a:rPr>
              <a:t>dziewuchy</a:t>
            </a:r>
            <a:r>
              <a:rPr lang="en-US" sz="2800" dirty="0">
                <a:solidFill>
                  <a:srgbClr val="C00000"/>
                </a:solidFill>
                <a:latin typeface="Times New Roman"/>
                <a:cs typeface="Times New Roman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/>
                <a:cs typeface="Times New Roman"/>
              </a:rPr>
              <a:t>dziewczyny</a:t>
            </a:r>
            <a:r>
              <a:rPr lang="en-US" sz="2800" dirty="0">
                <a:solidFill>
                  <a:srgbClr val="C00000"/>
                </a:solidFill>
                <a:latin typeface="Times New Roman"/>
                <a:cs typeface="Times New Roman"/>
              </a:rPr>
              <a:t>. Historia w </a:t>
            </a:r>
            <a:r>
              <a:rPr lang="en-US" sz="2800" dirty="0" err="1">
                <a:solidFill>
                  <a:srgbClr val="C00000"/>
                </a:solidFill>
                <a:latin typeface="Times New Roman"/>
                <a:cs typeface="Times New Roman"/>
              </a:rPr>
              <a:t>spódnicy</a:t>
            </a:r>
            <a:r>
              <a:rPr lang="en-US" sz="2800" dirty="0">
                <a:solidFill>
                  <a:srgbClr val="C00000"/>
                </a:solidFill>
                <a:latin typeface="Times New Roman"/>
                <a:cs typeface="Times New Roman"/>
              </a:rPr>
              <a:t>" </a:t>
            </a:r>
            <a:br>
              <a:rPr lang="en-US" sz="2800" dirty="0">
                <a:solidFill>
                  <a:srgbClr val="C00000"/>
                </a:solidFill>
                <a:latin typeface="Times New Roman"/>
                <a:cs typeface="Times New Roman"/>
              </a:rPr>
            </a:br>
            <a:r>
              <a:rPr lang="en-US" sz="2800" dirty="0">
                <a:solidFill>
                  <a:srgbClr val="C00000"/>
                </a:solidFill>
                <a:latin typeface="Times New Roman"/>
                <a:cs typeface="Times New Roman"/>
              </a:rPr>
              <a:t>z </a:t>
            </a:r>
            <a:r>
              <a:rPr lang="en-US" sz="2800" dirty="0" err="1">
                <a:solidFill>
                  <a:srgbClr val="C00000"/>
                </a:solidFill>
                <a:latin typeface="Times New Roman"/>
                <a:cs typeface="Times New Roman"/>
              </a:rPr>
              <a:t>pięknymi</a:t>
            </a:r>
            <a:r>
              <a:rPr lang="en-US" sz="28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/>
                <a:cs typeface="Times New Roman"/>
              </a:rPr>
              <a:t>ilustracjami</a:t>
            </a:r>
            <a:r>
              <a:rPr lang="en-US" sz="28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/>
                <a:cs typeface="Times New Roman"/>
              </a:rPr>
              <a:t>pani</a:t>
            </a:r>
            <a:r>
              <a:rPr lang="en-US" sz="28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/>
                <a:cs typeface="Times New Roman"/>
              </a:rPr>
              <a:t>Joanny</a:t>
            </a:r>
            <a:r>
              <a:rPr lang="en-US" sz="28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/>
                <a:cs typeface="Times New Roman"/>
              </a:rPr>
              <a:t>Rusinek</a:t>
            </a:r>
            <a:r>
              <a:rPr lang="en-US" sz="2800" dirty="0">
                <a:solidFill>
                  <a:srgbClr val="C00000"/>
                </a:solidFill>
                <a:latin typeface="Times New Roman"/>
                <a:cs typeface="Times New Roman"/>
              </a:rPr>
              <a:t>. </a:t>
            </a:r>
            <a:endParaRPr lang="pl-PL" sz="2800">
              <a:solidFill>
                <a:srgbClr val="C00000"/>
              </a:solidFill>
              <a:cs typeface="Calibri" panose="020F0502020204030204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>
              <a:latin typeface="Times New Roman"/>
              <a:cs typeface="Times New Roman"/>
            </a:endParaRPr>
          </a:p>
        </p:txBody>
      </p:sp>
      <p:pic>
        <p:nvPicPr>
          <p:cNvPr id="5" name="Obraz 5" descr="Obraz zawierający tekst&#10;&#10;Opis wygenerowany przy bardzo wysokim poziomie pewności">
            <a:extLst>
              <a:ext uri="{FF2B5EF4-FFF2-40B4-BE49-F238E27FC236}">
                <a16:creationId xmlns:a16="http://schemas.microsoft.com/office/drawing/2014/main" id="{312994FE-1F8C-40B1-B162-19DF2D08D61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067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0FCC49-DEE2-44F0-9E91-7218B5E34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920" y="658483"/>
            <a:ext cx="79105" cy="139891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BC85EB4-72DB-4B78-BE66-C40325D1A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2920" y="1352909"/>
            <a:ext cx="3932237" cy="381158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pl-PL" sz="2800" dirty="0">
                <a:latin typeface="Times New Roman"/>
                <a:cs typeface="Calibri"/>
              </a:rPr>
              <a:t>W swojej książce autorka zapoznaje nas </a:t>
            </a:r>
            <a:br>
              <a:rPr lang="pl-PL" sz="2800" dirty="0">
                <a:latin typeface="Times New Roman"/>
                <a:cs typeface="Calibri"/>
              </a:rPr>
            </a:br>
            <a:r>
              <a:rPr lang="pl-PL" sz="2800" dirty="0">
                <a:latin typeface="Times New Roman"/>
                <a:cs typeface="Calibri"/>
              </a:rPr>
              <a:t>z kobietami, które </a:t>
            </a:r>
            <a:br>
              <a:rPr lang="pl-PL" sz="2800" dirty="0">
                <a:latin typeface="Times New Roman"/>
                <a:cs typeface="Calibri"/>
              </a:rPr>
            </a:br>
            <a:r>
              <a:rPr lang="pl-PL" sz="2800" dirty="0">
                <a:latin typeface="Times New Roman"/>
                <a:cs typeface="Calibri"/>
              </a:rPr>
              <a:t>w pewnym stopniu zmieniły Polskę i świat.</a:t>
            </a:r>
            <a:endParaRPr lang="pl-PL">
              <a:cs typeface="Calibri" panose="020F0502020204030204"/>
            </a:endParaRPr>
          </a:p>
          <a:p>
            <a:pPr algn="ctr"/>
            <a:r>
              <a:rPr lang="pl-PL" sz="2800" dirty="0">
                <a:latin typeface="Times New Roman"/>
                <a:cs typeface="Calibri"/>
              </a:rPr>
              <a:t>Są to kobiety z różnych środowisk i różnych epok. Łączy je heroizm, ciekawość świata, łamanie barier, pasja </a:t>
            </a:r>
            <a:br>
              <a:rPr lang="pl-PL" sz="2800" dirty="0">
                <a:latin typeface="Times New Roman"/>
                <a:cs typeface="Calibri"/>
              </a:rPr>
            </a:br>
            <a:r>
              <a:rPr lang="pl-PL" sz="2800" dirty="0">
                <a:latin typeface="Times New Roman"/>
                <a:cs typeface="Calibri"/>
              </a:rPr>
              <a:t>i chęć działania.</a:t>
            </a:r>
          </a:p>
        </p:txBody>
      </p:sp>
      <p:pic>
        <p:nvPicPr>
          <p:cNvPr id="6" name="Obraz 6" descr="Obraz zawierający tekst, trzymający, zdjęcie, czytanie&#10;&#10;Opis wygenerowany przy bardzo wysokim poziomie pewności">
            <a:extLst>
              <a:ext uri="{FF2B5EF4-FFF2-40B4-BE49-F238E27FC236}">
                <a16:creationId xmlns:a16="http://schemas.microsoft.com/office/drawing/2014/main" id="{142FA5EB-FD23-494B-B12D-4237C96EFA1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4026" b="4026"/>
          <a:stretch/>
        </p:blipFill>
        <p:spPr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6744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E9AB0C-7143-47A6-83D5-F178F854C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204" y="640081"/>
            <a:ext cx="3141664" cy="596263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200" kern="1200" dirty="0">
                <a:latin typeface="Times New Roman"/>
                <a:cs typeface="Times New Roman"/>
              </a:rPr>
              <a:t>Anna </a:t>
            </a:r>
            <a:r>
              <a:rPr lang="en-US" sz="2200" kern="1200" dirty="0" err="1">
                <a:latin typeface="Times New Roman"/>
                <a:cs typeface="Times New Roman"/>
              </a:rPr>
              <a:t>Dziewit</a:t>
            </a:r>
            <a:r>
              <a:rPr lang="en-US" sz="2200" kern="1200" dirty="0">
                <a:latin typeface="Times New Roman"/>
                <a:cs typeface="Times New Roman"/>
              </a:rPr>
              <a:t>-Meller </a:t>
            </a:r>
            <a:r>
              <a:rPr lang="en-US" sz="2200" kern="1200" dirty="0" err="1">
                <a:latin typeface="Times New Roman"/>
                <a:cs typeface="Times New Roman"/>
              </a:rPr>
              <a:t>wzorowała</a:t>
            </a:r>
            <a:r>
              <a:rPr lang="en-US" sz="2200" kern="1200" dirty="0">
                <a:latin typeface="Times New Roman"/>
                <a:cs typeface="Times New Roman"/>
              </a:rPr>
              <a:t> </a:t>
            </a:r>
            <a:r>
              <a:rPr lang="en-US" sz="2200" kern="1200" dirty="0" err="1">
                <a:latin typeface="Times New Roman"/>
                <a:cs typeface="Times New Roman"/>
              </a:rPr>
              <a:t>się</a:t>
            </a:r>
            <a:r>
              <a:rPr lang="en-US" sz="2200" kern="1200" dirty="0">
                <a:latin typeface="Times New Roman"/>
                <a:cs typeface="Times New Roman"/>
              </a:rPr>
              <a:t> </a:t>
            </a:r>
            <a:r>
              <a:rPr lang="en-US" sz="2200" kern="1200" dirty="0" err="1">
                <a:latin typeface="Times New Roman"/>
                <a:cs typeface="Times New Roman"/>
              </a:rPr>
              <a:t>na</a:t>
            </a:r>
            <a:r>
              <a:rPr lang="en-US" sz="2200" kern="1200" dirty="0">
                <a:latin typeface="Times New Roman"/>
                <a:cs typeface="Times New Roman"/>
              </a:rPr>
              <a:t> </a:t>
            </a:r>
            <a:r>
              <a:rPr lang="en-US" sz="2200" kern="1200" dirty="0" err="1">
                <a:latin typeface="Times New Roman"/>
                <a:cs typeface="Times New Roman"/>
              </a:rPr>
              <a:t>doskonałej</a:t>
            </a:r>
            <a:r>
              <a:rPr lang="en-US" sz="2200" kern="1200" dirty="0">
                <a:latin typeface="Times New Roman"/>
                <a:cs typeface="Times New Roman"/>
              </a:rPr>
              <a:t> </a:t>
            </a:r>
            <a:r>
              <a:rPr lang="en-US" sz="2200" kern="1200" dirty="0" err="1">
                <a:latin typeface="Times New Roman"/>
                <a:cs typeface="Times New Roman"/>
              </a:rPr>
              <a:t>książce</a:t>
            </a:r>
            <a:r>
              <a:rPr lang="en-US" sz="2200" kern="1200" dirty="0">
                <a:latin typeface="Times New Roman"/>
                <a:cs typeface="Times New Roman"/>
              </a:rPr>
              <a:t> "</a:t>
            </a:r>
            <a:r>
              <a:rPr lang="en-US" sz="2200" kern="1200" dirty="0" err="1">
                <a:latin typeface="Times New Roman"/>
                <a:cs typeface="Times New Roman"/>
              </a:rPr>
              <a:t>Opowieści</a:t>
            </a:r>
            <a:r>
              <a:rPr lang="en-US" sz="2200" kern="1200" dirty="0">
                <a:latin typeface="Times New Roman"/>
                <a:cs typeface="Times New Roman"/>
              </a:rPr>
              <a:t> </a:t>
            </a:r>
            <a:r>
              <a:rPr lang="en-US" sz="2200" kern="1200" dirty="0" err="1">
                <a:latin typeface="Times New Roman"/>
                <a:cs typeface="Times New Roman"/>
              </a:rPr>
              <a:t>na</a:t>
            </a:r>
            <a:r>
              <a:rPr lang="en-US" sz="2200" kern="1200" dirty="0">
                <a:latin typeface="Times New Roman"/>
                <a:cs typeface="Times New Roman"/>
              </a:rPr>
              <a:t> </a:t>
            </a:r>
            <a:r>
              <a:rPr lang="en-US" sz="2200" kern="1200" dirty="0" err="1">
                <a:latin typeface="Times New Roman"/>
                <a:cs typeface="Times New Roman"/>
              </a:rPr>
              <a:t>dobranoc</a:t>
            </a:r>
            <a:r>
              <a:rPr lang="en-US" sz="2200" kern="1200" dirty="0">
                <a:latin typeface="Times New Roman"/>
                <a:cs typeface="Times New Roman"/>
              </a:rPr>
              <a:t> </a:t>
            </a:r>
            <a:r>
              <a:rPr lang="en-US" sz="2200" kern="1200" dirty="0" err="1">
                <a:latin typeface="Times New Roman"/>
                <a:cs typeface="Times New Roman"/>
              </a:rPr>
              <a:t>dla</a:t>
            </a:r>
            <a:r>
              <a:rPr lang="en-US" sz="2200" kern="1200" dirty="0">
                <a:latin typeface="Times New Roman"/>
                <a:cs typeface="Times New Roman"/>
              </a:rPr>
              <a:t> </a:t>
            </a:r>
            <a:r>
              <a:rPr lang="en-US" sz="2200" kern="1200" dirty="0" err="1">
                <a:latin typeface="Times New Roman"/>
                <a:cs typeface="Times New Roman"/>
              </a:rPr>
              <a:t>młodych</a:t>
            </a:r>
            <a:r>
              <a:rPr lang="en-US" sz="2200" kern="1200" dirty="0">
                <a:latin typeface="Times New Roman"/>
                <a:cs typeface="Times New Roman"/>
              </a:rPr>
              <a:t> </a:t>
            </a:r>
            <a:r>
              <a:rPr lang="en-US" sz="2200" kern="1200" dirty="0" err="1">
                <a:latin typeface="Times New Roman"/>
                <a:cs typeface="Times New Roman"/>
              </a:rPr>
              <a:t>buntowniczek</a:t>
            </a:r>
            <a:r>
              <a:rPr lang="en-US" sz="2200" kern="1200" dirty="0">
                <a:latin typeface="Times New Roman"/>
                <a:cs typeface="Times New Roman"/>
              </a:rPr>
              <a:t>" </a:t>
            </a:r>
            <a:r>
              <a:rPr lang="en-US" sz="2200" kern="1200" dirty="0" err="1">
                <a:latin typeface="Times New Roman"/>
                <a:cs typeface="Times New Roman"/>
              </a:rPr>
              <a:t>Eleny</a:t>
            </a:r>
            <a:r>
              <a:rPr lang="en-US" sz="2200" kern="1200" dirty="0">
                <a:latin typeface="Times New Roman"/>
                <a:cs typeface="Times New Roman"/>
              </a:rPr>
              <a:t> </a:t>
            </a:r>
            <a:r>
              <a:rPr lang="en-US" sz="2200" kern="1200" dirty="0" err="1">
                <a:latin typeface="Times New Roman"/>
                <a:cs typeface="Times New Roman"/>
              </a:rPr>
              <a:t>Favilli</a:t>
            </a:r>
            <a:r>
              <a:rPr lang="en-US" sz="2200" kern="1200" dirty="0">
                <a:latin typeface="Times New Roman"/>
                <a:cs typeface="Times New Roman"/>
              </a:rPr>
              <a:t> </a:t>
            </a:r>
            <a:r>
              <a:rPr lang="en-US" sz="2200" kern="1200" dirty="0" err="1">
                <a:latin typeface="Times New Roman"/>
                <a:cs typeface="Times New Roman"/>
              </a:rPr>
              <a:t>i</a:t>
            </a:r>
            <a:r>
              <a:rPr lang="en-US" sz="2200" kern="1200" dirty="0">
                <a:latin typeface="Times New Roman"/>
                <a:cs typeface="Times New Roman"/>
              </a:rPr>
              <a:t>      Franceski Cavallo. </a:t>
            </a:r>
            <a:r>
              <a:rPr lang="en-US" sz="2200" kern="1200" dirty="0" err="1">
                <a:latin typeface="Times New Roman"/>
                <a:cs typeface="Times New Roman"/>
              </a:rPr>
              <a:t>Stworzyła</a:t>
            </a:r>
            <a:r>
              <a:rPr lang="en-US" sz="2200" kern="1200" dirty="0">
                <a:latin typeface="Times New Roman"/>
                <a:cs typeface="Times New Roman"/>
              </a:rPr>
              <a:t> </a:t>
            </a:r>
            <a:r>
              <a:rPr lang="en-US" sz="2200" kern="1200" dirty="0" err="1">
                <a:latin typeface="Times New Roman"/>
                <a:cs typeface="Times New Roman"/>
              </a:rPr>
              <a:t>opowieśc</a:t>
            </a:r>
            <a:r>
              <a:rPr lang="en-US" sz="2200" kern="1200" dirty="0">
                <a:latin typeface="Times New Roman"/>
                <a:cs typeface="Times New Roman"/>
              </a:rPr>
              <a:t> o </a:t>
            </a:r>
            <a:r>
              <a:rPr lang="en-US" sz="2200" kern="1200" dirty="0" err="1">
                <a:latin typeface="Times New Roman"/>
                <a:cs typeface="Times New Roman"/>
              </a:rPr>
              <a:t>polskich</a:t>
            </a:r>
            <a:r>
              <a:rPr lang="en-US" sz="2200" kern="1200" dirty="0">
                <a:latin typeface="Times New Roman"/>
                <a:cs typeface="Times New Roman"/>
              </a:rPr>
              <a:t> </a:t>
            </a:r>
            <a:r>
              <a:rPr lang="en-US" sz="2200" kern="1200" dirty="0" err="1">
                <a:latin typeface="Times New Roman"/>
                <a:cs typeface="Times New Roman"/>
              </a:rPr>
              <a:t>wyjątkowych</a:t>
            </a:r>
            <a:r>
              <a:rPr lang="en-US" sz="2200" kern="1200" dirty="0">
                <a:latin typeface="Times New Roman"/>
                <a:cs typeface="Times New Roman"/>
              </a:rPr>
              <a:t>  </a:t>
            </a:r>
            <a:r>
              <a:rPr lang="en-US" sz="2200" kern="1200" dirty="0" err="1">
                <a:latin typeface="Times New Roman"/>
                <a:cs typeface="Times New Roman"/>
              </a:rPr>
              <a:t>kobietach</a:t>
            </a:r>
            <a:r>
              <a:rPr lang="en-US" sz="2200" kern="1200" dirty="0">
                <a:latin typeface="Times New Roman"/>
                <a:cs typeface="Times New Roman"/>
              </a:rPr>
              <a:t>, </a:t>
            </a:r>
            <a:r>
              <a:rPr lang="en-US" sz="2200" kern="1200" dirty="0" err="1">
                <a:latin typeface="Times New Roman"/>
                <a:cs typeface="Times New Roman"/>
              </a:rPr>
              <a:t>które</a:t>
            </a:r>
            <a:r>
              <a:rPr lang="en-US" sz="2200" kern="1200" dirty="0">
                <a:latin typeface="Times New Roman"/>
                <a:cs typeface="Times New Roman"/>
              </a:rPr>
              <a:t> w </a:t>
            </a:r>
            <a:r>
              <a:rPr lang="en-US" sz="2200" kern="1200" dirty="0" err="1">
                <a:latin typeface="Times New Roman"/>
                <a:cs typeface="Times New Roman"/>
              </a:rPr>
              <a:t>niczym</a:t>
            </a:r>
            <a:r>
              <a:rPr lang="en-US" sz="2200" kern="1200" dirty="0">
                <a:latin typeface="Times New Roman"/>
                <a:cs typeface="Times New Roman"/>
              </a:rPr>
              <a:t> </a:t>
            </a:r>
            <a:r>
              <a:rPr lang="en-US" sz="2200" kern="1200" dirty="0" err="1">
                <a:latin typeface="Times New Roman"/>
                <a:cs typeface="Times New Roman"/>
              </a:rPr>
              <a:t>nie</a:t>
            </a:r>
            <a:r>
              <a:rPr lang="en-US" sz="2200" kern="1200" dirty="0">
                <a:latin typeface="Times New Roman"/>
                <a:cs typeface="Times New Roman"/>
              </a:rPr>
              <a:t> </a:t>
            </a:r>
            <a:r>
              <a:rPr lang="en-US" sz="2200" kern="1200" dirty="0" err="1">
                <a:latin typeface="Times New Roman"/>
                <a:cs typeface="Times New Roman"/>
              </a:rPr>
              <a:t>ustępują</a:t>
            </a:r>
            <a:r>
              <a:rPr lang="en-US" sz="2200" kern="1200" dirty="0">
                <a:latin typeface="Times New Roman"/>
                <a:cs typeface="Times New Roman"/>
              </a:rPr>
              <a:t> </a:t>
            </a:r>
            <a:r>
              <a:rPr lang="en-US" sz="2200" kern="1200" dirty="0" err="1">
                <a:latin typeface="Times New Roman"/>
                <a:cs typeface="Times New Roman"/>
              </a:rPr>
              <a:t>światowym</a:t>
            </a:r>
            <a:r>
              <a:rPr lang="en-US" sz="2200" kern="1200" dirty="0">
                <a:latin typeface="Times New Roman"/>
                <a:cs typeface="Times New Roman"/>
              </a:rPr>
              <a:t> </a:t>
            </a:r>
            <a:r>
              <a:rPr lang="en-US" sz="2200" kern="1200" dirty="0" err="1">
                <a:latin typeface="Times New Roman"/>
                <a:cs typeface="Times New Roman"/>
              </a:rPr>
              <a:t>bohaterkom</a:t>
            </a:r>
            <a:r>
              <a:rPr lang="en-US" sz="2200" kern="1200" dirty="0">
                <a:latin typeface="Times New Roman"/>
                <a:cs typeface="Times New Roman"/>
              </a:rPr>
              <a:t>.</a:t>
            </a:r>
            <a:endParaRPr lang="pl-PL" dirty="0">
              <a:cs typeface="Calibri Light" panose="020F0302020204030204"/>
            </a:endParaRPr>
          </a:p>
        </p:txBody>
      </p:sp>
      <p:pic>
        <p:nvPicPr>
          <p:cNvPr id="11" name="Obraz 12" descr="Obraz zawierający tekst, budynek, znak, książka&#10;&#10;Opis wygenerowany przy bardzo wysokim poziomie pewności">
            <a:extLst>
              <a:ext uri="{FF2B5EF4-FFF2-40B4-BE49-F238E27FC236}">
                <a16:creationId xmlns:a16="http://schemas.microsoft.com/office/drawing/2014/main" id="{04D2F48B-7147-4A05-9DC3-64149707EC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4213" y="958850"/>
            <a:ext cx="3660775" cy="4937125"/>
          </a:xfrm>
        </p:spPr>
      </p:pic>
      <p:pic>
        <p:nvPicPr>
          <p:cNvPr id="18" name="Obraz 18" descr="Obraz zawierający tekst, siedzi&#10;&#10;Opis wygenerowany przy bardzo wysokim poziomie pewności">
            <a:extLst>
              <a:ext uri="{FF2B5EF4-FFF2-40B4-BE49-F238E27FC236}">
                <a16:creationId xmlns:a16="http://schemas.microsoft.com/office/drawing/2014/main" id="{0D2A3F6C-83D1-4039-B91B-5B80419599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7538" y="958850"/>
            <a:ext cx="3660775" cy="4937125"/>
          </a:xfrm>
        </p:spPr>
      </p:pic>
    </p:spTree>
    <p:extLst>
      <p:ext uri="{BB962C8B-B14F-4D97-AF65-F5344CB8AC3E}">
        <p14:creationId xmlns:p14="http://schemas.microsoft.com/office/powerpoint/2010/main" val="322468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CCFCAEC-9452-42D5-81DE-74C3749AB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595" y="866184"/>
            <a:ext cx="10515599" cy="93268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400" kern="1200" dirty="0" err="1">
                <a:latin typeface="Times New Roman"/>
                <a:cs typeface="Times New Roman"/>
              </a:rPr>
              <a:t>Są</a:t>
            </a:r>
            <a:r>
              <a:rPr lang="en-US" sz="2400" kern="1200" dirty="0">
                <a:latin typeface="Times New Roman"/>
                <a:cs typeface="Times New Roman"/>
              </a:rPr>
              <a:t> </a:t>
            </a:r>
            <a:r>
              <a:rPr lang="en-US" sz="2400" kern="1200" dirty="0" err="1">
                <a:latin typeface="Times New Roman"/>
                <a:cs typeface="Times New Roman"/>
              </a:rPr>
              <a:t>tu</a:t>
            </a:r>
            <a:r>
              <a:rPr lang="en-US" sz="2400" kern="1200" dirty="0">
                <a:latin typeface="Times New Roman"/>
                <a:cs typeface="Times New Roman"/>
              </a:rPr>
              <a:t> </a:t>
            </a:r>
            <a:r>
              <a:rPr lang="en-US" sz="2400" kern="1200" dirty="0" err="1">
                <a:latin typeface="Times New Roman"/>
                <a:cs typeface="Times New Roman"/>
              </a:rPr>
              <a:t>królowe</a:t>
            </a:r>
            <a:r>
              <a:rPr lang="en-US" sz="2400" kern="1200" dirty="0">
                <a:latin typeface="Times New Roman"/>
                <a:cs typeface="Times New Roman"/>
              </a:rPr>
              <a:t> </a:t>
            </a:r>
            <a:r>
              <a:rPr lang="en-US" sz="2400" kern="1200" dirty="0" err="1">
                <a:latin typeface="Times New Roman"/>
                <a:cs typeface="Times New Roman"/>
              </a:rPr>
              <a:t>i</a:t>
            </a:r>
            <a:r>
              <a:rPr lang="en-US" sz="2400" kern="1200" dirty="0">
                <a:latin typeface="Times New Roman"/>
                <a:cs typeface="Times New Roman"/>
              </a:rPr>
              <a:t> </a:t>
            </a:r>
            <a:r>
              <a:rPr lang="en-US" sz="2400" kern="1200" dirty="0" err="1">
                <a:latin typeface="Times New Roman"/>
                <a:cs typeface="Times New Roman"/>
              </a:rPr>
              <a:t>arystokratki</a:t>
            </a:r>
            <a:r>
              <a:rPr lang="en-US" sz="2400" kern="1200" dirty="0">
                <a:latin typeface="Times New Roman"/>
                <a:cs typeface="Times New Roman"/>
              </a:rPr>
              <a:t>, </a:t>
            </a:r>
            <a:r>
              <a:rPr lang="en-US" sz="2400" kern="1200" dirty="0" err="1">
                <a:latin typeface="Times New Roman"/>
                <a:cs typeface="Times New Roman"/>
              </a:rPr>
              <a:t>poetki</a:t>
            </a:r>
            <a:r>
              <a:rPr lang="en-US" sz="2400" kern="1200" dirty="0">
                <a:latin typeface="Times New Roman"/>
                <a:cs typeface="Times New Roman"/>
              </a:rPr>
              <a:t>, </a:t>
            </a:r>
            <a:r>
              <a:rPr lang="en-US" sz="2400" kern="1200" dirty="0" err="1">
                <a:latin typeface="Times New Roman"/>
                <a:cs typeface="Times New Roman"/>
              </a:rPr>
              <a:t>artystki</a:t>
            </a:r>
            <a:r>
              <a:rPr lang="en-US" sz="2400" kern="1200" dirty="0">
                <a:latin typeface="Times New Roman"/>
                <a:cs typeface="Times New Roman"/>
              </a:rPr>
              <a:t>, </a:t>
            </a:r>
            <a:r>
              <a:rPr lang="en-US" sz="2400" kern="1200" dirty="0" err="1">
                <a:latin typeface="Times New Roman"/>
                <a:cs typeface="Times New Roman"/>
              </a:rPr>
              <a:t>bohaterki</a:t>
            </a:r>
            <a:r>
              <a:rPr lang="en-US" sz="2400" kern="1200" dirty="0">
                <a:latin typeface="Times New Roman"/>
                <a:cs typeface="Times New Roman"/>
              </a:rPr>
              <a:t> </a:t>
            </a:r>
            <a:r>
              <a:rPr lang="en-US" sz="2400" kern="1200" dirty="0" err="1">
                <a:latin typeface="Times New Roman"/>
                <a:cs typeface="Times New Roman"/>
              </a:rPr>
              <a:t>wojenne</a:t>
            </a:r>
            <a:r>
              <a:rPr lang="en-US" sz="2400" kern="1200" dirty="0">
                <a:latin typeface="Times New Roman"/>
                <a:cs typeface="Times New Roman"/>
              </a:rPr>
              <a:t> </a:t>
            </a:r>
            <a:r>
              <a:rPr lang="en-US" sz="2400" kern="1200" dirty="0" err="1">
                <a:latin typeface="Times New Roman"/>
                <a:cs typeface="Times New Roman"/>
              </a:rPr>
              <a:t>i</a:t>
            </a:r>
            <a:r>
              <a:rPr lang="en-US" sz="2400" kern="1200" dirty="0">
                <a:latin typeface="Times New Roman"/>
                <a:cs typeface="Times New Roman"/>
              </a:rPr>
              <a:t> </a:t>
            </a:r>
            <a:r>
              <a:rPr lang="en-US" sz="2400" kern="1200" dirty="0" err="1">
                <a:latin typeface="Times New Roman"/>
                <a:cs typeface="Times New Roman"/>
              </a:rPr>
              <a:t>naukowcy</a:t>
            </a:r>
            <a:r>
              <a:rPr lang="en-US" sz="2400" kern="1200" dirty="0">
                <a:latin typeface="Times New Roman"/>
                <a:cs typeface="Times New Roman"/>
              </a:rPr>
              <a:t>. </a:t>
            </a:r>
            <a:r>
              <a:rPr lang="en-US" sz="2400" kern="1200" dirty="0" err="1">
                <a:latin typeface="Times New Roman"/>
                <a:cs typeface="Times New Roman"/>
              </a:rPr>
              <a:t>Niektóre</a:t>
            </a:r>
            <a:r>
              <a:rPr lang="en-US" sz="2400" kern="1200" dirty="0">
                <a:latin typeface="Times New Roman"/>
                <a:cs typeface="Times New Roman"/>
              </a:rPr>
              <a:t> </a:t>
            </a:r>
            <a:r>
              <a:rPr lang="en-US" sz="2400" kern="1200" dirty="0" err="1">
                <a:latin typeface="Times New Roman"/>
                <a:cs typeface="Times New Roman"/>
              </a:rPr>
              <a:t>znane</a:t>
            </a:r>
            <a:r>
              <a:rPr lang="en-US" sz="2400" kern="1200" dirty="0">
                <a:latin typeface="Times New Roman"/>
                <a:cs typeface="Times New Roman"/>
              </a:rPr>
              <a:t> </a:t>
            </a:r>
            <a:r>
              <a:rPr lang="en-US" sz="2400" kern="1200" dirty="0" err="1">
                <a:latin typeface="Times New Roman"/>
                <a:cs typeface="Times New Roman"/>
              </a:rPr>
              <a:t>i</a:t>
            </a:r>
            <a:r>
              <a:rPr lang="en-US" sz="2400" kern="1200" dirty="0">
                <a:latin typeface="Times New Roman"/>
                <a:cs typeface="Times New Roman"/>
              </a:rPr>
              <a:t> </a:t>
            </a:r>
            <a:r>
              <a:rPr lang="en-US" sz="2400" kern="1200" dirty="0" err="1">
                <a:latin typeface="Times New Roman"/>
                <a:cs typeface="Times New Roman"/>
              </a:rPr>
              <a:t>podziwiane</a:t>
            </a:r>
            <a:r>
              <a:rPr lang="en-US" sz="2400" kern="1200" dirty="0">
                <a:latin typeface="Times New Roman"/>
                <a:cs typeface="Times New Roman"/>
              </a:rPr>
              <a:t>, </a:t>
            </a:r>
            <a:r>
              <a:rPr lang="en-US" sz="2400" kern="1200" dirty="0" err="1">
                <a:latin typeface="Times New Roman"/>
                <a:cs typeface="Times New Roman"/>
              </a:rPr>
              <a:t>inne</a:t>
            </a:r>
            <a:r>
              <a:rPr lang="en-US" sz="2400" kern="1200" dirty="0">
                <a:latin typeface="Times New Roman"/>
                <a:cs typeface="Times New Roman"/>
              </a:rPr>
              <a:t> </a:t>
            </a:r>
            <a:r>
              <a:rPr lang="en-US" sz="2400" kern="1200" dirty="0" err="1">
                <a:latin typeface="Times New Roman"/>
                <a:cs typeface="Times New Roman"/>
              </a:rPr>
              <a:t>zapomniane</a:t>
            </a:r>
            <a:r>
              <a:rPr lang="en-US" sz="2400" kern="1200" dirty="0">
                <a:latin typeface="Times New Roman"/>
                <a:cs typeface="Times New Roman"/>
              </a:rPr>
              <a:t>, a </a:t>
            </a:r>
            <a:r>
              <a:rPr lang="en-US" sz="2400" kern="1200" dirty="0" err="1">
                <a:latin typeface="Times New Roman"/>
                <a:cs typeface="Times New Roman"/>
              </a:rPr>
              <a:t>warte</a:t>
            </a:r>
            <a:r>
              <a:rPr lang="en-US" sz="2400" kern="1200" dirty="0">
                <a:latin typeface="Times New Roman"/>
                <a:cs typeface="Times New Roman"/>
              </a:rPr>
              <a:t> </a:t>
            </a:r>
            <a:r>
              <a:rPr lang="en-US" sz="2400" kern="1200" dirty="0" err="1">
                <a:latin typeface="Times New Roman"/>
                <a:cs typeface="Times New Roman"/>
              </a:rPr>
              <a:t>przypomnienia</a:t>
            </a:r>
            <a:r>
              <a:rPr lang="en-US" sz="2400" kern="1200" dirty="0">
                <a:latin typeface="Times New Roman"/>
                <a:cs typeface="Times New Roman"/>
              </a:rPr>
              <a:t>. Ich </a:t>
            </a:r>
            <a:r>
              <a:rPr lang="en-US" sz="2400" kern="1200" dirty="0" err="1">
                <a:latin typeface="Times New Roman"/>
                <a:cs typeface="Times New Roman"/>
              </a:rPr>
              <a:t>historie</a:t>
            </a:r>
            <a:r>
              <a:rPr lang="en-US" sz="2400" kern="1200" dirty="0">
                <a:latin typeface="Times New Roman"/>
                <a:cs typeface="Times New Roman"/>
              </a:rPr>
              <a:t> </a:t>
            </a:r>
            <a:r>
              <a:rPr lang="en-US" sz="2400" kern="1200" dirty="0" err="1">
                <a:latin typeface="Times New Roman"/>
                <a:cs typeface="Times New Roman"/>
              </a:rPr>
              <a:t>zostały</a:t>
            </a:r>
            <a:r>
              <a:rPr lang="en-US" sz="2400" kern="1200" dirty="0">
                <a:latin typeface="Times New Roman"/>
                <a:cs typeface="Times New Roman"/>
              </a:rPr>
              <a:t> </a:t>
            </a:r>
            <a:r>
              <a:rPr lang="en-US" sz="2400" kern="1200" dirty="0" err="1">
                <a:latin typeface="Times New Roman"/>
                <a:cs typeface="Times New Roman"/>
              </a:rPr>
              <a:t>opowiedziane</a:t>
            </a:r>
            <a:r>
              <a:rPr lang="en-US" sz="2400" kern="1200" dirty="0">
                <a:latin typeface="Times New Roman"/>
                <a:cs typeface="Times New Roman"/>
              </a:rPr>
              <a:t> w </a:t>
            </a:r>
            <a:r>
              <a:rPr lang="en-US" sz="2400" kern="1200" dirty="0" err="1">
                <a:latin typeface="Times New Roman"/>
                <a:cs typeface="Times New Roman"/>
              </a:rPr>
              <a:t>sposób</a:t>
            </a:r>
            <a:r>
              <a:rPr lang="en-US" sz="2400" kern="1200" dirty="0">
                <a:latin typeface="Times New Roman"/>
                <a:cs typeface="Times New Roman"/>
              </a:rPr>
              <a:t> </a:t>
            </a:r>
            <a:r>
              <a:rPr lang="en-US" sz="2400" kern="1200" dirty="0" err="1">
                <a:latin typeface="Times New Roman"/>
                <a:cs typeface="Times New Roman"/>
              </a:rPr>
              <a:t>krótki</a:t>
            </a:r>
            <a:r>
              <a:rPr lang="en-US" sz="2400" kern="1200" dirty="0">
                <a:latin typeface="Times New Roman"/>
                <a:cs typeface="Times New Roman"/>
              </a:rPr>
              <a:t> </a:t>
            </a:r>
            <a:r>
              <a:rPr lang="en-US" sz="2400" kern="1200" dirty="0" err="1">
                <a:latin typeface="Times New Roman"/>
                <a:cs typeface="Times New Roman"/>
              </a:rPr>
              <a:t>i</a:t>
            </a:r>
            <a:r>
              <a:rPr lang="en-US" sz="2400" kern="1200" dirty="0">
                <a:latin typeface="Times New Roman"/>
                <a:cs typeface="Times New Roman"/>
              </a:rPr>
              <a:t> </a:t>
            </a:r>
            <a:r>
              <a:rPr lang="en-US" sz="2400" kern="1200" dirty="0" err="1">
                <a:latin typeface="Times New Roman"/>
                <a:cs typeface="Times New Roman"/>
              </a:rPr>
              <a:t>humorystyczny</a:t>
            </a:r>
            <a:r>
              <a:rPr lang="en-US" sz="2400" kern="1200" dirty="0">
                <a:latin typeface="Times New Roman"/>
                <a:cs typeface="Times New Roman"/>
              </a:rPr>
              <a:t>, a </a:t>
            </a:r>
            <a:r>
              <a:rPr lang="en-US" sz="2400" kern="1200" dirty="0" err="1">
                <a:latin typeface="Times New Roman"/>
                <a:cs typeface="Times New Roman"/>
              </a:rPr>
              <a:t>jednocześnie</a:t>
            </a:r>
            <a:r>
              <a:rPr lang="en-US" sz="2400" kern="1200" dirty="0">
                <a:latin typeface="Times New Roman"/>
                <a:cs typeface="Times New Roman"/>
              </a:rPr>
              <a:t> </a:t>
            </a:r>
            <a:r>
              <a:rPr lang="en-US" sz="2400" kern="1200" dirty="0" err="1">
                <a:latin typeface="Times New Roman"/>
                <a:cs typeface="Times New Roman"/>
              </a:rPr>
              <a:t>bardzo</a:t>
            </a:r>
            <a:r>
              <a:rPr lang="en-US" sz="2400" kern="1200" dirty="0">
                <a:latin typeface="Times New Roman"/>
                <a:cs typeface="Times New Roman"/>
              </a:rPr>
              <a:t> </a:t>
            </a:r>
            <a:r>
              <a:rPr lang="en-US" sz="2400" kern="1200" dirty="0" err="1">
                <a:latin typeface="Times New Roman"/>
                <a:cs typeface="Times New Roman"/>
              </a:rPr>
              <a:t>sugestywny</a:t>
            </a:r>
            <a:r>
              <a:rPr lang="en-US" sz="2400" kern="1200" dirty="0">
                <a:latin typeface="Times New Roman"/>
                <a:cs typeface="Times New Roman"/>
              </a:rPr>
              <a:t> </a:t>
            </a:r>
            <a:r>
              <a:rPr lang="en-US" sz="2400" kern="1200" dirty="0" err="1">
                <a:latin typeface="Times New Roman"/>
                <a:cs typeface="Times New Roman"/>
              </a:rPr>
              <a:t>i</a:t>
            </a:r>
            <a:r>
              <a:rPr lang="en-US" sz="2400" kern="1200" dirty="0">
                <a:latin typeface="Times New Roman"/>
                <a:cs typeface="Times New Roman"/>
              </a:rPr>
              <a:t> </a:t>
            </a:r>
            <a:r>
              <a:rPr lang="en-US" sz="2400" kern="1200" dirty="0" err="1">
                <a:latin typeface="Times New Roman"/>
                <a:cs typeface="Times New Roman"/>
              </a:rPr>
              <a:t>obrazowy</a:t>
            </a:r>
            <a:r>
              <a:rPr lang="en-US" sz="2400" kern="1200" dirty="0"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2" name="Obraz 2" descr="Obraz zawierający tekst, książka&#10;&#10;Opis wygenerowany przy bardzo wysokim poziomie pewności">
            <a:extLst>
              <a:ext uri="{FF2B5EF4-FFF2-40B4-BE49-F238E27FC236}">
                <a16:creationId xmlns:a16="http://schemas.microsoft.com/office/drawing/2014/main" id="{6942B4F7-5F19-46DD-817E-3EFDD20B6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358" y="2165725"/>
            <a:ext cx="9706904" cy="413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6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839B69-FFD9-4F0F-9A1A-4C9B60572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189193" y="-333555"/>
            <a:ext cx="3932237" cy="1600200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AF0AB65-CC50-42D0-8495-DF486167F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7297" y="864080"/>
            <a:ext cx="3874728" cy="5004908"/>
          </a:xfrm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pl-PL" sz="2800" dirty="0">
                <a:solidFill>
                  <a:srgbClr val="C00000"/>
                </a:solidFill>
                <a:latin typeface="Times New Roman"/>
                <a:cs typeface="Calibri"/>
              </a:rPr>
              <a:t>Zabawna,</a:t>
            </a:r>
            <a:r>
              <a:rPr lang="pl-PL" sz="2800" dirty="0">
                <a:latin typeface="Times New Roman"/>
                <a:cs typeface="Calibri"/>
              </a:rPr>
              <a:t> </a:t>
            </a:r>
            <a:r>
              <a:rPr lang="pl-PL" sz="2800" dirty="0">
                <a:solidFill>
                  <a:srgbClr val="00B050"/>
                </a:solidFill>
                <a:latin typeface="Times New Roman"/>
                <a:cs typeface="Calibri"/>
              </a:rPr>
              <a:t>intrygująca</a:t>
            </a:r>
            <a:r>
              <a:rPr lang="pl-PL" sz="2800" dirty="0">
                <a:latin typeface="Times New Roman"/>
                <a:cs typeface="Calibri"/>
              </a:rPr>
              <a:t> </a:t>
            </a:r>
            <a:br>
              <a:rPr lang="pl-PL" sz="2800" dirty="0">
                <a:latin typeface="Times New Roman"/>
                <a:cs typeface="Calibri"/>
              </a:rPr>
            </a:br>
            <a:r>
              <a:rPr lang="pl-PL" sz="2800" dirty="0">
                <a:solidFill>
                  <a:schemeClr val="accent1"/>
                </a:solidFill>
                <a:latin typeface="Times New Roman"/>
                <a:cs typeface="Calibri"/>
              </a:rPr>
              <a:t>i  inspirująca lektura</a:t>
            </a:r>
            <a:r>
              <a:rPr lang="pl-PL" sz="2800" dirty="0">
                <a:latin typeface="Times New Roman"/>
                <a:cs typeface="Calibri"/>
              </a:rPr>
              <a:t> </a:t>
            </a:r>
            <a:r>
              <a:rPr lang="pl-PL" sz="28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Calibri"/>
              </a:rPr>
              <a:t>nie</a:t>
            </a:r>
            <a:r>
              <a:rPr lang="pl-PL" sz="2800" dirty="0">
                <a:latin typeface="Times New Roman"/>
                <a:cs typeface="Calibri"/>
              </a:rPr>
              <a:t> </a:t>
            </a:r>
            <a:r>
              <a:rPr lang="pl-PL" sz="28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Calibri"/>
              </a:rPr>
              <a:t>tylko</a:t>
            </a:r>
            <a:r>
              <a:rPr lang="pl-PL" sz="2800" dirty="0">
                <a:latin typeface="Times New Roman"/>
                <a:cs typeface="Calibri"/>
              </a:rPr>
              <a:t> dla dziewcząt. </a:t>
            </a:r>
          </a:p>
          <a:p>
            <a:pPr algn="ctr"/>
            <a:endParaRPr lang="pl-PL" sz="2800" dirty="0">
              <a:latin typeface="Times New Roman"/>
              <a:cs typeface="Calibri"/>
            </a:endParaRPr>
          </a:p>
          <a:p>
            <a:pPr algn="ctr"/>
            <a:r>
              <a:rPr lang="pl-PL" sz="2800" dirty="0">
                <a:latin typeface="Times New Roman"/>
                <a:cs typeface="Calibri"/>
              </a:rPr>
              <a:t>Szczerze polecam !</a:t>
            </a:r>
            <a:endParaRPr lang="pl-PL" dirty="0">
              <a:cs typeface="Calibri"/>
            </a:endParaRPr>
          </a:p>
        </p:txBody>
      </p:sp>
      <p:pic>
        <p:nvPicPr>
          <p:cNvPr id="6" name="Obraz 6" descr="Obraz zawierający tekst, książka&#10;&#10;Opis wygenerowany przy bardzo wysokim poziomie pewności">
            <a:extLst>
              <a:ext uri="{FF2B5EF4-FFF2-40B4-BE49-F238E27FC236}">
                <a16:creationId xmlns:a16="http://schemas.microsoft.com/office/drawing/2014/main" id="{6C6F7A38-6B3D-4B8E-8924-CCD1F41BB8C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6352" b="16352"/>
          <a:stretch/>
        </p:blipFill>
        <p:spPr>
          <a:xfrm rot="240000">
            <a:off x="5729528" y="297312"/>
            <a:ext cx="6172200" cy="4873625"/>
          </a:xfrm>
        </p:spPr>
      </p:pic>
      <p:pic>
        <p:nvPicPr>
          <p:cNvPr id="10" name="Obraz 10" descr="Obraz zawierający pomieszczenie&#10;&#10;Opis wygenerowany przy bardzo wysokim poziomie pewności">
            <a:extLst>
              <a:ext uri="{FF2B5EF4-FFF2-40B4-BE49-F238E27FC236}">
                <a16:creationId xmlns:a16="http://schemas.microsoft.com/office/drawing/2014/main" id="{93F12205-9ECD-417A-B3FA-707FF781F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40000">
            <a:off x="4249947" y="3054896"/>
            <a:ext cx="2743200" cy="362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4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Obraz zawierający książka, półka, wewnątrz, biblioteka&#10;&#10;Opis wygenerowany przy bardzo wysokim poziomie pewności">
            <a:extLst>
              <a:ext uri="{FF2B5EF4-FFF2-40B4-BE49-F238E27FC236}">
                <a16:creationId xmlns:a16="http://schemas.microsoft.com/office/drawing/2014/main" id="{E73DCD4F-8B9C-4030-85E0-169A3AD95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54" b="1766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1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4A5B243-32B2-418D-9A8F-DEF3CDB8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25347"/>
            <a:ext cx="6801321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dirty="0" err="1">
                <a:latin typeface="Times New Roman"/>
                <a:cs typeface="Times New Roman"/>
              </a:rPr>
              <a:t>Dziękuję</a:t>
            </a:r>
            <a:r>
              <a:rPr lang="en-US" kern="1200" dirty="0">
                <a:latin typeface="Times New Roman"/>
                <a:cs typeface="Times New Roman"/>
              </a:rPr>
              <a:t> za </a:t>
            </a:r>
            <a:r>
              <a:rPr lang="en-US" kern="1200" dirty="0" err="1">
                <a:latin typeface="Times New Roman"/>
                <a:cs typeface="Times New Roman"/>
              </a:rPr>
              <a:t>uwagę</a:t>
            </a:r>
            <a:r>
              <a:rPr lang="en-US" kern="1200" dirty="0">
                <a:latin typeface="Times New Roman"/>
                <a:cs typeface="Times New Roman"/>
              </a:rPr>
              <a:t>!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3918ABF-FD73-4708-A964-F79568BA6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1258" y="4525347"/>
            <a:ext cx="3258675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kern="1200" dirty="0" err="1">
                <a:solidFill>
                  <a:schemeClr val="tx1"/>
                </a:solidFill>
                <a:latin typeface="Times New Roman"/>
                <a:cs typeface="Times New Roman"/>
              </a:rPr>
              <a:t>Prezentację</a:t>
            </a:r>
            <a:r>
              <a:rPr lang="en-US" sz="2000" kern="12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/>
                <a:cs typeface="Times New Roman"/>
              </a:rPr>
              <a:t>wykonała</a:t>
            </a:r>
            <a:r>
              <a:rPr lang="en-US" sz="2000" kern="1200" dirty="0">
                <a:solidFill>
                  <a:schemeClr val="tx1"/>
                </a:solidFill>
                <a:latin typeface="Times New Roman"/>
                <a:cs typeface="Times New Roman"/>
              </a:rPr>
              <a:t> Anita </a:t>
            </a:r>
            <a:r>
              <a:rPr lang="en-US" sz="2000" kern="1200" dirty="0" err="1">
                <a:solidFill>
                  <a:schemeClr val="tx1"/>
                </a:solidFill>
                <a:latin typeface="Times New Roman"/>
                <a:cs typeface="Times New Roman"/>
              </a:rPr>
              <a:t>Barabasz</a:t>
            </a:r>
            <a:r>
              <a:rPr lang="en-US" sz="2000" kern="1200" dirty="0">
                <a:solidFill>
                  <a:schemeClr val="tx1"/>
                </a:solidFill>
                <a:latin typeface="Times New Roman"/>
                <a:cs typeface="Times New Roman"/>
              </a:rPr>
              <a:t>  </a:t>
            </a:r>
          </a:p>
          <a:p>
            <a:r>
              <a:rPr lang="en-US" sz="2000" kern="1200" dirty="0" err="1">
                <a:solidFill>
                  <a:schemeClr val="tx1"/>
                </a:solidFill>
                <a:latin typeface="Times New Roman"/>
                <a:cs typeface="Times New Roman"/>
              </a:rPr>
              <a:t>Wykorzystano</a:t>
            </a:r>
            <a:r>
              <a:rPr lang="en-US" sz="2000" kern="12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/>
                <a:cs typeface="Times New Roman"/>
              </a:rPr>
              <a:t>zdjęcia</a:t>
            </a:r>
            <a:r>
              <a:rPr lang="en-US" sz="2000" kern="1200" dirty="0">
                <a:solidFill>
                  <a:schemeClr val="tx1"/>
                </a:solidFill>
                <a:latin typeface="Times New Roman"/>
                <a:cs typeface="Times New Roman"/>
              </a:rPr>
              <a:t> z Google Grafika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endParaRPr lang="en-US" sz="2000" kern="1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sz="2000" kern="1200" dirty="0" err="1">
                <a:solidFill>
                  <a:schemeClr val="tx1"/>
                </a:solidFill>
                <a:latin typeface="Times New Roman"/>
                <a:cs typeface="Times New Roman"/>
              </a:rPr>
              <a:t>Tekst</a:t>
            </a:r>
            <a:r>
              <a:rPr lang="en-US" sz="2000" kern="12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Times New Roman"/>
                <a:cs typeface="Times New Roman"/>
              </a:rPr>
              <a:t>własny</a:t>
            </a:r>
            <a:endParaRPr lang="en-US" sz="2000" kern="12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69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Biblioteka szkolna poleca</vt:lpstr>
      <vt:lpstr>Dzisiejsza propozycja ze szkolnej biblioteki</vt:lpstr>
      <vt:lpstr>Prezentacja programu PowerPoint</vt:lpstr>
      <vt:lpstr>Anna Dziewit-Meller wzorowała się na doskonałej książce "Opowieści na dobranoc dla młodych buntowniczek" Eleny Favilli i      Franceski Cavallo. Stworzyła opowieśc o polskich wyjątkowych  kobietach, które w niczym nie ustępują światowym bohaterkom.</vt:lpstr>
      <vt:lpstr>Są tu królowe i arystokratki, poetki, artystki, bohaterki wojenne i naukowcy. Niektóre znane i podziwiane, inne zapomniane, a warte przypomnienia. Ich historie zostały opowiedziane w sposób krótki i humorystyczny, a jednocześnie bardzo sugestywny i obrazowy.</vt:lpstr>
      <vt:lpstr>Prezentacja programu PowerPoint</vt:lpstr>
      <vt:lpstr>Prezentacja programu PowerPoint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840</cp:revision>
  <dcterms:created xsi:type="dcterms:W3CDTF">2020-03-29T11:54:06Z</dcterms:created>
  <dcterms:modified xsi:type="dcterms:W3CDTF">2020-03-30T20:27:46Z</dcterms:modified>
</cp:coreProperties>
</file>