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61" r:id="rId10"/>
    <p:sldId id="269" r:id="rId11"/>
    <p:sldId id="263" r:id="rId12"/>
    <p:sldId id="262" r:id="rId13"/>
    <p:sldId id="282" r:id="rId14"/>
    <p:sldId id="283" r:id="rId15"/>
    <p:sldId id="280" r:id="rId16"/>
    <p:sldId id="281" r:id="rId17"/>
    <p:sldId id="275" r:id="rId18"/>
    <p:sldId id="276" r:id="rId19"/>
    <p:sldId id="277" r:id="rId20"/>
    <p:sldId id="264" r:id="rId21"/>
    <p:sldId id="278" r:id="rId22"/>
    <p:sldId id="285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A5A5A5"/>
    <a:srgbClr val="C48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create.kahoot.it/share/parts-of-a-pyramid/6e81429a-4700-4755-9c80-98d248c3b258" TargetMode="External"/><Relationship Id="rId1" Type="http://schemas.openxmlformats.org/officeDocument/2006/relationships/hyperlink" Target="https://www.geogebra.org/m/kgbtprdf" TargetMode="Externa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quizizz.com/admin/quiz/5e6998fecd0cbc00205caf7c/equations-in-pyramids" TargetMode="External"/><Relationship Id="rId1" Type="http://schemas.openxmlformats.org/officeDocument/2006/relationships/hyperlink" Target="https://create.kahoot.it/share/pyramids-a-quick-revision-true-false/f29a5238-9a2c-4164-a867-90cfaa814103" TargetMode="Externa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kgbtprdf" TargetMode="External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hyperlink" Target="https://create.kahoot.it/share/parts-of-a-pyramid/6e81429a-4700-4755-9c80-98d248c3b258" TargetMode="Externa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pyramids-a-quick-revision-true-false/f29a5238-9a2c-4164-a867-90cfaa814103" TargetMode="External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hyperlink" Target="https://quizizz.com/admin/quiz/5e6998fecd0cbc00205caf7c/equations-in-pyramids" TargetMode="Externa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ACC65-31B4-4A15-BE53-327260D180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E709C12-1C27-47B0-96B9-0C6BAA8E2281}">
      <dgm:prSet/>
      <dgm:spPr/>
      <dgm:t>
        <a:bodyPr/>
        <a:lstStyle/>
        <a:p>
          <a:r>
            <a:rPr lang="pl-PL" b="1" dirty="0" err="1"/>
            <a:t>GeoGebra</a:t>
          </a:r>
          <a:r>
            <a:rPr lang="pl-PL" b="1" dirty="0"/>
            <a:t> </a:t>
          </a:r>
          <a:r>
            <a:rPr lang="pl-PL" b="1" dirty="0" err="1"/>
            <a:t>Applet</a:t>
          </a:r>
          <a:br>
            <a:rPr lang="pl-PL" b="1" dirty="0"/>
          </a:br>
          <a:r>
            <a:rPr lang="pl-PL" b="1" dirty="0">
              <a:hlinkClick xmlns:r="http://schemas.openxmlformats.org/officeDocument/2006/relationships" r:id="rId1"/>
            </a:rPr>
            <a:t>https://www.geogebra.org/m/kgbtprdf</a:t>
          </a:r>
          <a:r>
            <a:rPr lang="pl-PL" b="1" dirty="0"/>
            <a:t> </a:t>
          </a:r>
          <a:endParaRPr lang="en-US" b="1" dirty="0"/>
        </a:p>
      </dgm:t>
    </dgm:pt>
    <dgm:pt modelId="{6A251178-4182-45ED-AA9B-933B4AE6BACB}" type="parTrans" cxnId="{7BBF1B2A-7CA9-4E27-AB91-2074D028D39D}">
      <dgm:prSet/>
      <dgm:spPr/>
      <dgm:t>
        <a:bodyPr/>
        <a:lstStyle/>
        <a:p>
          <a:endParaRPr lang="en-US"/>
        </a:p>
      </dgm:t>
    </dgm:pt>
    <dgm:pt modelId="{36E7CB67-D072-4C5B-B60A-B80B87DD771B}" type="sibTrans" cxnId="{7BBF1B2A-7CA9-4E27-AB91-2074D028D39D}">
      <dgm:prSet/>
      <dgm:spPr/>
      <dgm:t>
        <a:bodyPr/>
        <a:lstStyle/>
        <a:p>
          <a:endParaRPr lang="en-US"/>
        </a:p>
      </dgm:t>
    </dgm:pt>
    <dgm:pt modelId="{73754E5F-739C-4ACF-80D5-384C7357966A}">
      <dgm:prSet/>
      <dgm:spPr/>
      <dgm:t>
        <a:bodyPr/>
        <a:lstStyle/>
        <a:p>
          <a:r>
            <a:rPr lang="pl-PL" b="1" dirty="0" err="1"/>
            <a:t>Kahoot</a:t>
          </a:r>
          <a:r>
            <a:rPr lang="pl-PL" b="1" dirty="0"/>
            <a:t> Quiz</a:t>
          </a:r>
          <a:br>
            <a:rPr lang="pl-PL" b="1" dirty="0"/>
          </a:br>
          <a:r>
            <a:rPr lang="pl-PL" b="1" u="sng" dirty="0">
              <a:hlinkClick xmlns:r="http://schemas.openxmlformats.org/officeDocument/2006/relationships" r:id="rId2"/>
            </a:rPr>
            <a:t>https://create.kahoot.it/share/parts-of-a-pyramid/6e81429a-4700-4755-9c80-98d248c3b258</a:t>
          </a:r>
          <a:r>
            <a:rPr lang="pl-PL" b="1" u="sng" dirty="0"/>
            <a:t> </a:t>
          </a:r>
          <a:endParaRPr lang="en-US" dirty="0"/>
        </a:p>
      </dgm:t>
    </dgm:pt>
    <dgm:pt modelId="{3E4EFF8E-B7AB-45E7-8B62-66C1DCAC7411}" type="parTrans" cxnId="{3F943CA9-921F-47A2-9822-78B58AA7B71B}">
      <dgm:prSet/>
      <dgm:spPr/>
      <dgm:t>
        <a:bodyPr/>
        <a:lstStyle/>
        <a:p>
          <a:endParaRPr lang="en-US"/>
        </a:p>
      </dgm:t>
    </dgm:pt>
    <dgm:pt modelId="{6D4ABB93-C8D2-4840-B17F-120C336A8D64}" type="sibTrans" cxnId="{3F943CA9-921F-47A2-9822-78B58AA7B71B}">
      <dgm:prSet/>
      <dgm:spPr/>
      <dgm:t>
        <a:bodyPr/>
        <a:lstStyle/>
        <a:p>
          <a:endParaRPr lang="en-US"/>
        </a:p>
      </dgm:t>
    </dgm:pt>
    <dgm:pt modelId="{EC399835-ACE2-43DA-A5CC-9C9961444A29}" type="pres">
      <dgm:prSet presAssocID="{302ACC65-31B4-4A15-BE53-327260D1808E}" presName="root" presStyleCnt="0">
        <dgm:presLayoutVars>
          <dgm:dir/>
          <dgm:resizeHandles val="exact"/>
        </dgm:presLayoutVars>
      </dgm:prSet>
      <dgm:spPr/>
    </dgm:pt>
    <dgm:pt modelId="{EF753212-6519-4842-BA74-5B4CCD7364EA}" type="pres">
      <dgm:prSet presAssocID="{9E709C12-1C27-47B0-96B9-0C6BAA8E2281}" presName="compNode" presStyleCnt="0"/>
      <dgm:spPr/>
    </dgm:pt>
    <dgm:pt modelId="{4A60A1A3-6DFB-42A0-9D85-B84412BE55EB}" type="pres">
      <dgm:prSet presAssocID="{9E709C12-1C27-47B0-96B9-0C6BAA8E2281}" presName="bgRect" presStyleLbl="bgShp" presStyleIdx="0" presStyleCnt="2"/>
      <dgm:spPr/>
    </dgm:pt>
    <dgm:pt modelId="{34BEFD47-6857-4A9C-B8A1-36539A9425A9}" type="pres">
      <dgm:prSet presAssocID="{9E709C12-1C27-47B0-96B9-0C6BAA8E2281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E2027BB0-3D5F-4D63-B254-CA82347AE409}" type="pres">
      <dgm:prSet presAssocID="{9E709C12-1C27-47B0-96B9-0C6BAA8E2281}" presName="spaceRect" presStyleCnt="0"/>
      <dgm:spPr/>
    </dgm:pt>
    <dgm:pt modelId="{9CE5B675-1240-425F-A5D3-928294004B95}" type="pres">
      <dgm:prSet presAssocID="{9E709C12-1C27-47B0-96B9-0C6BAA8E2281}" presName="parTx" presStyleLbl="revTx" presStyleIdx="0" presStyleCnt="2">
        <dgm:presLayoutVars>
          <dgm:chMax val="0"/>
          <dgm:chPref val="0"/>
        </dgm:presLayoutVars>
      </dgm:prSet>
      <dgm:spPr/>
    </dgm:pt>
    <dgm:pt modelId="{FCAC0A6B-0F8B-4471-B2B3-B1E3A10AB598}" type="pres">
      <dgm:prSet presAssocID="{36E7CB67-D072-4C5B-B60A-B80B87DD771B}" presName="sibTrans" presStyleCnt="0"/>
      <dgm:spPr/>
    </dgm:pt>
    <dgm:pt modelId="{56C4842A-2476-4884-B4BD-9455A66D1520}" type="pres">
      <dgm:prSet presAssocID="{73754E5F-739C-4ACF-80D5-384C7357966A}" presName="compNode" presStyleCnt="0"/>
      <dgm:spPr/>
    </dgm:pt>
    <dgm:pt modelId="{16BDB72A-2557-44F2-8BD9-62E0241D6A65}" type="pres">
      <dgm:prSet presAssocID="{73754E5F-739C-4ACF-80D5-384C7357966A}" presName="bgRect" presStyleLbl="bgShp" presStyleIdx="1" presStyleCnt="2"/>
      <dgm:spPr/>
    </dgm:pt>
    <dgm:pt modelId="{DC281EAE-1659-4865-B3AF-EFBF7609A8DB}" type="pres">
      <dgm:prSet presAssocID="{73754E5F-739C-4ACF-80D5-384C7357966A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19D2ACE8-AEAA-426A-A4EA-07686DB0EDE5}" type="pres">
      <dgm:prSet presAssocID="{73754E5F-739C-4ACF-80D5-384C7357966A}" presName="spaceRect" presStyleCnt="0"/>
      <dgm:spPr/>
    </dgm:pt>
    <dgm:pt modelId="{A655E073-DE8F-450B-A04E-94C0A04A1949}" type="pres">
      <dgm:prSet presAssocID="{73754E5F-739C-4ACF-80D5-384C7357966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BBF1B2A-7CA9-4E27-AB91-2074D028D39D}" srcId="{302ACC65-31B4-4A15-BE53-327260D1808E}" destId="{9E709C12-1C27-47B0-96B9-0C6BAA8E2281}" srcOrd="0" destOrd="0" parTransId="{6A251178-4182-45ED-AA9B-933B4AE6BACB}" sibTransId="{36E7CB67-D072-4C5B-B60A-B80B87DD771B}"/>
    <dgm:cxn modelId="{09C2882D-B774-4D2E-8B87-B13EE2002FF8}" type="presOf" srcId="{302ACC65-31B4-4A15-BE53-327260D1808E}" destId="{EC399835-ACE2-43DA-A5CC-9C9961444A29}" srcOrd="0" destOrd="0" presId="urn:microsoft.com/office/officeart/2018/2/layout/IconVerticalSolidList"/>
    <dgm:cxn modelId="{80282632-99F5-4AB4-945F-713466473064}" type="presOf" srcId="{9E709C12-1C27-47B0-96B9-0C6BAA8E2281}" destId="{9CE5B675-1240-425F-A5D3-928294004B95}" srcOrd="0" destOrd="0" presId="urn:microsoft.com/office/officeart/2018/2/layout/IconVerticalSolidList"/>
    <dgm:cxn modelId="{E5CA4D98-072F-4E40-B870-B74C6818949D}" type="presOf" srcId="{73754E5F-739C-4ACF-80D5-384C7357966A}" destId="{A655E073-DE8F-450B-A04E-94C0A04A1949}" srcOrd="0" destOrd="0" presId="urn:microsoft.com/office/officeart/2018/2/layout/IconVerticalSolidList"/>
    <dgm:cxn modelId="{3F943CA9-921F-47A2-9822-78B58AA7B71B}" srcId="{302ACC65-31B4-4A15-BE53-327260D1808E}" destId="{73754E5F-739C-4ACF-80D5-384C7357966A}" srcOrd="1" destOrd="0" parTransId="{3E4EFF8E-B7AB-45E7-8B62-66C1DCAC7411}" sibTransId="{6D4ABB93-C8D2-4840-B17F-120C336A8D64}"/>
    <dgm:cxn modelId="{C571FF47-F6AB-4120-A572-5B63D96CB96E}" type="presParOf" srcId="{EC399835-ACE2-43DA-A5CC-9C9961444A29}" destId="{EF753212-6519-4842-BA74-5B4CCD7364EA}" srcOrd="0" destOrd="0" presId="urn:microsoft.com/office/officeart/2018/2/layout/IconVerticalSolidList"/>
    <dgm:cxn modelId="{269F0254-5D30-474D-BF9D-8A51FED3976B}" type="presParOf" srcId="{EF753212-6519-4842-BA74-5B4CCD7364EA}" destId="{4A60A1A3-6DFB-42A0-9D85-B84412BE55EB}" srcOrd="0" destOrd="0" presId="urn:microsoft.com/office/officeart/2018/2/layout/IconVerticalSolidList"/>
    <dgm:cxn modelId="{0A05A79F-7A09-40CC-B142-75B70D00FA84}" type="presParOf" srcId="{EF753212-6519-4842-BA74-5B4CCD7364EA}" destId="{34BEFD47-6857-4A9C-B8A1-36539A9425A9}" srcOrd="1" destOrd="0" presId="urn:microsoft.com/office/officeart/2018/2/layout/IconVerticalSolidList"/>
    <dgm:cxn modelId="{DB3538A4-09ED-442D-928A-6D417FEEE764}" type="presParOf" srcId="{EF753212-6519-4842-BA74-5B4CCD7364EA}" destId="{E2027BB0-3D5F-4D63-B254-CA82347AE409}" srcOrd="2" destOrd="0" presId="urn:microsoft.com/office/officeart/2018/2/layout/IconVerticalSolidList"/>
    <dgm:cxn modelId="{AD1BC2A2-A727-48B2-8324-981F60ECE4FF}" type="presParOf" srcId="{EF753212-6519-4842-BA74-5B4CCD7364EA}" destId="{9CE5B675-1240-425F-A5D3-928294004B95}" srcOrd="3" destOrd="0" presId="urn:microsoft.com/office/officeart/2018/2/layout/IconVerticalSolidList"/>
    <dgm:cxn modelId="{0F5258E5-42E1-4365-B0CE-78A5AB701F13}" type="presParOf" srcId="{EC399835-ACE2-43DA-A5CC-9C9961444A29}" destId="{FCAC0A6B-0F8B-4471-B2B3-B1E3A10AB598}" srcOrd="1" destOrd="0" presId="urn:microsoft.com/office/officeart/2018/2/layout/IconVerticalSolidList"/>
    <dgm:cxn modelId="{BCF12728-04FA-40CE-BFE8-90701061D9E0}" type="presParOf" srcId="{EC399835-ACE2-43DA-A5CC-9C9961444A29}" destId="{56C4842A-2476-4884-B4BD-9455A66D1520}" srcOrd="2" destOrd="0" presId="urn:microsoft.com/office/officeart/2018/2/layout/IconVerticalSolidList"/>
    <dgm:cxn modelId="{AF336AD0-0C76-4B4E-9676-A03CD28E6E4F}" type="presParOf" srcId="{56C4842A-2476-4884-B4BD-9455A66D1520}" destId="{16BDB72A-2557-44F2-8BD9-62E0241D6A65}" srcOrd="0" destOrd="0" presId="urn:microsoft.com/office/officeart/2018/2/layout/IconVerticalSolidList"/>
    <dgm:cxn modelId="{015E013C-64D3-4D2A-B4C1-783B28D881A4}" type="presParOf" srcId="{56C4842A-2476-4884-B4BD-9455A66D1520}" destId="{DC281EAE-1659-4865-B3AF-EFBF7609A8DB}" srcOrd="1" destOrd="0" presId="urn:microsoft.com/office/officeart/2018/2/layout/IconVerticalSolidList"/>
    <dgm:cxn modelId="{8CDF9511-92AA-4786-BED3-418281F1FEDE}" type="presParOf" srcId="{56C4842A-2476-4884-B4BD-9455A66D1520}" destId="{19D2ACE8-AEAA-426A-A4EA-07686DB0EDE5}" srcOrd="2" destOrd="0" presId="urn:microsoft.com/office/officeart/2018/2/layout/IconVerticalSolidList"/>
    <dgm:cxn modelId="{17ABE51A-4F9F-42F2-930C-D96EB7FD090D}" type="presParOf" srcId="{56C4842A-2476-4884-B4BD-9455A66D1520}" destId="{A655E073-DE8F-450B-A04E-94C0A04A194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B4A2E6-BD33-46DF-ABF3-EF4E8E4553D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2BD3BE-BAF2-4B7D-A17B-288F0EE2FFD5}">
      <dgm:prSet/>
      <dgm:spPr/>
      <dgm:t>
        <a:bodyPr/>
        <a:lstStyle/>
        <a:p>
          <a:r>
            <a:rPr lang="pl-PL" dirty="0"/>
            <a:t>https://www.geogebra.org/m/dkqvwc4m</a:t>
          </a:r>
          <a:endParaRPr lang="en-US" dirty="0"/>
        </a:p>
      </dgm:t>
    </dgm:pt>
    <dgm:pt modelId="{E0927544-7EB0-47F8-B3AC-A517E8FB763D}" type="parTrans" cxnId="{677893F2-EEDE-4EA6-B20E-002980B3FD2B}">
      <dgm:prSet/>
      <dgm:spPr/>
      <dgm:t>
        <a:bodyPr/>
        <a:lstStyle/>
        <a:p>
          <a:endParaRPr lang="en-US"/>
        </a:p>
      </dgm:t>
    </dgm:pt>
    <dgm:pt modelId="{D748CB32-52DA-4539-B465-FC28D3E614B9}" type="sibTrans" cxnId="{677893F2-EEDE-4EA6-B20E-002980B3FD2B}">
      <dgm:prSet/>
      <dgm:spPr/>
      <dgm:t>
        <a:bodyPr/>
        <a:lstStyle/>
        <a:p>
          <a:endParaRPr lang="en-US"/>
        </a:p>
      </dgm:t>
    </dgm:pt>
    <dgm:pt modelId="{FDE532E5-E7DF-4C02-89A9-DD9BF5068C5F}">
      <dgm:prSet/>
      <dgm:spPr/>
      <dgm:t>
        <a:bodyPr/>
        <a:lstStyle/>
        <a:p>
          <a:r>
            <a:rPr lang="pl-PL" dirty="0"/>
            <a:t>https://www.geogebra.org/m/tmvqtaez</a:t>
          </a:r>
          <a:endParaRPr lang="en-US" dirty="0"/>
        </a:p>
      </dgm:t>
    </dgm:pt>
    <dgm:pt modelId="{3A5AFFAC-8C54-4F3F-8340-4DA961E5FA0E}" type="parTrans" cxnId="{40B119B4-C068-4422-920B-E8619B88533A}">
      <dgm:prSet/>
      <dgm:spPr/>
      <dgm:t>
        <a:bodyPr/>
        <a:lstStyle/>
        <a:p>
          <a:endParaRPr lang="en-US"/>
        </a:p>
      </dgm:t>
    </dgm:pt>
    <dgm:pt modelId="{2A4BFF12-B91F-4D83-9161-2E10D4CAE5A0}" type="sibTrans" cxnId="{40B119B4-C068-4422-920B-E8619B88533A}">
      <dgm:prSet/>
      <dgm:spPr/>
      <dgm:t>
        <a:bodyPr/>
        <a:lstStyle/>
        <a:p>
          <a:endParaRPr lang="en-US"/>
        </a:p>
      </dgm:t>
    </dgm:pt>
    <dgm:pt modelId="{7ABF3889-95A5-40CB-B54F-C69E96B21CC8}" type="pres">
      <dgm:prSet presAssocID="{83B4A2E6-BD33-46DF-ABF3-EF4E8E4553DE}" presName="root" presStyleCnt="0">
        <dgm:presLayoutVars>
          <dgm:dir/>
          <dgm:resizeHandles val="exact"/>
        </dgm:presLayoutVars>
      </dgm:prSet>
      <dgm:spPr/>
    </dgm:pt>
    <dgm:pt modelId="{27047511-0B7C-4CAF-A9B8-694848CA1AF2}" type="pres">
      <dgm:prSet presAssocID="{932BD3BE-BAF2-4B7D-A17B-288F0EE2FFD5}" presName="compNode" presStyleCnt="0"/>
      <dgm:spPr/>
    </dgm:pt>
    <dgm:pt modelId="{EAD9AB3E-6B9A-4128-A0B6-A8D3EDBF261A}" type="pres">
      <dgm:prSet presAssocID="{932BD3BE-BAF2-4B7D-A17B-288F0EE2FFD5}" presName="bgRect" presStyleLbl="bgShp" presStyleIdx="0" presStyleCnt="2"/>
      <dgm:spPr/>
    </dgm:pt>
    <dgm:pt modelId="{5DFE7D6C-272C-438A-B7B5-C9428D28F51C}" type="pres">
      <dgm:prSet presAssocID="{932BD3BE-BAF2-4B7D-A17B-288F0EE2FFD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B0B7D79B-9975-4A6F-A469-483068846108}" type="pres">
      <dgm:prSet presAssocID="{932BD3BE-BAF2-4B7D-A17B-288F0EE2FFD5}" presName="spaceRect" presStyleCnt="0"/>
      <dgm:spPr/>
    </dgm:pt>
    <dgm:pt modelId="{886510B3-BA91-412B-889D-76D1CF72FDEC}" type="pres">
      <dgm:prSet presAssocID="{932BD3BE-BAF2-4B7D-A17B-288F0EE2FFD5}" presName="parTx" presStyleLbl="revTx" presStyleIdx="0" presStyleCnt="2">
        <dgm:presLayoutVars>
          <dgm:chMax val="0"/>
          <dgm:chPref val="0"/>
        </dgm:presLayoutVars>
      </dgm:prSet>
      <dgm:spPr/>
    </dgm:pt>
    <dgm:pt modelId="{EA7D0747-BBA8-41B2-8CED-45B0BE69CF62}" type="pres">
      <dgm:prSet presAssocID="{D748CB32-52DA-4539-B465-FC28D3E614B9}" presName="sibTrans" presStyleCnt="0"/>
      <dgm:spPr/>
    </dgm:pt>
    <dgm:pt modelId="{FB77BB12-9266-4912-A625-765D3B77B7E4}" type="pres">
      <dgm:prSet presAssocID="{FDE532E5-E7DF-4C02-89A9-DD9BF5068C5F}" presName="compNode" presStyleCnt="0"/>
      <dgm:spPr/>
    </dgm:pt>
    <dgm:pt modelId="{3018F8EA-BA60-4B02-B675-8224AD6AB065}" type="pres">
      <dgm:prSet presAssocID="{FDE532E5-E7DF-4C02-89A9-DD9BF5068C5F}" presName="bgRect" presStyleLbl="bgShp" presStyleIdx="1" presStyleCnt="2"/>
      <dgm:spPr/>
    </dgm:pt>
    <dgm:pt modelId="{E70EF38E-809A-4AD8-BA7E-F4C3E8FAFF91}" type="pres">
      <dgm:prSet presAssocID="{FDE532E5-E7DF-4C02-89A9-DD9BF5068C5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215907F1-32BC-41BA-8140-564174624209}" type="pres">
      <dgm:prSet presAssocID="{FDE532E5-E7DF-4C02-89A9-DD9BF5068C5F}" presName="spaceRect" presStyleCnt="0"/>
      <dgm:spPr/>
    </dgm:pt>
    <dgm:pt modelId="{FF03B338-DC01-47A4-BACE-90F24219C46B}" type="pres">
      <dgm:prSet presAssocID="{FDE532E5-E7DF-4C02-89A9-DD9BF5068C5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1A41796-49A1-4B6F-8EA2-9EB1A7F1C09D}" type="presOf" srcId="{83B4A2E6-BD33-46DF-ABF3-EF4E8E4553DE}" destId="{7ABF3889-95A5-40CB-B54F-C69E96B21CC8}" srcOrd="0" destOrd="0" presId="urn:microsoft.com/office/officeart/2018/2/layout/IconVerticalSolidList"/>
    <dgm:cxn modelId="{40B119B4-C068-4422-920B-E8619B88533A}" srcId="{83B4A2E6-BD33-46DF-ABF3-EF4E8E4553DE}" destId="{FDE532E5-E7DF-4C02-89A9-DD9BF5068C5F}" srcOrd="1" destOrd="0" parTransId="{3A5AFFAC-8C54-4F3F-8340-4DA961E5FA0E}" sibTransId="{2A4BFF12-B91F-4D83-9161-2E10D4CAE5A0}"/>
    <dgm:cxn modelId="{1D2598E9-623B-4875-AD07-94A2C2EA4D15}" type="presOf" srcId="{932BD3BE-BAF2-4B7D-A17B-288F0EE2FFD5}" destId="{886510B3-BA91-412B-889D-76D1CF72FDEC}" srcOrd="0" destOrd="0" presId="urn:microsoft.com/office/officeart/2018/2/layout/IconVerticalSolidList"/>
    <dgm:cxn modelId="{677893F2-EEDE-4EA6-B20E-002980B3FD2B}" srcId="{83B4A2E6-BD33-46DF-ABF3-EF4E8E4553DE}" destId="{932BD3BE-BAF2-4B7D-A17B-288F0EE2FFD5}" srcOrd="0" destOrd="0" parTransId="{E0927544-7EB0-47F8-B3AC-A517E8FB763D}" sibTransId="{D748CB32-52DA-4539-B465-FC28D3E614B9}"/>
    <dgm:cxn modelId="{747D15F7-D5B7-48CA-80DC-2CB685FF2F59}" type="presOf" srcId="{FDE532E5-E7DF-4C02-89A9-DD9BF5068C5F}" destId="{FF03B338-DC01-47A4-BACE-90F24219C46B}" srcOrd="0" destOrd="0" presId="urn:microsoft.com/office/officeart/2018/2/layout/IconVerticalSolidList"/>
    <dgm:cxn modelId="{97B9745D-020B-4443-87A6-C480DD150C5A}" type="presParOf" srcId="{7ABF3889-95A5-40CB-B54F-C69E96B21CC8}" destId="{27047511-0B7C-4CAF-A9B8-694848CA1AF2}" srcOrd="0" destOrd="0" presId="urn:microsoft.com/office/officeart/2018/2/layout/IconVerticalSolidList"/>
    <dgm:cxn modelId="{0510D6DC-BD61-479B-A00C-1F762E9D3B8D}" type="presParOf" srcId="{27047511-0B7C-4CAF-A9B8-694848CA1AF2}" destId="{EAD9AB3E-6B9A-4128-A0B6-A8D3EDBF261A}" srcOrd="0" destOrd="0" presId="urn:microsoft.com/office/officeart/2018/2/layout/IconVerticalSolidList"/>
    <dgm:cxn modelId="{B6334326-7215-4CF2-9F91-EF21444F5DE8}" type="presParOf" srcId="{27047511-0B7C-4CAF-A9B8-694848CA1AF2}" destId="{5DFE7D6C-272C-438A-B7B5-C9428D28F51C}" srcOrd="1" destOrd="0" presId="urn:microsoft.com/office/officeart/2018/2/layout/IconVerticalSolidList"/>
    <dgm:cxn modelId="{AFCECE87-1889-4D14-BD3C-42E3EB69E6EC}" type="presParOf" srcId="{27047511-0B7C-4CAF-A9B8-694848CA1AF2}" destId="{B0B7D79B-9975-4A6F-A469-483068846108}" srcOrd="2" destOrd="0" presId="urn:microsoft.com/office/officeart/2018/2/layout/IconVerticalSolidList"/>
    <dgm:cxn modelId="{9CB22ACC-A4D1-4A29-A6EF-238265C638B7}" type="presParOf" srcId="{27047511-0B7C-4CAF-A9B8-694848CA1AF2}" destId="{886510B3-BA91-412B-889D-76D1CF72FDEC}" srcOrd="3" destOrd="0" presId="urn:microsoft.com/office/officeart/2018/2/layout/IconVerticalSolidList"/>
    <dgm:cxn modelId="{C60A774F-012C-49FA-A793-71D503D15058}" type="presParOf" srcId="{7ABF3889-95A5-40CB-B54F-C69E96B21CC8}" destId="{EA7D0747-BBA8-41B2-8CED-45B0BE69CF62}" srcOrd="1" destOrd="0" presId="urn:microsoft.com/office/officeart/2018/2/layout/IconVerticalSolidList"/>
    <dgm:cxn modelId="{B5C07132-7E9B-4351-B04B-90A855CCC762}" type="presParOf" srcId="{7ABF3889-95A5-40CB-B54F-C69E96B21CC8}" destId="{FB77BB12-9266-4912-A625-765D3B77B7E4}" srcOrd="2" destOrd="0" presId="urn:microsoft.com/office/officeart/2018/2/layout/IconVerticalSolidList"/>
    <dgm:cxn modelId="{740A0D5A-2F64-43A9-984B-B101EE41F8EF}" type="presParOf" srcId="{FB77BB12-9266-4912-A625-765D3B77B7E4}" destId="{3018F8EA-BA60-4B02-B675-8224AD6AB065}" srcOrd="0" destOrd="0" presId="urn:microsoft.com/office/officeart/2018/2/layout/IconVerticalSolidList"/>
    <dgm:cxn modelId="{88A2D70A-443C-465F-93C3-5CD65CA92D73}" type="presParOf" srcId="{FB77BB12-9266-4912-A625-765D3B77B7E4}" destId="{E70EF38E-809A-4AD8-BA7E-F4C3E8FAFF91}" srcOrd="1" destOrd="0" presId="urn:microsoft.com/office/officeart/2018/2/layout/IconVerticalSolidList"/>
    <dgm:cxn modelId="{29C9AC18-0615-4C12-BBCE-8E507D566DDB}" type="presParOf" srcId="{FB77BB12-9266-4912-A625-765D3B77B7E4}" destId="{215907F1-32BC-41BA-8140-564174624209}" srcOrd="2" destOrd="0" presId="urn:microsoft.com/office/officeart/2018/2/layout/IconVerticalSolidList"/>
    <dgm:cxn modelId="{516B8A52-AB72-4CD2-9006-4F5C897E748C}" type="presParOf" srcId="{FB77BB12-9266-4912-A625-765D3B77B7E4}" destId="{FF03B338-DC01-47A4-BACE-90F24219C4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A3C926-DFFC-402D-A18F-62EBB8759CA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D65104-5B69-45CC-BA84-6451CBD8A093}">
      <dgm:prSet/>
      <dgm:spPr/>
      <dgm:t>
        <a:bodyPr/>
        <a:lstStyle/>
        <a:p>
          <a:r>
            <a:rPr lang="pl-PL" dirty="0"/>
            <a:t>the sum of the </a:t>
          </a:r>
          <a:r>
            <a:rPr lang="pl-PL" dirty="0" err="1"/>
            <a:t>areas</a:t>
          </a:r>
          <a:r>
            <a:rPr lang="pl-PL" dirty="0"/>
            <a:t> of </a:t>
          </a:r>
          <a:r>
            <a:rPr lang="pl-PL" dirty="0" err="1"/>
            <a:t>its</a:t>
          </a:r>
          <a:r>
            <a:rPr lang="pl-PL" dirty="0"/>
            <a:t> </a:t>
          </a:r>
          <a:r>
            <a:rPr lang="pl-PL" dirty="0" err="1"/>
            <a:t>sides</a:t>
          </a:r>
          <a:endParaRPr lang="en-US" dirty="0"/>
        </a:p>
      </dgm:t>
    </dgm:pt>
    <dgm:pt modelId="{A6A0DF04-595C-492D-9D3D-1DC118722D69}" type="parTrans" cxnId="{039EB272-B4F5-4632-9BCC-31A43492E606}">
      <dgm:prSet/>
      <dgm:spPr/>
      <dgm:t>
        <a:bodyPr/>
        <a:lstStyle/>
        <a:p>
          <a:endParaRPr lang="en-US"/>
        </a:p>
      </dgm:t>
    </dgm:pt>
    <dgm:pt modelId="{19DC3263-43A4-4E0C-AB96-0873F70A1784}" type="sibTrans" cxnId="{039EB272-B4F5-4632-9BCC-31A43492E606}">
      <dgm:prSet/>
      <dgm:spPr/>
      <dgm:t>
        <a:bodyPr/>
        <a:lstStyle/>
        <a:p>
          <a:endParaRPr lang="en-US"/>
        </a:p>
      </dgm:t>
    </dgm:pt>
    <dgm:pt modelId="{22ADDCF9-4EBE-435F-AADB-6BF58DA57D7A}">
      <dgm:prSet/>
      <dgm:spPr/>
      <dgm:t>
        <a:bodyPr/>
        <a:lstStyle/>
        <a:p>
          <a:r>
            <a:rPr lang="pl-PL" dirty="0" err="1"/>
            <a:t>surface</a:t>
          </a:r>
          <a:r>
            <a:rPr lang="pl-PL" dirty="0"/>
            <a:t> </a:t>
          </a:r>
          <a:r>
            <a:rPr lang="pl-PL" dirty="0" err="1"/>
            <a:t>area</a:t>
          </a:r>
          <a:r>
            <a:rPr lang="pl-PL" dirty="0"/>
            <a:t> of </a:t>
          </a:r>
          <a:r>
            <a:rPr lang="pl-PL" dirty="0" err="1"/>
            <a:t>its</a:t>
          </a:r>
          <a:r>
            <a:rPr lang="pl-PL" dirty="0"/>
            <a:t> net</a:t>
          </a:r>
          <a:endParaRPr lang="en-US" dirty="0"/>
        </a:p>
      </dgm:t>
    </dgm:pt>
    <dgm:pt modelId="{C251B952-77D4-4F73-BC7A-CAFD8D7F8AFE}" type="parTrans" cxnId="{CFAE4458-9881-480E-8D38-0F4D44CDD9A8}">
      <dgm:prSet/>
      <dgm:spPr/>
      <dgm:t>
        <a:bodyPr/>
        <a:lstStyle/>
        <a:p>
          <a:endParaRPr lang="en-US"/>
        </a:p>
      </dgm:t>
    </dgm:pt>
    <dgm:pt modelId="{8ECEDA05-E7E7-46C3-8B53-E8A5C96D30A5}" type="sibTrans" cxnId="{CFAE4458-9881-480E-8D38-0F4D44CDD9A8}">
      <dgm:prSet/>
      <dgm:spPr/>
      <dgm:t>
        <a:bodyPr/>
        <a:lstStyle/>
        <a:p>
          <a:endParaRPr lang="en-US"/>
        </a:p>
      </dgm:t>
    </dgm:pt>
    <dgm:pt modelId="{F1A2F76E-9859-48D7-AACB-402A9A5BD959}">
      <dgm:prSet/>
      <dgm:spPr/>
      <dgm:t>
        <a:bodyPr/>
        <a:lstStyle/>
        <a:p>
          <a:r>
            <a:rPr lang="pl-PL" dirty="0" err="1"/>
            <a:t>base</a:t>
          </a:r>
          <a:r>
            <a:rPr lang="pl-PL" dirty="0"/>
            <a:t> </a:t>
          </a:r>
          <a:r>
            <a:rPr lang="pl-PL" dirty="0" err="1"/>
            <a:t>area</a:t>
          </a:r>
          <a:r>
            <a:rPr lang="pl-PL" dirty="0"/>
            <a:t> + </a:t>
          </a:r>
          <a:r>
            <a:rPr lang="pl-PL" dirty="0" err="1"/>
            <a:t>lateral</a:t>
          </a:r>
          <a:r>
            <a:rPr lang="pl-PL" dirty="0"/>
            <a:t> </a:t>
          </a:r>
          <a:r>
            <a:rPr lang="pl-PL" dirty="0" err="1"/>
            <a:t>area</a:t>
          </a:r>
          <a:endParaRPr lang="en-US" dirty="0"/>
        </a:p>
      </dgm:t>
    </dgm:pt>
    <dgm:pt modelId="{23E7DF94-01A7-4D03-BFEC-9A71BC8E34B2}" type="parTrans" cxnId="{67723015-73A4-4758-B173-A81D00396B2C}">
      <dgm:prSet/>
      <dgm:spPr/>
      <dgm:t>
        <a:bodyPr/>
        <a:lstStyle/>
        <a:p>
          <a:endParaRPr lang="en-US"/>
        </a:p>
      </dgm:t>
    </dgm:pt>
    <dgm:pt modelId="{060D577A-0B58-4FBF-8141-C11FC94223BE}" type="sibTrans" cxnId="{67723015-73A4-4758-B173-A81D00396B2C}">
      <dgm:prSet/>
      <dgm:spPr/>
      <dgm:t>
        <a:bodyPr/>
        <a:lstStyle/>
        <a:p>
          <a:endParaRPr lang="en-US"/>
        </a:p>
      </dgm:t>
    </dgm:pt>
    <dgm:pt modelId="{AC2D5202-621D-4D6C-85C9-536BB732B60D}" type="pres">
      <dgm:prSet presAssocID="{A4A3C926-DFFC-402D-A18F-62EBB8759CA1}" presName="linear" presStyleCnt="0">
        <dgm:presLayoutVars>
          <dgm:animLvl val="lvl"/>
          <dgm:resizeHandles val="exact"/>
        </dgm:presLayoutVars>
      </dgm:prSet>
      <dgm:spPr/>
    </dgm:pt>
    <dgm:pt modelId="{032DA499-2CD5-4718-8AE2-FA0C319298C5}" type="pres">
      <dgm:prSet presAssocID="{8FD65104-5B69-45CC-BA84-6451CBD8A0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BAB39B-E28A-4AE8-A353-6E7F2110CC8C}" type="pres">
      <dgm:prSet presAssocID="{19DC3263-43A4-4E0C-AB96-0873F70A1784}" presName="spacer" presStyleCnt="0"/>
      <dgm:spPr/>
    </dgm:pt>
    <dgm:pt modelId="{F64B6CBA-0D04-41E6-9159-50F1B7F06DF8}" type="pres">
      <dgm:prSet presAssocID="{22ADDCF9-4EBE-435F-AADB-6BF58DA57D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2FF9EC-3C95-4184-A8B1-FC30154A2CA9}" type="pres">
      <dgm:prSet presAssocID="{8ECEDA05-E7E7-46C3-8B53-E8A5C96D30A5}" presName="spacer" presStyleCnt="0"/>
      <dgm:spPr/>
    </dgm:pt>
    <dgm:pt modelId="{6A84F601-2B40-4B1B-BE5F-53819E3CC708}" type="pres">
      <dgm:prSet presAssocID="{F1A2F76E-9859-48D7-AACB-402A9A5BD9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7723015-73A4-4758-B173-A81D00396B2C}" srcId="{A4A3C926-DFFC-402D-A18F-62EBB8759CA1}" destId="{F1A2F76E-9859-48D7-AACB-402A9A5BD959}" srcOrd="2" destOrd="0" parTransId="{23E7DF94-01A7-4D03-BFEC-9A71BC8E34B2}" sibTransId="{060D577A-0B58-4FBF-8141-C11FC94223BE}"/>
    <dgm:cxn modelId="{9A9E9F5F-D830-409E-98C5-242329C56BEA}" type="presOf" srcId="{8FD65104-5B69-45CC-BA84-6451CBD8A093}" destId="{032DA499-2CD5-4718-8AE2-FA0C319298C5}" srcOrd="0" destOrd="0" presId="urn:microsoft.com/office/officeart/2005/8/layout/vList2"/>
    <dgm:cxn modelId="{E4A85767-F77E-48BC-8C97-B0BF1C589691}" type="presOf" srcId="{F1A2F76E-9859-48D7-AACB-402A9A5BD959}" destId="{6A84F601-2B40-4B1B-BE5F-53819E3CC708}" srcOrd="0" destOrd="0" presId="urn:microsoft.com/office/officeart/2005/8/layout/vList2"/>
    <dgm:cxn modelId="{039EB272-B4F5-4632-9BCC-31A43492E606}" srcId="{A4A3C926-DFFC-402D-A18F-62EBB8759CA1}" destId="{8FD65104-5B69-45CC-BA84-6451CBD8A093}" srcOrd="0" destOrd="0" parTransId="{A6A0DF04-595C-492D-9D3D-1DC118722D69}" sibTransId="{19DC3263-43A4-4E0C-AB96-0873F70A1784}"/>
    <dgm:cxn modelId="{CFAE4458-9881-480E-8D38-0F4D44CDD9A8}" srcId="{A4A3C926-DFFC-402D-A18F-62EBB8759CA1}" destId="{22ADDCF9-4EBE-435F-AADB-6BF58DA57D7A}" srcOrd="1" destOrd="0" parTransId="{C251B952-77D4-4F73-BC7A-CAFD8D7F8AFE}" sibTransId="{8ECEDA05-E7E7-46C3-8B53-E8A5C96D30A5}"/>
    <dgm:cxn modelId="{9826119D-F8A5-48A7-8CDE-300CC9B6E826}" type="presOf" srcId="{A4A3C926-DFFC-402D-A18F-62EBB8759CA1}" destId="{AC2D5202-621D-4D6C-85C9-536BB732B60D}" srcOrd="0" destOrd="0" presId="urn:microsoft.com/office/officeart/2005/8/layout/vList2"/>
    <dgm:cxn modelId="{E4E1B7D4-467D-46A6-9A36-329BFFB3C401}" type="presOf" srcId="{22ADDCF9-4EBE-435F-AADB-6BF58DA57D7A}" destId="{F64B6CBA-0D04-41E6-9159-50F1B7F06DF8}" srcOrd="0" destOrd="0" presId="urn:microsoft.com/office/officeart/2005/8/layout/vList2"/>
    <dgm:cxn modelId="{D9720B09-9DEA-49E7-AB67-39F0BA326CFF}" type="presParOf" srcId="{AC2D5202-621D-4D6C-85C9-536BB732B60D}" destId="{032DA499-2CD5-4718-8AE2-FA0C319298C5}" srcOrd="0" destOrd="0" presId="urn:microsoft.com/office/officeart/2005/8/layout/vList2"/>
    <dgm:cxn modelId="{2F873E92-D470-484C-9500-D55CFD10D370}" type="presParOf" srcId="{AC2D5202-621D-4D6C-85C9-536BB732B60D}" destId="{68BAB39B-E28A-4AE8-A353-6E7F2110CC8C}" srcOrd="1" destOrd="0" presId="urn:microsoft.com/office/officeart/2005/8/layout/vList2"/>
    <dgm:cxn modelId="{CA4DFC20-8C78-4FCD-9701-50AAD6A7E8BC}" type="presParOf" srcId="{AC2D5202-621D-4D6C-85C9-536BB732B60D}" destId="{F64B6CBA-0D04-41E6-9159-50F1B7F06DF8}" srcOrd="2" destOrd="0" presId="urn:microsoft.com/office/officeart/2005/8/layout/vList2"/>
    <dgm:cxn modelId="{41AF519A-1A13-4D29-90AC-5FA0F3B55FB1}" type="presParOf" srcId="{AC2D5202-621D-4D6C-85C9-536BB732B60D}" destId="{382FF9EC-3C95-4184-A8B1-FC30154A2CA9}" srcOrd="3" destOrd="0" presId="urn:microsoft.com/office/officeart/2005/8/layout/vList2"/>
    <dgm:cxn modelId="{CA964919-62BC-4A6A-B633-C76E670E3F83}" type="presParOf" srcId="{AC2D5202-621D-4D6C-85C9-536BB732B60D}" destId="{6A84F601-2B40-4B1B-BE5F-53819E3CC70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7A6D7C-563A-4212-8BE7-B1576A490D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3BC5006-978D-4129-9CEA-AD7115ABB270}">
      <dgm:prSet/>
      <dgm:spPr/>
      <dgm:t>
        <a:bodyPr/>
        <a:lstStyle/>
        <a:p>
          <a:r>
            <a:rPr lang="pl-PL" dirty="0"/>
            <a:t>The </a:t>
          </a:r>
          <a:r>
            <a:rPr lang="pl-PL" dirty="0" err="1"/>
            <a:t>experiment</a:t>
          </a:r>
          <a:endParaRPr lang="en-US" dirty="0"/>
        </a:p>
      </dgm:t>
    </dgm:pt>
    <dgm:pt modelId="{8C53465D-8A39-4023-9CF7-E3795009C1C9}" type="parTrans" cxnId="{A4611159-DC4E-4F00-8B36-58AB89CE3945}">
      <dgm:prSet/>
      <dgm:spPr/>
      <dgm:t>
        <a:bodyPr/>
        <a:lstStyle/>
        <a:p>
          <a:endParaRPr lang="en-US"/>
        </a:p>
      </dgm:t>
    </dgm:pt>
    <dgm:pt modelId="{AF5A80AE-96E1-43DC-89F9-416511332095}" type="sibTrans" cxnId="{A4611159-DC4E-4F00-8B36-58AB89CE3945}">
      <dgm:prSet/>
      <dgm:spPr/>
      <dgm:t>
        <a:bodyPr/>
        <a:lstStyle/>
        <a:p>
          <a:endParaRPr lang="en-US"/>
        </a:p>
      </dgm:t>
    </dgm:pt>
    <dgm:pt modelId="{E761C9E4-725A-45C6-8488-CE31E50F5F84}">
      <dgm:prSet/>
      <dgm:spPr/>
      <dgm:t>
        <a:bodyPr/>
        <a:lstStyle/>
        <a:p>
          <a:r>
            <a:rPr lang="pl-PL"/>
            <a:t>https://www.youtube.com/watch?v=-rxwXQKrjAU</a:t>
          </a:r>
          <a:endParaRPr lang="en-US"/>
        </a:p>
      </dgm:t>
    </dgm:pt>
    <dgm:pt modelId="{BDC006EE-27A1-4CA3-A169-154595AECF38}" type="parTrans" cxnId="{12B26394-CF6C-426D-9BDB-287FB1511F4A}">
      <dgm:prSet/>
      <dgm:spPr/>
      <dgm:t>
        <a:bodyPr/>
        <a:lstStyle/>
        <a:p>
          <a:endParaRPr lang="en-US"/>
        </a:p>
      </dgm:t>
    </dgm:pt>
    <dgm:pt modelId="{FB89D181-3833-4EE1-B3D0-873DA75B1B6F}" type="sibTrans" cxnId="{12B26394-CF6C-426D-9BDB-287FB1511F4A}">
      <dgm:prSet/>
      <dgm:spPr/>
      <dgm:t>
        <a:bodyPr/>
        <a:lstStyle/>
        <a:p>
          <a:endParaRPr lang="en-US"/>
        </a:p>
      </dgm:t>
    </dgm:pt>
    <dgm:pt modelId="{4605A774-4979-4D57-A9AB-D232A5E1C5EB}" type="pres">
      <dgm:prSet presAssocID="{577A6D7C-563A-4212-8BE7-B1576A490D97}" presName="root" presStyleCnt="0">
        <dgm:presLayoutVars>
          <dgm:dir/>
          <dgm:resizeHandles val="exact"/>
        </dgm:presLayoutVars>
      </dgm:prSet>
      <dgm:spPr/>
    </dgm:pt>
    <dgm:pt modelId="{A2229DA1-14C6-43BD-94CD-F10ACB1DC3E7}" type="pres">
      <dgm:prSet presAssocID="{B3BC5006-978D-4129-9CEA-AD7115ABB270}" presName="compNode" presStyleCnt="0"/>
      <dgm:spPr/>
    </dgm:pt>
    <dgm:pt modelId="{FA33899A-D1B1-43BF-A58E-354882819BD6}" type="pres">
      <dgm:prSet presAssocID="{B3BC5006-978D-4129-9CEA-AD7115ABB270}" presName="bgRect" presStyleLbl="bgShp" presStyleIdx="0" presStyleCnt="2"/>
      <dgm:spPr/>
    </dgm:pt>
    <dgm:pt modelId="{C4CD0EE2-6C48-49F9-916E-E234D791B04E}" type="pres">
      <dgm:prSet presAssocID="{B3BC5006-978D-4129-9CEA-AD7115ABB27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D8CFB64E-0A82-4469-917E-4717B7FB1CB7}" type="pres">
      <dgm:prSet presAssocID="{B3BC5006-978D-4129-9CEA-AD7115ABB270}" presName="spaceRect" presStyleCnt="0"/>
      <dgm:spPr/>
    </dgm:pt>
    <dgm:pt modelId="{AC501E11-FE9A-4522-A2F5-091FD9B8E929}" type="pres">
      <dgm:prSet presAssocID="{B3BC5006-978D-4129-9CEA-AD7115ABB270}" presName="parTx" presStyleLbl="revTx" presStyleIdx="0" presStyleCnt="2">
        <dgm:presLayoutVars>
          <dgm:chMax val="0"/>
          <dgm:chPref val="0"/>
        </dgm:presLayoutVars>
      </dgm:prSet>
      <dgm:spPr/>
    </dgm:pt>
    <dgm:pt modelId="{5C294CAB-F537-4FC5-844B-F9725181452A}" type="pres">
      <dgm:prSet presAssocID="{AF5A80AE-96E1-43DC-89F9-416511332095}" presName="sibTrans" presStyleCnt="0"/>
      <dgm:spPr/>
    </dgm:pt>
    <dgm:pt modelId="{A12DCA3B-B858-418B-B40B-CFF96B3F5378}" type="pres">
      <dgm:prSet presAssocID="{E761C9E4-725A-45C6-8488-CE31E50F5F84}" presName="compNode" presStyleCnt="0"/>
      <dgm:spPr/>
    </dgm:pt>
    <dgm:pt modelId="{9EEE667E-0863-489A-BDD6-5AB7DFE54A8E}" type="pres">
      <dgm:prSet presAssocID="{E761C9E4-725A-45C6-8488-CE31E50F5F84}" presName="bgRect" presStyleLbl="bgShp" presStyleIdx="1" presStyleCnt="2"/>
      <dgm:spPr/>
    </dgm:pt>
    <dgm:pt modelId="{18420AD5-369D-41D4-9DAC-185262959434}" type="pres">
      <dgm:prSet presAssocID="{E761C9E4-725A-45C6-8488-CE31E50F5F8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83949CF7-EA4E-41EF-96B3-3E9B832DC833}" type="pres">
      <dgm:prSet presAssocID="{E761C9E4-725A-45C6-8488-CE31E50F5F84}" presName="spaceRect" presStyleCnt="0"/>
      <dgm:spPr/>
    </dgm:pt>
    <dgm:pt modelId="{88ED86D3-28E4-4FBB-9B01-C4F079D46A5D}" type="pres">
      <dgm:prSet presAssocID="{E761C9E4-725A-45C6-8488-CE31E50F5F8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8A04B0C-FBA6-4DF4-A8F0-68CBD5DAF0DE}" type="presOf" srcId="{577A6D7C-563A-4212-8BE7-B1576A490D97}" destId="{4605A774-4979-4D57-A9AB-D232A5E1C5EB}" srcOrd="0" destOrd="0" presId="urn:microsoft.com/office/officeart/2018/2/layout/IconVerticalSolidList"/>
    <dgm:cxn modelId="{FFF3B466-A13E-426B-BB39-C3170D88C828}" type="presOf" srcId="{E761C9E4-725A-45C6-8488-CE31E50F5F84}" destId="{88ED86D3-28E4-4FBB-9B01-C4F079D46A5D}" srcOrd="0" destOrd="0" presId="urn:microsoft.com/office/officeart/2018/2/layout/IconVerticalSolidList"/>
    <dgm:cxn modelId="{A4611159-DC4E-4F00-8B36-58AB89CE3945}" srcId="{577A6D7C-563A-4212-8BE7-B1576A490D97}" destId="{B3BC5006-978D-4129-9CEA-AD7115ABB270}" srcOrd="0" destOrd="0" parTransId="{8C53465D-8A39-4023-9CF7-E3795009C1C9}" sibTransId="{AF5A80AE-96E1-43DC-89F9-416511332095}"/>
    <dgm:cxn modelId="{99B86B90-7E97-4F7C-8604-A4CAFFA57E46}" type="presOf" srcId="{B3BC5006-978D-4129-9CEA-AD7115ABB270}" destId="{AC501E11-FE9A-4522-A2F5-091FD9B8E929}" srcOrd="0" destOrd="0" presId="urn:microsoft.com/office/officeart/2018/2/layout/IconVerticalSolidList"/>
    <dgm:cxn modelId="{12B26394-CF6C-426D-9BDB-287FB1511F4A}" srcId="{577A6D7C-563A-4212-8BE7-B1576A490D97}" destId="{E761C9E4-725A-45C6-8488-CE31E50F5F84}" srcOrd="1" destOrd="0" parTransId="{BDC006EE-27A1-4CA3-A169-154595AECF38}" sibTransId="{FB89D181-3833-4EE1-B3D0-873DA75B1B6F}"/>
    <dgm:cxn modelId="{5B650701-D8C0-4D9E-BDBF-B2DADF1A66CC}" type="presParOf" srcId="{4605A774-4979-4D57-A9AB-D232A5E1C5EB}" destId="{A2229DA1-14C6-43BD-94CD-F10ACB1DC3E7}" srcOrd="0" destOrd="0" presId="urn:microsoft.com/office/officeart/2018/2/layout/IconVerticalSolidList"/>
    <dgm:cxn modelId="{AA3C539C-F6FB-400F-9274-B173E869FAD5}" type="presParOf" srcId="{A2229DA1-14C6-43BD-94CD-F10ACB1DC3E7}" destId="{FA33899A-D1B1-43BF-A58E-354882819BD6}" srcOrd="0" destOrd="0" presId="urn:microsoft.com/office/officeart/2018/2/layout/IconVerticalSolidList"/>
    <dgm:cxn modelId="{B2537B4F-BCAB-4E75-8CD3-366B65711F12}" type="presParOf" srcId="{A2229DA1-14C6-43BD-94CD-F10ACB1DC3E7}" destId="{C4CD0EE2-6C48-49F9-916E-E234D791B04E}" srcOrd="1" destOrd="0" presId="urn:microsoft.com/office/officeart/2018/2/layout/IconVerticalSolidList"/>
    <dgm:cxn modelId="{431ED4B2-A326-4F62-B818-A029CD99970A}" type="presParOf" srcId="{A2229DA1-14C6-43BD-94CD-F10ACB1DC3E7}" destId="{D8CFB64E-0A82-4469-917E-4717B7FB1CB7}" srcOrd="2" destOrd="0" presId="urn:microsoft.com/office/officeart/2018/2/layout/IconVerticalSolidList"/>
    <dgm:cxn modelId="{CBAD5A4D-C463-4437-AD79-35EB3496CED0}" type="presParOf" srcId="{A2229DA1-14C6-43BD-94CD-F10ACB1DC3E7}" destId="{AC501E11-FE9A-4522-A2F5-091FD9B8E929}" srcOrd="3" destOrd="0" presId="urn:microsoft.com/office/officeart/2018/2/layout/IconVerticalSolidList"/>
    <dgm:cxn modelId="{48F2EC9F-E4BF-49B1-A057-857A320D8506}" type="presParOf" srcId="{4605A774-4979-4D57-A9AB-D232A5E1C5EB}" destId="{5C294CAB-F537-4FC5-844B-F9725181452A}" srcOrd="1" destOrd="0" presId="urn:microsoft.com/office/officeart/2018/2/layout/IconVerticalSolidList"/>
    <dgm:cxn modelId="{B7CCB89B-CA9F-4A42-B66E-3B7B8C626824}" type="presParOf" srcId="{4605A774-4979-4D57-A9AB-D232A5E1C5EB}" destId="{A12DCA3B-B858-418B-B40B-CFF96B3F5378}" srcOrd="2" destOrd="0" presId="urn:microsoft.com/office/officeart/2018/2/layout/IconVerticalSolidList"/>
    <dgm:cxn modelId="{96308F50-C27B-4EDD-9FC3-FA7D77C343F6}" type="presParOf" srcId="{A12DCA3B-B858-418B-B40B-CFF96B3F5378}" destId="{9EEE667E-0863-489A-BDD6-5AB7DFE54A8E}" srcOrd="0" destOrd="0" presId="urn:microsoft.com/office/officeart/2018/2/layout/IconVerticalSolidList"/>
    <dgm:cxn modelId="{F378E0A1-9A91-4CE0-997A-E69551E5EBAB}" type="presParOf" srcId="{A12DCA3B-B858-418B-B40B-CFF96B3F5378}" destId="{18420AD5-369D-41D4-9DAC-185262959434}" srcOrd="1" destOrd="0" presId="urn:microsoft.com/office/officeart/2018/2/layout/IconVerticalSolidList"/>
    <dgm:cxn modelId="{26F6C618-FAE3-4325-A9DE-43764A53C8E7}" type="presParOf" srcId="{A12DCA3B-B858-418B-B40B-CFF96B3F5378}" destId="{83949CF7-EA4E-41EF-96B3-3E9B832DC833}" srcOrd="2" destOrd="0" presId="urn:microsoft.com/office/officeart/2018/2/layout/IconVerticalSolidList"/>
    <dgm:cxn modelId="{A53BC4F4-684C-4A41-8C4B-1DBE2D1AAE69}" type="presParOf" srcId="{A12DCA3B-B858-418B-B40B-CFF96B3F5378}" destId="{88ED86D3-28E4-4FBB-9B01-C4F079D46A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A3C926-DFFC-402D-A18F-62EBB8759CA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FD65104-5B69-45CC-BA84-6451CBD8A093}">
          <dgm:prSet custT="1"/>
          <dgm:spPr/>
          <dgm:t>
            <a:bodyPr/>
            <a:lstStyle/>
            <a:p>
              <a:r>
                <a:rPr lang="pl-PL" sz="2800" dirty="0"/>
                <a:t>How do we </a:t>
              </a:r>
              <a:r>
                <a:rPr lang="pl-PL" sz="2800" dirty="0" err="1"/>
                <a:t>count</a:t>
              </a:r>
              <a:r>
                <a:rPr lang="pl-PL" sz="2800" dirty="0"/>
                <a:t> the </a:t>
              </a:r>
              <a:r>
                <a:rPr lang="pl-PL" sz="2800" dirty="0" err="1"/>
                <a:t>volume</a:t>
              </a:r>
              <a:r>
                <a:rPr lang="pl-PL" sz="2800" dirty="0"/>
                <a:t> of a </a:t>
              </a:r>
              <a:r>
                <a:rPr lang="pl-PL" sz="2800" dirty="0" err="1"/>
                <a:t>prism</a:t>
              </a:r>
              <a:r>
                <a:rPr lang="pl-PL" sz="2800" dirty="0"/>
                <a:t>?</a:t>
              </a:r>
            </a:p>
            <a:p>
              <a:r>
                <a:rPr lang="pl-PL" sz="2800" dirty="0">
                  <a:sym typeface="Wingdings" panose="05000000000000000000" pitchFamily="2" charset="2"/>
                </a:rPr>
                <a:t> </a:t>
              </a:r>
              <a14:m>
                <m:oMath xmlns:m="http://schemas.openxmlformats.org/officeDocument/2006/math">
                  <m:r>
                    <a:rPr lang="pl-PL" sz="2800" b="0" i="1" smtClean="0">
                      <a:latin typeface="Cambria Math" panose="02040503050406030204" pitchFamily="18" charset="0"/>
                      <a:sym typeface="Wingdings" panose="05000000000000000000" pitchFamily="2" charset="2"/>
                    </a:rPr>
                    <m:t>𝑏𝑎𝑠𝑒</m:t>
                  </m:r>
                  <m:r>
                    <a:rPr lang="pl-PL" sz="2800" b="0" i="1" smtClean="0">
                      <a:latin typeface="Cambria Math" panose="02040503050406030204" pitchFamily="18" charset="0"/>
                      <a:sym typeface="Wingdings" panose="05000000000000000000" pitchFamily="2" charset="2"/>
                    </a:rPr>
                    <m:t> </m:t>
                  </m:r>
                  <m:r>
                    <a:rPr lang="pl-PL" sz="2800" b="0" i="1" smtClean="0">
                      <a:latin typeface="Cambria Math" panose="02040503050406030204" pitchFamily="18" charset="0"/>
                      <a:sym typeface="Wingdings" panose="05000000000000000000" pitchFamily="2" charset="2"/>
                    </a:rPr>
                    <m:t>𝑎𝑟𝑒𝑎</m:t>
                  </m:r>
                  <m:r>
                    <a:rPr lang="pl-PL" sz="28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sym typeface="Wingdings" panose="05000000000000000000" pitchFamily="2" charset="2"/>
                    </a:rPr>
                    <m:t>∙</m:t>
                  </m:r>
                  <m:r>
                    <a:rPr lang="pl-PL" sz="28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sym typeface="Wingdings" panose="05000000000000000000" pitchFamily="2" charset="2"/>
                    </a:rPr>
                    <m:t>𝑝𝑟𝑖𝑠𝑚</m:t>
                  </m:r>
                  <m:r>
                    <a:rPr lang="pl-PL" sz="28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sym typeface="Wingdings" panose="05000000000000000000" pitchFamily="2" charset="2"/>
                    </a:rPr>
                    <m:t> </m:t>
                  </m:r>
                  <m:r>
                    <a:rPr lang="pl-PL" sz="28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sym typeface="Wingdings" panose="05000000000000000000" pitchFamily="2" charset="2"/>
                    </a:rPr>
                    <m:t>𝑎𝑙𝑡𝑖𝑡𝑢𝑑𝑒</m:t>
                  </m:r>
                </m:oMath>
              </a14:m>
              <a:endParaRPr lang="en-US" sz="2800" dirty="0"/>
            </a:p>
          </dgm:t>
        </dgm:pt>
      </mc:Choice>
      <mc:Fallback xmlns="">
        <dgm:pt modelId="{8FD65104-5B69-45CC-BA84-6451CBD8A093}">
          <dgm:prSet custT="1"/>
          <dgm:spPr/>
          <dgm:t>
            <a:bodyPr/>
            <a:lstStyle/>
            <a:p>
              <a:r>
                <a:rPr lang="pl-PL" sz="2800" dirty="0"/>
                <a:t>How do we </a:t>
              </a:r>
              <a:r>
                <a:rPr lang="pl-PL" sz="2800" dirty="0" err="1"/>
                <a:t>count</a:t>
              </a:r>
              <a:r>
                <a:rPr lang="pl-PL" sz="2800" dirty="0"/>
                <a:t> the </a:t>
              </a:r>
              <a:r>
                <a:rPr lang="pl-PL" sz="2800" dirty="0" err="1"/>
                <a:t>volume</a:t>
              </a:r>
              <a:r>
                <a:rPr lang="pl-PL" sz="2800" dirty="0"/>
                <a:t> of a </a:t>
              </a:r>
              <a:r>
                <a:rPr lang="pl-PL" sz="2800" dirty="0" err="1"/>
                <a:t>prism</a:t>
              </a:r>
              <a:r>
                <a:rPr lang="pl-PL" sz="2800" dirty="0"/>
                <a:t>?</a:t>
              </a:r>
            </a:p>
            <a:p>
              <a:r>
                <a:rPr lang="pl-PL" sz="2800" dirty="0">
                  <a:sym typeface="Wingdings" panose="05000000000000000000" pitchFamily="2" charset="2"/>
                </a:rPr>
                <a:t> </a:t>
              </a:r>
              <a:r>
                <a:rPr lang="pl-PL" sz="2800" b="0" i="0">
                  <a:latin typeface="Cambria Math" panose="02040503050406030204" pitchFamily="18" charset="0"/>
                  <a:sym typeface="Wingdings" panose="05000000000000000000" pitchFamily="2" charset="2"/>
                </a:rPr>
                <a:t>𝑏𝑎𝑠𝑒 𝑎𝑟𝑒𝑎</a:t>
              </a:r>
              <a:r>
                <a:rPr lang="pl-PL" sz="2800" b="0" i="0">
                  <a:latin typeface="Cambria Math" panose="02040503050406030204" pitchFamily="18" charset="0"/>
                  <a:ea typeface="Cambria Math" panose="02040503050406030204" pitchFamily="18" charset="0"/>
                  <a:sym typeface="Wingdings" panose="05000000000000000000" pitchFamily="2" charset="2"/>
                </a:rPr>
                <a:t>∙𝑝𝑟𝑖𝑠𝑚 𝑎𝑙𝑡𝑖𝑡𝑢𝑑𝑒</a:t>
              </a:r>
              <a:endParaRPr lang="en-US" sz="2800" dirty="0"/>
            </a:p>
          </dgm:t>
        </dgm:pt>
      </mc:Fallback>
    </mc:AlternateContent>
    <dgm:pt modelId="{A6A0DF04-595C-492D-9D3D-1DC118722D69}" type="parTrans" cxnId="{039EB272-B4F5-4632-9BCC-31A43492E606}">
      <dgm:prSet/>
      <dgm:spPr/>
      <dgm:t>
        <a:bodyPr/>
        <a:lstStyle/>
        <a:p>
          <a:endParaRPr lang="en-US"/>
        </a:p>
      </dgm:t>
    </dgm:pt>
    <dgm:pt modelId="{19DC3263-43A4-4E0C-AB96-0873F70A1784}" type="sibTrans" cxnId="{039EB272-B4F5-4632-9BCC-31A43492E606}">
      <dgm:prSet/>
      <dgm:spPr/>
      <dgm:t>
        <a:bodyPr/>
        <a:lstStyle/>
        <a:p>
          <a:endParaRPr lang="en-US"/>
        </a:p>
      </dgm:t>
    </dgm:pt>
    <dgm:pt modelId="{22ADDCF9-4EBE-435F-AADB-6BF58DA57D7A}">
      <dgm:prSet custT="1"/>
      <dgm:spPr/>
      <dgm:t>
        <a:bodyPr/>
        <a:lstStyle/>
        <a:p>
          <a:r>
            <a:rPr lang="pl-PL" sz="2800" dirty="0" err="1"/>
            <a:t>What</a:t>
          </a:r>
          <a:r>
            <a:rPr lang="pl-PL" sz="2800" dirty="0"/>
            <a:t> </a:t>
          </a:r>
          <a:r>
            <a:rPr lang="pl-PL" sz="2800" dirty="0" err="1"/>
            <a:t>can</a:t>
          </a:r>
          <a:r>
            <a:rPr lang="pl-PL" sz="2800" dirty="0"/>
            <a:t> </a:t>
          </a:r>
          <a:r>
            <a:rPr lang="pl-PL" sz="2800" dirty="0" err="1"/>
            <a:t>you</a:t>
          </a:r>
          <a:r>
            <a:rPr lang="pl-PL" sz="2800" dirty="0"/>
            <a:t> </a:t>
          </a:r>
          <a:r>
            <a:rPr lang="pl-PL" sz="2800" dirty="0" err="1"/>
            <a:t>say</a:t>
          </a:r>
          <a:r>
            <a:rPr lang="pl-PL" sz="2800" dirty="0"/>
            <a:t> </a:t>
          </a:r>
          <a:r>
            <a:rPr lang="pl-PL" sz="2800" dirty="0" err="1"/>
            <a:t>about</a:t>
          </a:r>
          <a:r>
            <a:rPr lang="pl-PL" sz="2800" dirty="0"/>
            <a:t> a </a:t>
          </a:r>
          <a:r>
            <a:rPr lang="pl-PL" sz="2800" dirty="0" err="1"/>
            <a:t>pyramid</a:t>
          </a:r>
          <a:r>
            <a:rPr lang="pl-PL" sz="2800" dirty="0"/>
            <a:t> </a:t>
          </a:r>
          <a:r>
            <a:rPr lang="pl-PL" sz="2800" dirty="0" err="1"/>
            <a:t>volume</a:t>
          </a:r>
          <a:r>
            <a:rPr lang="pl-PL" sz="2800" dirty="0"/>
            <a:t> in </a:t>
          </a:r>
          <a:r>
            <a:rPr lang="pl-PL" sz="2800" dirty="0" err="1"/>
            <a:t>reference</a:t>
          </a:r>
          <a:r>
            <a:rPr lang="pl-PL" sz="2800" dirty="0"/>
            <a:t> to the </a:t>
          </a:r>
          <a:r>
            <a:rPr lang="pl-PL" sz="2800" dirty="0" err="1"/>
            <a:t>volume</a:t>
          </a:r>
          <a:r>
            <a:rPr lang="pl-PL" sz="2800" dirty="0"/>
            <a:t> of a </a:t>
          </a:r>
          <a:r>
            <a:rPr lang="pl-PL" sz="2800" dirty="0" err="1"/>
            <a:t>prism</a:t>
          </a:r>
          <a:r>
            <a:rPr lang="pl-PL" sz="2800" dirty="0"/>
            <a:t> of the same </a:t>
          </a:r>
          <a:r>
            <a:rPr lang="pl-PL" sz="2800" dirty="0" err="1"/>
            <a:t>base</a:t>
          </a:r>
          <a:r>
            <a:rPr lang="pl-PL" sz="2800" dirty="0"/>
            <a:t> and </a:t>
          </a:r>
          <a:r>
            <a:rPr lang="pl-PL" sz="2800" dirty="0" err="1"/>
            <a:t>altitude</a:t>
          </a:r>
          <a:r>
            <a:rPr lang="pl-PL" sz="2800" dirty="0"/>
            <a:t>?</a:t>
          </a:r>
        </a:p>
      </dgm:t>
    </dgm:pt>
    <dgm:pt modelId="{C251B952-77D4-4F73-BC7A-CAFD8D7F8AFE}" type="parTrans" cxnId="{CFAE4458-9881-480E-8D38-0F4D44CDD9A8}">
      <dgm:prSet/>
      <dgm:spPr/>
      <dgm:t>
        <a:bodyPr/>
        <a:lstStyle/>
        <a:p>
          <a:endParaRPr lang="en-US"/>
        </a:p>
      </dgm:t>
    </dgm:pt>
    <dgm:pt modelId="{8ECEDA05-E7E7-46C3-8B53-E8A5C96D30A5}" type="sibTrans" cxnId="{CFAE4458-9881-480E-8D38-0F4D44CDD9A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1A2F76E-9859-48D7-AACB-402A9A5BD959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pl-PL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𝑎𝑟𝑒𝑎</m:t>
                        </m:r>
                        <m:r>
                          <a:rPr lang="pl-P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l-P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𝑝𝑦𝑟𝑎𝑚𝑖𝑑</m:t>
                        </m:r>
                        <m:r>
                          <a:rPr lang="pl-P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l-P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𝑎𝑙𝑡𝑖𝑡𝑢𝑑𝑒</m:t>
                        </m:r>
                      </m:num>
                      <m:den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m:oMathPara>
              </a14:m>
              <a:endParaRPr lang="pl-PL" sz="2100" dirty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pl-PL" sz="21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pl-PL" sz="21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l-PL" sz="21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1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l-PL" sz="21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pl-PL" sz="2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l-PL" sz="2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l-PL" sz="2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pl-PL" sz="2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l-PL" sz="2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m:oMathPara>
              </a14:m>
              <a:endParaRPr lang="en-US" sz="2100" b="1" dirty="0"/>
            </a:p>
          </dgm:t>
        </dgm:pt>
      </mc:Choice>
      <mc:Fallback xmlns="">
        <dgm:pt modelId="{F1A2F76E-9859-48D7-AACB-402A9A5BD959}">
          <dgm:prSet custT="1"/>
          <dgm:spPr/>
          <dgm:t>
            <a:bodyPr/>
            <a:lstStyle/>
            <a:p>
              <a:pPr/>
              <a:r>
                <a:rPr lang="pl-PL" sz="2800" i="0">
                  <a:latin typeface="Cambria Math" panose="02040503050406030204" pitchFamily="18" charset="0"/>
                </a:rPr>
                <a:t>(</a:t>
              </a:r>
              <a:r>
                <a:rPr lang="pl-PL" sz="2800" b="0" i="0">
                  <a:latin typeface="Cambria Math" panose="02040503050406030204" pitchFamily="18" charset="0"/>
                </a:rPr>
                <a:t>𝑏𝑎𝑠𝑒 𝑎𝑟𝑒𝑎</a:t>
              </a:r>
              <a:r>
                <a:rPr lang="pl-PL" sz="28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∙𝑝𝑦𝑟𝑎𝑚𝑖𝑑 𝑎𝑙𝑡𝑖𝑡𝑢𝑑𝑒)/</a:t>
              </a:r>
              <a:r>
                <a:rPr lang="pl-PL" sz="2800" b="0" i="0">
                  <a:latin typeface="Cambria Math" panose="02040503050406030204" pitchFamily="18" charset="0"/>
                </a:rPr>
                <a:t>3</a:t>
              </a:r>
              <a:endParaRPr lang="pl-PL" sz="2100" dirty="0"/>
            </a:p>
            <a:p>
              <a:pPr/>
              <a:r>
                <a:rPr lang="pl-PL" sz="2100" b="1" i="0">
                  <a:latin typeface="Cambria Math" panose="02040503050406030204" pitchFamily="18" charset="0"/>
                </a:rPr>
                <a:t>𝑽=  𝟏/𝟑</a:t>
              </a:r>
              <a:r>
                <a:rPr lang="pl-PL" sz="2100" b="1" i="0">
                  <a:latin typeface="Cambria Math" panose="02040503050406030204" pitchFamily="18" charset="0"/>
                  <a:ea typeface="Cambria Math" panose="02040503050406030204" pitchFamily="18" charset="0"/>
                </a:rPr>
                <a:t>∙𝑨_𝒃∙𝑯</a:t>
              </a:r>
              <a:endParaRPr lang="en-US" sz="2100" b="1" dirty="0"/>
            </a:p>
          </dgm:t>
        </dgm:pt>
      </mc:Fallback>
    </mc:AlternateContent>
    <dgm:pt modelId="{23E7DF94-01A7-4D03-BFEC-9A71BC8E34B2}" type="parTrans" cxnId="{67723015-73A4-4758-B173-A81D00396B2C}">
      <dgm:prSet/>
      <dgm:spPr/>
      <dgm:t>
        <a:bodyPr/>
        <a:lstStyle/>
        <a:p>
          <a:endParaRPr lang="en-US"/>
        </a:p>
      </dgm:t>
    </dgm:pt>
    <dgm:pt modelId="{060D577A-0B58-4FBF-8141-C11FC94223BE}" type="sibTrans" cxnId="{67723015-73A4-4758-B173-A81D00396B2C}">
      <dgm:prSet/>
      <dgm:spPr/>
      <dgm:t>
        <a:bodyPr/>
        <a:lstStyle/>
        <a:p>
          <a:endParaRPr lang="en-US"/>
        </a:p>
      </dgm:t>
    </dgm:pt>
    <dgm:pt modelId="{AC2D5202-621D-4D6C-85C9-536BB732B60D}" type="pres">
      <dgm:prSet presAssocID="{A4A3C926-DFFC-402D-A18F-62EBB8759CA1}" presName="linear" presStyleCnt="0">
        <dgm:presLayoutVars>
          <dgm:animLvl val="lvl"/>
          <dgm:resizeHandles val="exact"/>
        </dgm:presLayoutVars>
      </dgm:prSet>
      <dgm:spPr/>
    </dgm:pt>
    <dgm:pt modelId="{032DA499-2CD5-4718-8AE2-FA0C319298C5}" type="pres">
      <dgm:prSet presAssocID="{8FD65104-5B69-45CC-BA84-6451CBD8A0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BAB39B-E28A-4AE8-A353-6E7F2110CC8C}" type="pres">
      <dgm:prSet presAssocID="{19DC3263-43A4-4E0C-AB96-0873F70A1784}" presName="spacer" presStyleCnt="0"/>
      <dgm:spPr/>
    </dgm:pt>
    <dgm:pt modelId="{F64B6CBA-0D04-41E6-9159-50F1B7F06DF8}" type="pres">
      <dgm:prSet presAssocID="{22ADDCF9-4EBE-435F-AADB-6BF58DA57D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2FF9EC-3C95-4184-A8B1-FC30154A2CA9}" type="pres">
      <dgm:prSet presAssocID="{8ECEDA05-E7E7-46C3-8B53-E8A5C96D30A5}" presName="spacer" presStyleCnt="0"/>
      <dgm:spPr/>
    </dgm:pt>
    <dgm:pt modelId="{6A84F601-2B40-4B1B-BE5F-53819E3CC708}" type="pres">
      <dgm:prSet presAssocID="{F1A2F76E-9859-48D7-AACB-402A9A5BD9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7723015-73A4-4758-B173-A81D00396B2C}" srcId="{A4A3C926-DFFC-402D-A18F-62EBB8759CA1}" destId="{F1A2F76E-9859-48D7-AACB-402A9A5BD959}" srcOrd="2" destOrd="0" parTransId="{23E7DF94-01A7-4D03-BFEC-9A71BC8E34B2}" sibTransId="{060D577A-0B58-4FBF-8141-C11FC94223BE}"/>
    <dgm:cxn modelId="{9A9E9F5F-D830-409E-98C5-242329C56BEA}" type="presOf" srcId="{8FD65104-5B69-45CC-BA84-6451CBD8A093}" destId="{032DA499-2CD5-4718-8AE2-FA0C319298C5}" srcOrd="0" destOrd="0" presId="urn:microsoft.com/office/officeart/2005/8/layout/vList2"/>
    <dgm:cxn modelId="{E4A85767-F77E-48BC-8C97-B0BF1C589691}" type="presOf" srcId="{F1A2F76E-9859-48D7-AACB-402A9A5BD959}" destId="{6A84F601-2B40-4B1B-BE5F-53819E3CC708}" srcOrd="0" destOrd="0" presId="urn:microsoft.com/office/officeart/2005/8/layout/vList2"/>
    <dgm:cxn modelId="{039EB272-B4F5-4632-9BCC-31A43492E606}" srcId="{A4A3C926-DFFC-402D-A18F-62EBB8759CA1}" destId="{8FD65104-5B69-45CC-BA84-6451CBD8A093}" srcOrd="0" destOrd="0" parTransId="{A6A0DF04-595C-492D-9D3D-1DC118722D69}" sibTransId="{19DC3263-43A4-4E0C-AB96-0873F70A1784}"/>
    <dgm:cxn modelId="{CFAE4458-9881-480E-8D38-0F4D44CDD9A8}" srcId="{A4A3C926-DFFC-402D-A18F-62EBB8759CA1}" destId="{22ADDCF9-4EBE-435F-AADB-6BF58DA57D7A}" srcOrd="1" destOrd="0" parTransId="{C251B952-77D4-4F73-BC7A-CAFD8D7F8AFE}" sibTransId="{8ECEDA05-E7E7-46C3-8B53-E8A5C96D30A5}"/>
    <dgm:cxn modelId="{9826119D-F8A5-48A7-8CDE-300CC9B6E826}" type="presOf" srcId="{A4A3C926-DFFC-402D-A18F-62EBB8759CA1}" destId="{AC2D5202-621D-4D6C-85C9-536BB732B60D}" srcOrd="0" destOrd="0" presId="urn:microsoft.com/office/officeart/2005/8/layout/vList2"/>
    <dgm:cxn modelId="{E4E1B7D4-467D-46A6-9A36-329BFFB3C401}" type="presOf" srcId="{22ADDCF9-4EBE-435F-AADB-6BF58DA57D7A}" destId="{F64B6CBA-0D04-41E6-9159-50F1B7F06DF8}" srcOrd="0" destOrd="0" presId="urn:microsoft.com/office/officeart/2005/8/layout/vList2"/>
    <dgm:cxn modelId="{D9720B09-9DEA-49E7-AB67-39F0BA326CFF}" type="presParOf" srcId="{AC2D5202-621D-4D6C-85C9-536BB732B60D}" destId="{032DA499-2CD5-4718-8AE2-FA0C319298C5}" srcOrd="0" destOrd="0" presId="urn:microsoft.com/office/officeart/2005/8/layout/vList2"/>
    <dgm:cxn modelId="{2F873E92-D470-484C-9500-D55CFD10D370}" type="presParOf" srcId="{AC2D5202-621D-4D6C-85C9-536BB732B60D}" destId="{68BAB39B-E28A-4AE8-A353-6E7F2110CC8C}" srcOrd="1" destOrd="0" presId="urn:microsoft.com/office/officeart/2005/8/layout/vList2"/>
    <dgm:cxn modelId="{CA4DFC20-8C78-4FCD-9701-50AAD6A7E8BC}" type="presParOf" srcId="{AC2D5202-621D-4D6C-85C9-536BB732B60D}" destId="{F64B6CBA-0D04-41E6-9159-50F1B7F06DF8}" srcOrd="2" destOrd="0" presId="urn:microsoft.com/office/officeart/2005/8/layout/vList2"/>
    <dgm:cxn modelId="{41AF519A-1A13-4D29-90AC-5FA0F3B55FB1}" type="presParOf" srcId="{AC2D5202-621D-4D6C-85C9-536BB732B60D}" destId="{382FF9EC-3C95-4184-A8B1-FC30154A2CA9}" srcOrd="3" destOrd="0" presId="urn:microsoft.com/office/officeart/2005/8/layout/vList2"/>
    <dgm:cxn modelId="{CA964919-62BC-4A6A-B633-C76E670E3F83}" type="presParOf" srcId="{AC2D5202-621D-4D6C-85C9-536BB732B60D}" destId="{6A84F601-2B40-4B1B-BE5F-53819E3CC70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A3C926-DFFC-402D-A18F-62EBB8759CA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D65104-5B69-45CC-BA84-6451CBD8A093}">
      <dgm:prSet custT="1"/>
      <dgm:spPr>
        <a:blipFill>
          <a:blip xmlns:r="http://schemas.openxmlformats.org/officeDocument/2006/relationships" r:embed="rId1"/>
          <a:stretch>
            <a:fillRect l="-185"/>
          </a:stretch>
        </a:blipFill>
      </dgm:spPr>
      <dgm:t>
        <a:bodyPr/>
        <a:lstStyle/>
        <a:p>
          <a:r>
            <a:rPr lang="pl-PL">
              <a:noFill/>
            </a:rPr>
            <a:t> </a:t>
          </a:r>
        </a:p>
      </dgm:t>
    </dgm:pt>
    <dgm:pt modelId="{A6A0DF04-595C-492D-9D3D-1DC118722D69}" type="parTrans" cxnId="{039EB272-B4F5-4632-9BCC-31A43492E606}">
      <dgm:prSet/>
      <dgm:spPr/>
      <dgm:t>
        <a:bodyPr/>
        <a:lstStyle/>
        <a:p>
          <a:endParaRPr lang="en-US"/>
        </a:p>
      </dgm:t>
    </dgm:pt>
    <dgm:pt modelId="{19DC3263-43A4-4E0C-AB96-0873F70A1784}" type="sibTrans" cxnId="{039EB272-B4F5-4632-9BCC-31A43492E606}">
      <dgm:prSet/>
      <dgm:spPr/>
      <dgm:t>
        <a:bodyPr/>
        <a:lstStyle/>
        <a:p>
          <a:endParaRPr lang="en-US"/>
        </a:p>
      </dgm:t>
    </dgm:pt>
    <dgm:pt modelId="{22ADDCF9-4EBE-435F-AADB-6BF58DA57D7A}">
      <dgm:prSet custT="1"/>
      <dgm:spPr/>
      <dgm:t>
        <a:bodyPr/>
        <a:lstStyle/>
        <a:p>
          <a:r>
            <a:rPr lang="pl-PL" sz="2800" dirty="0" err="1"/>
            <a:t>What</a:t>
          </a:r>
          <a:r>
            <a:rPr lang="pl-PL" sz="2800" dirty="0"/>
            <a:t> </a:t>
          </a:r>
          <a:r>
            <a:rPr lang="pl-PL" sz="2800" dirty="0" err="1"/>
            <a:t>can</a:t>
          </a:r>
          <a:r>
            <a:rPr lang="pl-PL" sz="2800" dirty="0"/>
            <a:t> </a:t>
          </a:r>
          <a:r>
            <a:rPr lang="pl-PL" sz="2800" dirty="0" err="1"/>
            <a:t>you</a:t>
          </a:r>
          <a:r>
            <a:rPr lang="pl-PL" sz="2800" dirty="0"/>
            <a:t> </a:t>
          </a:r>
          <a:r>
            <a:rPr lang="pl-PL" sz="2800" dirty="0" err="1"/>
            <a:t>say</a:t>
          </a:r>
          <a:r>
            <a:rPr lang="pl-PL" sz="2800" dirty="0"/>
            <a:t> </a:t>
          </a:r>
          <a:r>
            <a:rPr lang="pl-PL" sz="2800" dirty="0" err="1"/>
            <a:t>about</a:t>
          </a:r>
          <a:r>
            <a:rPr lang="pl-PL" sz="2800" dirty="0"/>
            <a:t> a </a:t>
          </a:r>
          <a:r>
            <a:rPr lang="pl-PL" sz="2800" dirty="0" err="1"/>
            <a:t>pyramid</a:t>
          </a:r>
          <a:r>
            <a:rPr lang="pl-PL" sz="2800" dirty="0"/>
            <a:t> </a:t>
          </a:r>
          <a:r>
            <a:rPr lang="pl-PL" sz="2800" dirty="0" err="1"/>
            <a:t>volume</a:t>
          </a:r>
          <a:r>
            <a:rPr lang="pl-PL" sz="2800" dirty="0"/>
            <a:t> in </a:t>
          </a:r>
          <a:r>
            <a:rPr lang="pl-PL" sz="2800" dirty="0" err="1"/>
            <a:t>reference</a:t>
          </a:r>
          <a:r>
            <a:rPr lang="pl-PL" sz="2800" dirty="0"/>
            <a:t> to the </a:t>
          </a:r>
          <a:r>
            <a:rPr lang="pl-PL" sz="2800" dirty="0" err="1"/>
            <a:t>volume</a:t>
          </a:r>
          <a:r>
            <a:rPr lang="pl-PL" sz="2800" dirty="0"/>
            <a:t> of a </a:t>
          </a:r>
          <a:r>
            <a:rPr lang="pl-PL" sz="2800" dirty="0" err="1"/>
            <a:t>prism</a:t>
          </a:r>
          <a:r>
            <a:rPr lang="pl-PL" sz="2800" dirty="0"/>
            <a:t> of the same </a:t>
          </a:r>
          <a:r>
            <a:rPr lang="pl-PL" sz="2800" dirty="0" err="1"/>
            <a:t>base</a:t>
          </a:r>
          <a:r>
            <a:rPr lang="pl-PL" sz="2800" dirty="0"/>
            <a:t> and </a:t>
          </a:r>
          <a:r>
            <a:rPr lang="pl-PL" sz="2800" dirty="0" err="1"/>
            <a:t>altitude</a:t>
          </a:r>
          <a:r>
            <a:rPr lang="pl-PL" sz="2800" dirty="0"/>
            <a:t>?</a:t>
          </a:r>
        </a:p>
      </dgm:t>
    </dgm:pt>
    <dgm:pt modelId="{C251B952-77D4-4F73-BC7A-CAFD8D7F8AFE}" type="parTrans" cxnId="{CFAE4458-9881-480E-8D38-0F4D44CDD9A8}">
      <dgm:prSet/>
      <dgm:spPr/>
      <dgm:t>
        <a:bodyPr/>
        <a:lstStyle/>
        <a:p>
          <a:endParaRPr lang="en-US"/>
        </a:p>
      </dgm:t>
    </dgm:pt>
    <dgm:pt modelId="{8ECEDA05-E7E7-46C3-8B53-E8A5C96D30A5}" type="sibTrans" cxnId="{CFAE4458-9881-480E-8D38-0F4D44CDD9A8}">
      <dgm:prSet/>
      <dgm:spPr/>
      <dgm:t>
        <a:bodyPr/>
        <a:lstStyle/>
        <a:p>
          <a:endParaRPr lang="en-US"/>
        </a:p>
      </dgm:t>
    </dgm:pt>
    <dgm:pt modelId="{F1A2F76E-9859-48D7-AACB-402A9A5BD959}">
      <dgm:prSet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pl-PL">
              <a:noFill/>
            </a:rPr>
            <a:t> </a:t>
          </a:r>
        </a:p>
      </dgm:t>
    </dgm:pt>
    <dgm:pt modelId="{23E7DF94-01A7-4D03-BFEC-9A71BC8E34B2}" type="parTrans" cxnId="{67723015-73A4-4758-B173-A81D00396B2C}">
      <dgm:prSet/>
      <dgm:spPr/>
      <dgm:t>
        <a:bodyPr/>
        <a:lstStyle/>
        <a:p>
          <a:endParaRPr lang="en-US"/>
        </a:p>
      </dgm:t>
    </dgm:pt>
    <dgm:pt modelId="{060D577A-0B58-4FBF-8141-C11FC94223BE}" type="sibTrans" cxnId="{67723015-73A4-4758-B173-A81D00396B2C}">
      <dgm:prSet/>
      <dgm:spPr/>
      <dgm:t>
        <a:bodyPr/>
        <a:lstStyle/>
        <a:p>
          <a:endParaRPr lang="en-US"/>
        </a:p>
      </dgm:t>
    </dgm:pt>
    <dgm:pt modelId="{AC2D5202-621D-4D6C-85C9-536BB732B60D}" type="pres">
      <dgm:prSet presAssocID="{A4A3C926-DFFC-402D-A18F-62EBB8759CA1}" presName="linear" presStyleCnt="0">
        <dgm:presLayoutVars>
          <dgm:animLvl val="lvl"/>
          <dgm:resizeHandles val="exact"/>
        </dgm:presLayoutVars>
      </dgm:prSet>
      <dgm:spPr/>
    </dgm:pt>
    <dgm:pt modelId="{032DA499-2CD5-4718-8AE2-FA0C319298C5}" type="pres">
      <dgm:prSet presAssocID="{8FD65104-5B69-45CC-BA84-6451CBD8A0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BAB39B-E28A-4AE8-A353-6E7F2110CC8C}" type="pres">
      <dgm:prSet presAssocID="{19DC3263-43A4-4E0C-AB96-0873F70A1784}" presName="spacer" presStyleCnt="0"/>
      <dgm:spPr/>
    </dgm:pt>
    <dgm:pt modelId="{F64B6CBA-0D04-41E6-9159-50F1B7F06DF8}" type="pres">
      <dgm:prSet presAssocID="{22ADDCF9-4EBE-435F-AADB-6BF58DA57D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2FF9EC-3C95-4184-A8B1-FC30154A2CA9}" type="pres">
      <dgm:prSet presAssocID="{8ECEDA05-E7E7-46C3-8B53-E8A5C96D30A5}" presName="spacer" presStyleCnt="0"/>
      <dgm:spPr/>
    </dgm:pt>
    <dgm:pt modelId="{6A84F601-2B40-4B1B-BE5F-53819E3CC708}" type="pres">
      <dgm:prSet presAssocID="{F1A2F76E-9859-48D7-AACB-402A9A5BD9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7723015-73A4-4758-B173-A81D00396B2C}" srcId="{A4A3C926-DFFC-402D-A18F-62EBB8759CA1}" destId="{F1A2F76E-9859-48D7-AACB-402A9A5BD959}" srcOrd="2" destOrd="0" parTransId="{23E7DF94-01A7-4D03-BFEC-9A71BC8E34B2}" sibTransId="{060D577A-0B58-4FBF-8141-C11FC94223BE}"/>
    <dgm:cxn modelId="{9A9E9F5F-D830-409E-98C5-242329C56BEA}" type="presOf" srcId="{8FD65104-5B69-45CC-BA84-6451CBD8A093}" destId="{032DA499-2CD5-4718-8AE2-FA0C319298C5}" srcOrd="0" destOrd="0" presId="urn:microsoft.com/office/officeart/2005/8/layout/vList2"/>
    <dgm:cxn modelId="{E4A85767-F77E-48BC-8C97-B0BF1C589691}" type="presOf" srcId="{F1A2F76E-9859-48D7-AACB-402A9A5BD959}" destId="{6A84F601-2B40-4B1B-BE5F-53819E3CC708}" srcOrd="0" destOrd="0" presId="urn:microsoft.com/office/officeart/2005/8/layout/vList2"/>
    <dgm:cxn modelId="{039EB272-B4F5-4632-9BCC-31A43492E606}" srcId="{A4A3C926-DFFC-402D-A18F-62EBB8759CA1}" destId="{8FD65104-5B69-45CC-BA84-6451CBD8A093}" srcOrd="0" destOrd="0" parTransId="{A6A0DF04-595C-492D-9D3D-1DC118722D69}" sibTransId="{19DC3263-43A4-4E0C-AB96-0873F70A1784}"/>
    <dgm:cxn modelId="{CFAE4458-9881-480E-8D38-0F4D44CDD9A8}" srcId="{A4A3C926-DFFC-402D-A18F-62EBB8759CA1}" destId="{22ADDCF9-4EBE-435F-AADB-6BF58DA57D7A}" srcOrd="1" destOrd="0" parTransId="{C251B952-77D4-4F73-BC7A-CAFD8D7F8AFE}" sibTransId="{8ECEDA05-E7E7-46C3-8B53-E8A5C96D30A5}"/>
    <dgm:cxn modelId="{9826119D-F8A5-48A7-8CDE-300CC9B6E826}" type="presOf" srcId="{A4A3C926-DFFC-402D-A18F-62EBB8759CA1}" destId="{AC2D5202-621D-4D6C-85C9-536BB732B60D}" srcOrd="0" destOrd="0" presId="urn:microsoft.com/office/officeart/2005/8/layout/vList2"/>
    <dgm:cxn modelId="{E4E1B7D4-467D-46A6-9A36-329BFFB3C401}" type="presOf" srcId="{22ADDCF9-4EBE-435F-AADB-6BF58DA57D7A}" destId="{F64B6CBA-0D04-41E6-9159-50F1B7F06DF8}" srcOrd="0" destOrd="0" presId="urn:microsoft.com/office/officeart/2005/8/layout/vList2"/>
    <dgm:cxn modelId="{D9720B09-9DEA-49E7-AB67-39F0BA326CFF}" type="presParOf" srcId="{AC2D5202-621D-4D6C-85C9-536BB732B60D}" destId="{032DA499-2CD5-4718-8AE2-FA0C319298C5}" srcOrd="0" destOrd="0" presId="urn:microsoft.com/office/officeart/2005/8/layout/vList2"/>
    <dgm:cxn modelId="{2F873E92-D470-484C-9500-D55CFD10D370}" type="presParOf" srcId="{AC2D5202-621D-4D6C-85C9-536BB732B60D}" destId="{68BAB39B-E28A-4AE8-A353-6E7F2110CC8C}" srcOrd="1" destOrd="0" presId="urn:microsoft.com/office/officeart/2005/8/layout/vList2"/>
    <dgm:cxn modelId="{CA4DFC20-8C78-4FCD-9701-50AAD6A7E8BC}" type="presParOf" srcId="{AC2D5202-621D-4D6C-85C9-536BB732B60D}" destId="{F64B6CBA-0D04-41E6-9159-50F1B7F06DF8}" srcOrd="2" destOrd="0" presId="urn:microsoft.com/office/officeart/2005/8/layout/vList2"/>
    <dgm:cxn modelId="{41AF519A-1A13-4D29-90AC-5FA0F3B55FB1}" type="presParOf" srcId="{AC2D5202-621D-4D6C-85C9-536BB732B60D}" destId="{382FF9EC-3C95-4184-A8B1-FC30154A2CA9}" srcOrd="3" destOrd="0" presId="urn:microsoft.com/office/officeart/2005/8/layout/vList2"/>
    <dgm:cxn modelId="{CA964919-62BC-4A6A-B633-C76E670E3F83}" type="presParOf" srcId="{AC2D5202-621D-4D6C-85C9-536BB732B60D}" destId="{6A84F601-2B40-4B1B-BE5F-53819E3CC70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B4A2E6-BD33-46DF-ABF3-EF4E8E4553D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2BD3BE-BAF2-4B7D-A17B-288F0EE2FFD5}">
      <dgm:prSet/>
      <dgm:spPr/>
      <dgm:t>
        <a:bodyPr/>
        <a:lstStyle/>
        <a:p>
          <a:r>
            <a:rPr lang="pl-PL" b="1" dirty="0"/>
            <a:t>„</a:t>
          </a:r>
          <a:r>
            <a:rPr lang="pl-PL" b="1" dirty="0" err="1"/>
            <a:t>Pyramids</a:t>
          </a:r>
          <a:r>
            <a:rPr lang="pl-PL" b="1" dirty="0"/>
            <a:t> – a </a:t>
          </a:r>
          <a:r>
            <a:rPr lang="pl-PL" b="1" dirty="0" err="1"/>
            <a:t>quick</a:t>
          </a:r>
          <a:r>
            <a:rPr lang="pl-PL" b="1" dirty="0"/>
            <a:t> </a:t>
          </a:r>
          <a:r>
            <a:rPr lang="pl-PL" b="1" dirty="0" err="1"/>
            <a:t>revision</a:t>
          </a:r>
          <a:r>
            <a:rPr lang="pl-PL" b="1" dirty="0"/>
            <a:t> (</a:t>
          </a:r>
          <a:r>
            <a:rPr lang="pl-PL" b="1" dirty="0" err="1"/>
            <a:t>true</a:t>
          </a:r>
          <a:r>
            <a:rPr lang="pl-PL" b="1" dirty="0"/>
            <a:t>/</a:t>
          </a:r>
          <a:r>
            <a:rPr lang="pl-PL" b="1" dirty="0" err="1"/>
            <a:t>false</a:t>
          </a:r>
          <a:r>
            <a:rPr lang="pl-PL" b="1" dirty="0"/>
            <a:t>)”</a:t>
          </a:r>
          <a:br>
            <a:rPr lang="pl-PL" b="1" dirty="0"/>
          </a:br>
          <a:r>
            <a:rPr lang="pl-PL" b="1" dirty="0">
              <a:hlinkClick xmlns:r="http://schemas.openxmlformats.org/officeDocument/2006/relationships" r:id="rId1"/>
            </a:rPr>
            <a:t>https://create.kahoot.it/share/pyramids-a-quick-revision-true-false/f29a5238-9a2c-4164-a867-90cfaa814103</a:t>
          </a:r>
          <a:r>
            <a:rPr lang="pl-PL" b="1" dirty="0"/>
            <a:t> </a:t>
          </a:r>
          <a:endParaRPr lang="en-US" dirty="0"/>
        </a:p>
      </dgm:t>
    </dgm:pt>
    <dgm:pt modelId="{E0927544-7EB0-47F8-B3AC-A517E8FB763D}" type="parTrans" cxnId="{677893F2-EEDE-4EA6-B20E-002980B3FD2B}">
      <dgm:prSet/>
      <dgm:spPr/>
      <dgm:t>
        <a:bodyPr/>
        <a:lstStyle/>
        <a:p>
          <a:endParaRPr lang="en-US"/>
        </a:p>
      </dgm:t>
    </dgm:pt>
    <dgm:pt modelId="{D748CB32-52DA-4539-B465-FC28D3E614B9}" type="sibTrans" cxnId="{677893F2-EEDE-4EA6-B20E-002980B3FD2B}">
      <dgm:prSet/>
      <dgm:spPr/>
      <dgm:t>
        <a:bodyPr/>
        <a:lstStyle/>
        <a:p>
          <a:endParaRPr lang="en-US"/>
        </a:p>
      </dgm:t>
    </dgm:pt>
    <dgm:pt modelId="{FDE532E5-E7DF-4C02-89A9-DD9BF5068C5F}">
      <dgm:prSet/>
      <dgm:spPr/>
      <dgm:t>
        <a:bodyPr/>
        <a:lstStyle/>
        <a:p>
          <a:r>
            <a:rPr lang="pl-PL" b="1" dirty="0"/>
            <a:t>„</a:t>
          </a:r>
          <a:r>
            <a:rPr lang="pl-PL" b="1" dirty="0" err="1"/>
            <a:t>Equations</a:t>
          </a:r>
          <a:r>
            <a:rPr lang="pl-PL" b="1" dirty="0"/>
            <a:t> in </a:t>
          </a:r>
          <a:r>
            <a:rPr lang="pl-PL" b="1" dirty="0" err="1"/>
            <a:t>pyramids</a:t>
          </a:r>
          <a:r>
            <a:rPr lang="pl-PL" b="1" dirty="0"/>
            <a:t>”</a:t>
          </a:r>
          <a:br>
            <a:rPr lang="pl-PL" b="1" dirty="0"/>
          </a:br>
          <a:r>
            <a:rPr lang="pl-PL" b="1" dirty="0">
              <a:hlinkClick xmlns:r="http://schemas.openxmlformats.org/officeDocument/2006/relationships" r:id="rId2"/>
            </a:rPr>
            <a:t>https://quizizz.com/admin/quiz/5e6998fecd0cbc00205caf7c/equations-in-pyramids</a:t>
          </a:r>
          <a:r>
            <a:rPr lang="pl-PL" b="1" dirty="0"/>
            <a:t> </a:t>
          </a:r>
          <a:endParaRPr lang="en-US" dirty="0"/>
        </a:p>
      </dgm:t>
    </dgm:pt>
    <dgm:pt modelId="{3A5AFFAC-8C54-4F3F-8340-4DA961E5FA0E}" type="parTrans" cxnId="{40B119B4-C068-4422-920B-E8619B88533A}">
      <dgm:prSet/>
      <dgm:spPr/>
      <dgm:t>
        <a:bodyPr/>
        <a:lstStyle/>
        <a:p>
          <a:endParaRPr lang="en-US"/>
        </a:p>
      </dgm:t>
    </dgm:pt>
    <dgm:pt modelId="{2A4BFF12-B91F-4D83-9161-2E10D4CAE5A0}" type="sibTrans" cxnId="{40B119B4-C068-4422-920B-E8619B88533A}">
      <dgm:prSet/>
      <dgm:spPr/>
      <dgm:t>
        <a:bodyPr/>
        <a:lstStyle/>
        <a:p>
          <a:endParaRPr lang="en-US"/>
        </a:p>
      </dgm:t>
    </dgm:pt>
    <dgm:pt modelId="{7ABF3889-95A5-40CB-B54F-C69E96B21CC8}" type="pres">
      <dgm:prSet presAssocID="{83B4A2E6-BD33-46DF-ABF3-EF4E8E4553DE}" presName="root" presStyleCnt="0">
        <dgm:presLayoutVars>
          <dgm:dir/>
          <dgm:resizeHandles val="exact"/>
        </dgm:presLayoutVars>
      </dgm:prSet>
      <dgm:spPr/>
    </dgm:pt>
    <dgm:pt modelId="{27047511-0B7C-4CAF-A9B8-694848CA1AF2}" type="pres">
      <dgm:prSet presAssocID="{932BD3BE-BAF2-4B7D-A17B-288F0EE2FFD5}" presName="compNode" presStyleCnt="0"/>
      <dgm:spPr/>
    </dgm:pt>
    <dgm:pt modelId="{EAD9AB3E-6B9A-4128-A0B6-A8D3EDBF261A}" type="pres">
      <dgm:prSet presAssocID="{932BD3BE-BAF2-4B7D-A17B-288F0EE2FFD5}" presName="bgRect" presStyleLbl="bgShp" presStyleIdx="0" presStyleCnt="2"/>
      <dgm:spPr/>
    </dgm:pt>
    <dgm:pt modelId="{5DFE7D6C-272C-438A-B7B5-C9428D28F51C}" type="pres">
      <dgm:prSet presAssocID="{932BD3BE-BAF2-4B7D-A17B-288F0EE2FFD5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B0B7D79B-9975-4A6F-A469-483068846108}" type="pres">
      <dgm:prSet presAssocID="{932BD3BE-BAF2-4B7D-A17B-288F0EE2FFD5}" presName="spaceRect" presStyleCnt="0"/>
      <dgm:spPr/>
    </dgm:pt>
    <dgm:pt modelId="{886510B3-BA91-412B-889D-76D1CF72FDEC}" type="pres">
      <dgm:prSet presAssocID="{932BD3BE-BAF2-4B7D-A17B-288F0EE2FFD5}" presName="parTx" presStyleLbl="revTx" presStyleIdx="0" presStyleCnt="2">
        <dgm:presLayoutVars>
          <dgm:chMax val="0"/>
          <dgm:chPref val="0"/>
        </dgm:presLayoutVars>
      </dgm:prSet>
      <dgm:spPr/>
    </dgm:pt>
    <dgm:pt modelId="{EA7D0747-BBA8-41B2-8CED-45B0BE69CF62}" type="pres">
      <dgm:prSet presAssocID="{D748CB32-52DA-4539-B465-FC28D3E614B9}" presName="sibTrans" presStyleCnt="0"/>
      <dgm:spPr/>
    </dgm:pt>
    <dgm:pt modelId="{FB77BB12-9266-4912-A625-765D3B77B7E4}" type="pres">
      <dgm:prSet presAssocID="{FDE532E5-E7DF-4C02-89A9-DD9BF5068C5F}" presName="compNode" presStyleCnt="0"/>
      <dgm:spPr/>
    </dgm:pt>
    <dgm:pt modelId="{3018F8EA-BA60-4B02-B675-8224AD6AB065}" type="pres">
      <dgm:prSet presAssocID="{FDE532E5-E7DF-4C02-89A9-DD9BF5068C5F}" presName="bgRect" presStyleLbl="bgShp" presStyleIdx="1" presStyleCnt="2"/>
      <dgm:spPr/>
    </dgm:pt>
    <dgm:pt modelId="{E70EF38E-809A-4AD8-BA7E-F4C3E8FAFF91}" type="pres">
      <dgm:prSet presAssocID="{FDE532E5-E7DF-4C02-89A9-DD9BF5068C5F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215907F1-32BC-41BA-8140-564174624209}" type="pres">
      <dgm:prSet presAssocID="{FDE532E5-E7DF-4C02-89A9-DD9BF5068C5F}" presName="spaceRect" presStyleCnt="0"/>
      <dgm:spPr/>
    </dgm:pt>
    <dgm:pt modelId="{FF03B338-DC01-47A4-BACE-90F24219C46B}" type="pres">
      <dgm:prSet presAssocID="{FDE532E5-E7DF-4C02-89A9-DD9BF5068C5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1A41796-49A1-4B6F-8EA2-9EB1A7F1C09D}" type="presOf" srcId="{83B4A2E6-BD33-46DF-ABF3-EF4E8E4553DE}" destId="{7ABF3889-95A5-40CB-B54F-C69E96B21CC8}" srcOrd="0" destOrd="0" presId="urn:microsoft.com/office/officeart/2018/2/layout/IconVerticalSolidList"/>
    <dgm:cxn modelId="{40B119B4-C068-4422-920B-E8619B88533A}" srcId="{83B4A2E6-BD33-46DF-ABF3-EF4E8E4553DE}" destId="{FDE532E5-E7DF-4C02-89A9-DD9BF5068C5F}" srcOrd="1" destOrd="0" parTransId="{3A5AFFAC-8C54-4F3F-8340-4DA961E5FA0E}" sibTransId="{2A4BFF12-B91F-4D83-9161-2E10D4CAE5A0}"/>
    <dgm:cxn modelId="{1D2598E9-623B-4875-AD07-94A2C2EA4D15}" type="presOf" srcId="{932BD3BE-BAF2-4B7D-A17B-288F0EE2FFD5}" destId="{886510B3-BA91-412B-889D-76D1CF72FDEC}" srcOrd="0" destOrd="0" presId="urn:microsoft.com/office/officeart/2018/2/layout/IconVerticalSolidList"/>
    <dgm:cxn modelId="{677893F2-EEDE-4EA6-B20E-002980B3FD2B}" srcId="{83B4A2E6-BD33-46DF-ABF3-EF4E8E4553DE}" destId="{932BD3BE-BAF2-4B7D-A17B-288F0EE2FFD5}" srcOrd="0" destOrd="0" parTransId="{E0927544-7EB0-47F8-B3AC-A517E8FB763D}" sibTransId="{D748CB32-52DA-4539-B465-FC28D3E614B9}"/>
    <dgm:cxn modelId="{747D15F7-D5B7-48CA-80DC-2CB685FF2F59}" type="presOf" srcId="{FDE532E5-E7DF-4C02-89A9-DD9BF5068C5F}" destId="{FF03B338-DC01-47A4-BACE-90F24219C46B}" srcOrd="0" destOrd="0" presId="urn:microsoft.com/office/officeart/2018/2/layout/IconVerticalSolidList"/>
    <dgm:cxn modelId="{97B9745D-020B-4443-87A6-C480DD150C5A}" type="presParOf" srcId="{7ABF3889-95A5-40CB-B54F-C69E96B21CC8}" destId="{27047511-0B7C-4CAF-A9B8-694848CA1AF2}" srcOrd="0" destOrd="0" presId="urn:microsoft.com/office/officeart/2018/2/layout/IconVerticalSolidList"/>
    <dgm:cxn modelId="{0510D6DC-BD61-479B-A00C-1F762E9D3B8D}" type="presParOf" srcId="{27047511-0B7C-4CAF-A9B8-694848CA1AF2}" destId="{EAD9AB3E-6B9A-4128-A0B6-A8D3EDBF261A}" srcOrd="0" destOrd="0" presId="urn:microsoft.com/office/officeart/2018/2/layout/IconVerticalSolidList"/>
    <dgm:cxn modelId="{B6334326-7215-4CF2-9F91-EF21444F5DE8}" type="presParOf" srcId="{27047511-0B7C-4CAF-A9B8-694848CA1AF2}" destId="{5DFE7D6C-272C-438A-B7B5-C9428D28F51C}" srcOrd="1" destOrd="0" presId="urn:microsoft.com/office/officeart/2018/2/layout/IconVerticalSolidList"/>
    <dgm:cxn modelId="{AFCECE87-1889-4D14-BD3C-42E3EB69E6EC}" type="presParOf" srcId="{27047511-0B7C-4CAF-A9B8-694848CA1AF2}" destId="{B0B7D79B-9975-4A6F-A469-483068846108}" srcOrd="2" destOrd="0" presId="urn:microsoft.com/office/officeart/2018/2/layout/IconVerticalSolidList"/>
    <dgm:cxn modelId="{9CB22ACC-A4D1-4A29-A6EF-238265C638B7}" type="presParOf" srcId="{27047511-0B7C-4CAF-A9B8-694848CA1AF2}" destId="{886510B3-BA91-412B-889D-76D1CF72FDEC}" srcOrd="3" destOrd="0" presId="urn:microsoft.com/office/officeart/2018/2/layout/IconVerticalSolidList"/>
    <dgm:cxn modelId="{C60A774F-012C-49FA-A793-71D503D15058}" type="presParOf" srcId="{7ABF3889-95A5-40CB-B54F-C69E96B21CC8}" destId="{EA7D0747-BBA8-41B2-8CED-45B0BE69CF62}" srcOrd="1" destOrd="0" presId="urn:microsoft.com/office/officeart/2018/2/layout/IconVerticalSolidList"/>
    <dgm:cxn modelId="{B5C07132-7E9B-4351-B04B-90A855CCC762}" type="presParOf" srcId="{7ABF3889-95A5-40CB-B54F-C69E96B21CC8}" destId="{FB77BB12-9266-4912-A625-765D3B77B7E4}" srcOrd="2" destOrd="0" presId="urn:microsoft.com/office/officeart/2018/2/layout/IconVerticalSolidList"/>
    <dgm:cxn modelId="{740A0D5A-2F64-43A9-984B-B101EE41F8EF}" type="presParOf" srcId="{FB77BB12-9266-4912-A625-765D3B77B7E4}" destId="{3018F8EA-BA60-4B02-B675-8224AD6AB065}" srcOrd="0" destOrd="0" presId="urn:microsoft.com/office/officeart/2018/2/layout/IconVerticalSolidList"/>
    <dgm:cxn modelId="{88A2D70A-443C-465F-93C3-5CD65CA92D73}" type="presParOf" srcId="{FB77BB12-9266-4912-A625-765D3B77B7E4}" destId="{E70EF38E-809A-4AD8-BA7E-F4C3E8FAFF91}" srcOrd="1" destOrd="0" presId="urn:microsoft.com/office/officeart/2018/2/layout/IconVerticalSolidList"/>
    <dgm:cxn modelId="{29C9AC18-0615-4C12-BBCE-8E507D566DDB}" type="presParOf" srcId="{FB77BB12-9266-4912-A625-765D3B77B7E4}" destId="{215907F1-32BC-41BA-8140-564174624209}" srcOrd="2" destOrd="0" presId="urn:microsoft.com/office/officeart/2018/2/layout/IconVerticalSolidList"/>
    <dgm:cxn modelId="{516B8A52-AB72-4CD2-9006-4F5C897E748C}" type="presParOf" srcId="{FB77BB12-9266-4912-A625-765D3B77B7E4}" destId="{FF03B338-DC01-47A4-BACE-90F24219C4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0A1A3-6DFB-42A0-9D85-B84412BE55EB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EFD47-6857-4A9C-B8A1-36539A9425A9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5B675-1240-425F-A5D3-928294004B95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 err="1"/>
            <a:t>GeoGebra</a:t>
          </a:r>
          <a:r>
            <a:rPr lang="pl-PL" sz="1900" b="1" kern="1200" dirty="0"/>
            <a:t> </a:t>
          </a:r>
          <a:r>
            <a:rPr lang="pl-PL" sz="1900" b="1" kern="1200" dirty="0" err="1"/>
            <a:t>Applet</a:t>
          </a:r>
          <a:br>
            <a:rPr lang="pl-PL" sz="1900" b="1" kern="1200" dirty="0"/>
          </a:br>
          <a:r>
            <a:rPr lang="pl-PL" sz="1900" b="1" kern="1200" dirty="0">
              <a:hlinkClick xmlns:r="http://schemas.openxmlformats.org/officeDocument/2006/relationships" r:id="rId3"/>
            </a:rPr>
            <a:t>https://www.geogebra.org/m/kgbtprdf</a:t>
          </a:r>
          <a:r>
            <a:rPr lang="pl-PL" sz="1900" b="1" kern="1200" dirty="0"/>
            <a:t> </a:t>
          </a:r>
          <a:endParaRPr lang="en-US" sz="1900" b="1" kern="1200" dirty="0"/>
        </a:p>
      </dsp:txBody>
      <dsp:txXfrm>
        <a:off x="2039300" y="956381"/>
        <a:ext cx="4474303" cy="1765627"/>
      </dsp:txXfrm>
    </dsp:sp>
    <dsp:sp modelId="{16BDB72A-2557-44F2-8BD9-62E0241D6A65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81EAE-1659-4865-B3AF-EFBF7609A8DB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5E073-DE8F-450B-A04E-94C0A04A1949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 err="1"/>
            <a:t>Kahoot</a:t>
          </a:r>
          <a:r>
            <a:rPr lang="pl-PL" sz="1900" b="1" kern="1200" dirty="0"/>
            <a:t> Quiz</a:t>
          </a:r>
          <a:br>
            <a:rPr lang="pl-PL" sz="1900" b="1" kern="1200" dirty="0"/>
          </a:br>
          <a:r>
            <a:rPr lang="pl-PL" sz="1900" b="1" u="sng" kern="1200" dirty="0">
              <a:hlinkClick xmlns:r="http://schemas.openxmlformats.org/officeDocument/2006/relationships" r:id="rId6"/>
            </a:rPr>
            <a:t>https://create.kahoot.it/share/parts-of-a-pyramid/6e81429a-4700-4755-9c80-98d248c3b258</a:t>
          </a:r>
          <a:r>
            <a:rPr lang="pl-PL" sz="1900" b="1" u="sng" kern="1200" dirty="0"/>
            <a:t> </a:t>
          </a:r>
          <a:endParaRPr lang="en-US" sz="1900" kern="1200" dirty="0"/>
        </a:p>
      </dsp:txBody>
      <dsp:txXfrm>
        <a:off x="2039300" y="3163416"/>
        <a:ext cx="4474303" cy="1765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9AB3E-6B9A-4128-A0B6-A8D3EDBF261A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E7D6C-272C-438A-B7B5-C9428D28F51C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510B3-BA91-412B-889D-76D1CF72FDEC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https://www.geogebra.org/m/dkqvwc4m</a:t>
          </a:r>
          <a:endParaRPr lang="en-US" sz="1900" kern="1200" dirty="0"/>
        </a:p>
      </dsp:txBody>
      <dsp:txXfrm>
        <a:off x="2039300" y="956381"/>
        <a:ext cx="4474303" cy="1765627"/>
      </dsp:txXfrm>
    </dsp:sp>
    <dsp:sp modelId="{3018F8EA-BA60-4B02-B675-8224AD6AB065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EF38E-809A-4AD8-BA7E-F4C3E8FAFF91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3B338-DC01-47A4-BACE-90F24219C46B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https://www.geogebra.org/m/tmvqtaez</a:t>
          </a:r>
          <a:endParaRPr lang="en-US" sz="1900" kern="1200" dirty="0"/>
        </a:p>
      </dsp:txBody>
      <dsp:txXfrm>
        <a:off x="2039300" y="3163416"/>
        <a:ext cx="4474303" cy="1765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DA499-2CD5-4718-8AE2-FA0C319298C5}">
      <dsp:nvSpPr>
        <dsp:cNvPr id="0" name=""/>
        <dsp:cNvSpPr/>
      </dsp:nvSpPr>
      <dsp:spPr>
        <a:xfrm>
          <a:off x="0" y="8521"/>
          <a:ext cx="6588691" cy="18696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700" kern="1200" dirty="0"/>
            <a:t>the sum of the </a:t>
          </a:r>
          <a:r>
            <a:rPr lang="pl-PL" sz="4700" kern="1200" dirty="0" err="1"/>
            <a:t>areas</a:t>
          </a:r>
          <a:r>
            <a:rPr lang="pl-PL" sz="4700" kern="1200" dirty="0"/>
            <a:t> of </a:t>
          </a:r>
          <a:r>
            <a:rPr lang="pl-PL" sz="4700" kern="1200" dirty="0" err="1"/>
            <a:t>its</a:t>
          </a:r>
          <a:r>
            <a:rPr lang="pl-PL" sz="4700" kern="1200" dirty="0"/>
            <a:t> </a:t>
          </a:r>
          <a:r>
            <a:rPr lang="pl-PL" sz="4700" kern="1200" dirty="0" err="1"/>
            <a:t>sides</a:t>
          </a:r>
          <a:endParaRPr lang="en-US" sz="4700" kern="1200" dirty="0"/>
        </a:p>
      </dsp:txBody>
      <dsp:txXfrm>
        <a:off x="91269" y="99790"/>
        <a:ext cx="6406153" cy="1687122"/>
      </dsp:txXfrm>
    </dsp:sp>
    <dsp:sp modelId="{F64B6CBA-0D04-41E6-9159-50F1B7F06DF8}">
      <dsp:nvSpPr>
        <dsp:cNvPr id="0" name=""/>
        <dsp:cNvSpPr/>
      </dsp:nvSpPr>
      <dsp:spPr>
        <a:xfrm>
          <a:off x="0" y="2013541"/>
          <a:ext cx="6588691" cy="18696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700" kern="1200" dirty="0" err="1"/>
            <a:t>surface</a:t>
          </a:r>
          <a:r>
            <a:rPr lang="pl-PL" sz="4700" kern="1200" dirty="0"/>
            <a:t> </a:t>
          </a:r>
          <a:r>
            <a:rPr lang="pl-PL" sz="4700" kern="1200" dirty="0" err="1"/>
            <a:t>area</a:t>
          </a:r>
          <a:r>
            <a:rPr lang="pl-PL" sz="4700" kern="1200" dirty="0"/>
            <a:t> of </a:t>
          </a:r>
          <a:r>
            <a:rPr lang="pl-PL" sz="4700" kern="1200" dirty="0" err="1"/>
            <a:t>its</a:t>
          </a:r>
          <a:r>
            <a:rPr lang="pl-PL" sz="4700" kern="1200" dirty="0"/>
            <a:t> net</a:t>
          </a:r>
          <a:endParaRPr lang="en-US" sz="4700" kern="1200" dirty="0"/>
        </a:p>
      </dsp:txBody>
      <dsp:txXfrm>
        <a:off x="91269" y="2104810"/>
        <a:ext cx="6406153" cy="1687122"/>
      </dsp:txXfrm>
    </dsp:sp>
    <dsp:sp modelId="{6A84F601-2B40-4B1B-BE5F-53819E3CC708}">
      <dsp:nvSpPr>
        <dsp:cNvPr id="0" name=""/>
        <dsp:cNvSpPr/>
      </dsp:nvSpPr>
      <dsp:spPr>
        <a:xfrm>
          <a:off x="0" y="4018561"/>
          <a:ext cx="6588691" cy="18696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700" kern="1200" dirty="0" err="1"/>
            <a:t>base</a:t>
          </a:r>
          <a:r>
            <a:rPr lang="pl-PL" sz="4700" kern="1200" dirty="0"/>
            <a:t> </a:t>
          </a:r>
          <a:r>
            <a:rPr lang="pl-PL" sz="4700" kern="1200" dirty="0" err="1"/>
            <a:t>area</a:t>
          </a:r>
          <a:r>
            <a:rPr lang="pl-PL" sz="4700" kern="1200" dirty="0"/>
            <a:t> + </a:t>
          </a:r>
          <a:r>
            <a:rPr lang="pl-PL" sz="4700" kern="1200" dirty="0" err="1"/>
            <a:t>lateral</a:t>
          </a:r>
          <a:r>
            <a:rPr lang="pl-PL" sz="4700" kern="1200" dirty="0"/>
            <a:t> </a:t>
          </a:r>
          <a:r>
            <a:rPr lang="pl-PL" sz="4700" kern="1200" dirty="0" err="1"/>
            <a:t>area</a:t>
          </a:r>
          <a:endParaRPr lang="en-US" sz="4700" kern="1200" dirty="0"/>
        </a:p>
      </dsp:txBody>
      <dsp:txXfrm>
        <a:off x="91269" y="4109830"/>
        <a:ext cx="6406153" cy="1687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3899A-D1B1-43BF-A58E-354882819BD6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D0EE2-6C48-49F9-916E-E234D791B04E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01E11-FE9A-4522-A2F5-091FD9B8E929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The </a:t>
          </a:r>
          <a:r>
            <a:rPr lang="pl-PL" sz="2100" kern="1200" dirty="0" err="1"/>
            <a:t>experiment</a:t>
          </a:r>
          <a:endParaRPr lang="en-US" sz="2100" kern="1200" dirty="0"/>
        </a:p>
      </dsp:txBody>
      <dsp:txXfrm>
        <a:off x="2039300" y="956381"/>
        <a:ext cx="4474303" cy="1765627"/>
      </dsp:txXfrm>
    </dsp:sp>
    <dsp:sp modelId="{9EEE667E-0863-489A-BDD6-5AB7DFE54A8E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20AD5-369D-41D4-9DAC-185262959434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D86D3-28E4-4FBB-9B01-C4F079D46A5D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https://www.youtube.com/watch?v=-rxwXQKrjAU</a:t>
          </a:r>
          <a:endParaRPr lang="en-US" sz="2100" kern="1200"/>
        </a:p>
      </dsp:txBody>
      <dsp:txXfrm>
        <a:off x="2039300" y="3163416"/>
        <a:ext cx="4474303" cy="1765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DA499-2CD5-4718-8AE2-FA0C319298C5}">
      <dsp:nvSpPr>
        <dsp:cNvPr id="0" name=""/>
        <dsp:cNvSpPr/>
      </dsp:nvSpPr>
      <dsp:spPr>
        <a:xfrm>
          <a:off x="0" y="1786"/>
          <a:ext cx="6588691" cy="19558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How do we </a:t>
          </a:r>
          <a:r>
            <a:rPr lang="pl-PL" sz="2800" kern="1200" dirty="0" err="1"/>
            <a:t>count</a:t>
          </a:r>
          <a:r>
            <a:rPr lang="pl-PL" sz="2800" kern="1200" dirty="0"/>
            <a:t> the </a:t>
          </a:r>
          <a:r>
            <a:rPr lang="pl-PL" sz="2800" kern="1200" dirty="0" err="1"/>
            <a:t>volume</a:t>
          </a:r>
          <a:r>
            <a:rPr lang="pl-PL" sz="2800" kern="1200" dirty="0"/>
            <a:t> of a </a:t>
          </a:r>
          <a:r>
            <a:rPr lang="pl-PL" sz="2800" kern="1200" dirty="0" err="1"/>
            <a:t>prism</a:t>
          </a:r>
          <a:r>
            <a:rPr lang="pl-PL" sz="2800" kern="1200" dirty="0"/>
            <a:t>?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ym typeface="Wingdings" panose="05000000000000000000" pitchFamily="2" charset="2"/>
            </a:rPr>
            <a:t> </a:t>
          </a:r>
          <a14:m xmlns:a14="http://schemas.microsoft.com/office/drawing/2010/main">
            <m:oMath xmlns:m="http://schemas.openxmlformats.org/officeDocument/2006/math">
              <m:r>
                <a:rPr lang="pl-PL" sz="2800" b="0" i="1" kern="1200" smtClean="0">
                  <a:latin typeface="Cambria Math" panose="02040503050406030204" pitchFamily="18" charset="0"/>
                  <a:sym typeface="Wingdings" panose="05000000000000000000" pitchFamily="2" charset="2"/>
                </a:rPr>
                <m:t>𝑏𝑎𝑠𝑒</m:t>
              </m:r>
              <m:r>
                <a:rPr lang="pl-PL" sz="2800" b="0" i="1" kern="1200" smtClean="0">
                  <a:latin typeface="Cambria Math" panose="02040503050406030204" pitchFamily="18" charset="0"/>
                  <a:sym typeface="Wingdings" panose="05000000000000000000" pitchFamily="2" charset="2"/>
                </a:rPr>
                <m:t> </m:t>
              </m:r>
              <m:r>
                <a:rPr lang="pl-PL" sz="2800" b="0" i="1" kern="1200" smtClean="0">
                  <a:latin typeface="Cambria Math" panose="02040503050406030204" pitchFamily="18" charset="0"/>
                  <a:sym typeface="Wingdings" panose="05000000000000000000" pitchFamily="2" charset="2"/>
                </a:rPr>
                <m:t>𝑎𝑟𝑒𝑎</m:t>
              </m:r>
              <m:r>
                <a:rPr lang="pl-PL" sz="28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sym typeface="Wingdings" panose="05000000000000000000" pitchFamily="2" charset="2"/>
                </a:rPr>
                <m:t>∙</m:t>
              </m:r>
              <m:r>
                <a:rPr lang="pl-PL" sz="28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sym typeface="Wingdings" panose="05000000000000000000" pitchFamily="2" charset="2"/>
                </a:rPr>
                <m:t>𝑝𝑟𝑖𝑠𝑚</m:t>
              </m:r>
              <m:r>
                <a:rPr lang="pl-PL" sz="28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sym typeface="Wingdings" panose="05000000000000000000" pitchFamily="2" charset="2"/>
                </a:rPr>
                <m:t> </m:t>
              </m:r>
              <m:r>
                <a:rPr lang="pl-PL" sz="28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sym typeface="Wingdings" panose="05000000000000000000" pitchFamily="2" charset="2"/>
                </a:rPr>
                <m:t>𝑎𝑙𝑡𝑖𝑡𝑢𝑑𝑒</m:t>
              </m:r>
            </m:oMath>
          </a14:m>
          <a:endParaRPr lang="en-US" sz="2800" kern="1200" dirty="0"/>
        </a:p>
      </dsp:txBody>
      <dsp:txXfrm>
        <a:off x="95478" y="97264"/>
        <a:ext cx="6397735" cy="1764921"/>
      </dsp:txXfrm>
    </dsp:sp>
    <dsp:sp modelId="{F64B6CBA-0D04-41E6-9159-50F1B7F06DF8}">
      <dsp:nvSpPr>
        <dsp:cNvPr id="0" name=""/>
        <dsp:cNvSpPr/>
      </dsp:nvSpPr>
      <dsp:spPr>
        <a:xfrm>
          <a:off x="0" y="1970432"/>
          <a:ext cx="6588691" cy="1955877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 err="1"/>
            <a:t>What</a:t>
          </a:r>
          <a:r>
            <a:rPr lang="pl-PL" sz="2800" kern="1200" dirty="0"/>
            <a:t> </a:t>
          </a:r>
          <a:r>
            <a:rPr lang="pl-PL" sz="2800" kern="1200" dirty="0" err="1"/>
            <a:t>can</a:t>
          </a:r>
          <a:r>
            <a:rPr lang="pl-PL" sz="2800" kern="1200" dirty="0"/>
            <a:t> </a:t>
          </a:r>
          <a:r>
            <a:rPr lang="pl-PL" sz="2800" kern="1200" dirty="0" err="1"/>
            <a:t>you</a:t>
          </a:r>
          <a:r>
            <a:rPr lang="pl-PL" sz="2800" kern="1200" dirty="0"/>
            <a:t> </a:t>
          </a:r>
          <a:r>
            <a:rPr lang="pl-PL" sz="2800" kern="1200" dirty="0" err="1"/>
            <a:t>say</a:t>
          </a:r>
          <a:r>
            <a:rPr lang="pl-PL" sz="2800" kern="1200" dirty="0"/>
            <a:t> </a:t>
          </a:r>
          <a:r>
            <a:rPr lang="pl-PL" sz="2800" kern="1200" dirty="0" err="1"/>
            <a:t>about</a:t>
          </a:r>
          <a:r>
            <a:rPr lang="pl-PL" sz="2800" kern="1200" dirty="0"/>
            <a:t> a </a:t>
          </a:r>
          <a:r>
            <a:rPr lang="pl-PL" sz="2800" kern="1200" dirty="0" err="1"/>
            <a:t>pyramid</a:t>
          </a:r>
          <a:r>
            <a:rPr lang="pl-PL" sz="2800" kern="1200" dirty="0"/>
            <a:t> </a:t>
          </a:r>
          <a:r>
            <a:rPr lang="pl-PL" sz="2800" kern="1200" dirty="0" err="1"/>
            <a:t>volume</a:t>
          </a:r>
          <a:r>
            <a:rPr lang="pl-PL" sz="2800" kern="1200" dirty="0"/>
            <a:t> in </a:t>
          </a:r>
          <a:r>
            <a:rPr lang="pl-PL" sz="2800" kern="1200" dirty="0" err="1"/>
            <a:t>reference</a:t>
          </a:r>
          <a:r>
            <a:rPr lang="pl-PL" sz="2800" kern="1200" dirty="0"/>
            <a:t> to the </a:t>
          </a:r>
          <a:r>
            <a:rPr lang="pl-PL" sz="2800" kern="1200" dirty="0" err="1"/>
            <a:t>volume</a:t>
          </a:r>
          <a:r>
            <a:rPr lang="pl-PL" sz="2800" kern="1200" dirty="0"/>
            <a:t> of a </a:t>
          </a:r>
          <a:r>
            <a:rPr lang="pl-PL" sz="2800" kern="1200" dirty="0" err="1"/>
            <a:t>prism</a:t>
          </a:r>
          <a:r>
            <a:rPr lang="pl-PL" sz="2800" kern="1200" dirty="0"/>
            <a:t> of the same </a:t>
          </a:r>
          <a:r>
            <a:rPr lang="pl-PL" sz="2800" kern="1200" dirty="0" err="1"/>
            <a:t>base</a:t>
          </a:r>
          <a:r>
            <a:rPr lang="pl-PL" sz="2800" kern="1200" dirty="0"/>
            <a:t> and </a:t>
          </a:r>
          <a:r>
            <a:rPr lang="pl-PL" sz="2800" kern="1200" dirty="0" err="1"/>
            <a:t>altitude</a:t>
          </a:r>
          <a:r>
            <a:rPr lang="pl-PL" sz="2800" kern="1200" dirty="0"/>
            <a:t>?</a:t>
          </a:r>
        </a:p>
      </dsp:txBody>
      <dsp:txXfrm>
        <a:off x="95478" y="2065910"/>
        <a:ext cx="6397735" cy="1764921"/>
      </dsp:txXfrm>
    </dsp:sp>
    <dsp:sp modelId="{6A84F601-2B40-4B1B-BE5F-53819E3CC708}">
      <dsp:nvSpPr>
        <dsp:cNvPr id="0" name=""/>
        <dsp:cNvSpPr/>
      </dsp:nvSpPr>
      <dsp:spPr>
        <a:xfrm>
          <a:off x="0" y="3939078"/>
          <a:ext cx="6588691" cy="195587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pl-PL" sz="280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pl-PL" sz="2800" b="0" i="1" kern="120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pl-PL" sz="2800" b="0" i="1" kern="1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2800" b="0" i="1" kern="1200" smtClean="0">
                        <a:latin typeface="Cambria Math" panose="02040503050406030204" pitchFamily="18" charset="0"/>
                      </a:rPr>
                      <m:t>𝑎𝑟𝑒𝑎</m:t>
                    </m:r>
                    <m:r>
                      <a:rPr lang="pl-PL" sz="28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l-PL" sz="28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𝑝𝑦𝑟𝑎𝑚𝑖𝑑</m:t>
                    </m:r>
                    <m:r>
                      <a:rPr lang="pl-PL" sz="28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l-PL" sz="28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𝑎𝑙𝑡𝑖𝑡𝑢𝑑𝑒</m:t>
                    </m:r>
                  </m:num>
                  <m:den>
                    <m:r>
                      <a:rPr lang="pl-PL" sz="2800" b="0" i="1" kern="1200" smtClean="0">
                        <a:latin typeface="Cambria Math" panose="02040503050406030204" pitchFamily="18" charset="0"/>
                      </a:rPr>
                      <m:t>3</m:t>
                    </m:r>
                  </m:den>
                </m:f>
              </m:oMath>
            </m:oMathPara>
          </a14:m>
          <a:endParaRPr lang="pl-PL" sz="21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pl-PL" sz="2100" b="1" i="1" kern="1200" smtClean="0">
                    <a:latin typeface="Cambria Math" panose="02040503050406030204" pitchFamily="18" charset="0"/>
                  </a:rPr>
                  <m:t>𝑽</m:t>
                </m:r>
                <m:r>
                  <a:rPr lang="pl-PL" sz="2100" b="1" i="1" kern="1200" smtClean="0">
                    <a:latin typeface="Cambria Math" panose="02040503050406030204" pitchFamily="18" charset="0"/>
                  </a:rPr>
                  <m:t>= </m:t>
                </m:r>
                <m:f>
                  <m:fPr>
                    <m:ctrlPr>
                      <a:rPr lang="pl-PL" sz="2100" b="1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pl-PL" sz="2100" b="1" i="1" kern="1200" smtClean="0">
                        <a:latin typeface="Cambria Math" panose="02040503050406030204" pitchFamily="18" charset="0"/>
                      </a:rPr>
                      <m:t>𝟏</m:t>
                    </m:r>
                  </m:num>
                  <m:den>
                    <m:r>
                      <a:rPr lang="pl-PL" sz="2100" b="1" i="1" kern="1200" smtClean="0">
                        <a:latin typeface="Cambria Math" panose="02040503050406030204" pitchFamily="18" charset="0"/>
                      </a:rPr>
                      <m:t>𝟑</m:t>
                    </m:r>
                  </m:den>
                </m:f>
                <m:r>
                  <a:rPr lang="pl-PL" sz="2100" b="1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∙</m:t>
                </m:r>
                <m:sSub>
                  <m:sSubPr>
                    <m:ctrlPr>
                      <a:rPr lang="pl-PL" sz="2100" b="1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sSubPr>
                  <m:e>
                    <m:r>
                      <a:rPr lang="pl-PL" sz="2100" b="1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e>
                  <m:sub>
                    <m:r>
                      <a:rPr lang="pl-PL" sz="2100" b="1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sub>
                </m:sSub>
                <m:r>
                  <a:rPr lang="pl-PL" sz="2100" b="1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∙</m:t>
                </m:r>
                <m:r>
                  <a:rPr lang="pl-PL" sz="2100" b="1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𝑯</m:t>
                </m:r>
              </m:oMath>
            </m:oMathPara>
          </a14:m>
          <a:endParaRPr lang="en-US" sz="2100" b="1" kern="1200" dirty="0"/>
        </a:p>
      </dsp:txBody>
      <dsp:txXfrm>
        <a:off x="95478" y="4034556"/>
        <a:ext cx="6397735" cy="17649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9AB3E-6B9A-4128-A0B6-A8D3EDBF261A}">
      <dsp:nvSpPr>
        <dsp:cNvPr id="0" name=""/>
        <dsp:cNvSpPr/>
      </dsp:nvSpPr>
      <dsp:spPr>
        <a:xfrm>
          <a:off x="0" y="903199"/>
          <a:ext cx="6513603" cy="17104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E7D6C-272C-438A-B7B5-C9428D28F51C}">
      <dsp:nvSpPr>
        <dsp:cNvPr id="0" name=""/>
        <dsp:cNvSpPr/>
      </dsp:nvSpPr>
      <dsp:spPr>
        <a:xfrm>
          <a:off x="517411" y="1288051"/>
          <a:ext cx="940748" cy="9407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510B3-BA91-412B-889D-76D1CF72FDEC}">
      <dsp:nvSpPr>
        <dsp:cNvPr id="0" name=""/>
        <dsp:cNvSpPr/>
      </dsp:nvSpPr>
      <dsp:spPr>
        <a:xfrm>
          <a:off x="1975571" y="903199"/>
          <a:ext cx="4477338" cy="1819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514" tIns="192514" rIns="192514" bIns="19251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„</a:t>
          </a:r>
          <a:r>
            <a:rPr lang="pl-PL" sz="1400" b="1" kern="1200" dirty="0" err="1"/>
            <a:t>Pyramids</a:t>
          </a:r>
          <a:r>
            <a:rPr lang="pl-PL" sz="1400" b="1" kern="1200" dirty="0"/>
            <a:t> – a </a:t>
          </a:r>
          <a:r>
            <a:rPr lang="pl-PL" sz="1400" b="1" kern="1200" dirty="0" err="1"/>
            <a:t>quick</a:t>
          </a:r>
          <a:r>
            <a:rPr lang="pl-PL" sz="1400" b="1" kern="1200" dirty="0"/>
            <a:t> </a:t>
          </a:r>
          <a:r>
            <a:rPr lang="pl-PL" sz="1400" b="1" kern="1200" dirty="0" err="1"/>
            <a:t>revision</a:t>
          </a:r>
          <a:r>
            <a:rPr lang="pl-PL" sz="1400" b="1" kern="1200" dirty="0"/>
            <a:t> (</a:t>
          </a:r>
          <a:r>
            <a:rPr lang="pl-PL" sz="1400" b="1" kern="1200" dirty="0" err="1"/>
            <a:t>true</a:t>
          </a:r>
          <a:r>
            <a:rPr lang="pl-PL" sz="1400" b="1" kern="1200" dirty="0"/>
            <a:t>/</a:t>
          </a:r>
          <a:r>
            <a:rPr lang="pl-PL" sz="1400" b="1" kern="1200" dirty="0" err="1"/>
            <a:t>false</a:t>
          </a:r>
          <a:r>
            <a:rPr lang="pl-PL" sz="1400" b="1" kern="1200" dirty="0"/>
            <a:t>)”</a:t>
          </a:r>
          <a:br>
            <a:rPr lang="pl-PL" sz="1400" b="1" kern="1200" dirty="0"/>
          </a:br>
          <a:r>
            <a:rPr lang="pl-PL" sz="1400" b="1" kern="1200" dirty="0">
              <a:hlinkClick xmlns:r="http://schemas.openxmlformats.org/officeDocument/2006/relationships" r:id="rId3"/>
            </a:rPr>
            <a:t>https://create.kahoot.it/share/pyramids-a-quick-revision-true-false/f29a5238-9a2c-4164-a867-90cfaa814103</a:t>
          </a:r>
          <a:r>
            <a:rPr lang="pl-PL" sz="1400" b="1" kern="1200" dirty="0"/>
            <a:t> </a:t>
          </a:r>
          <a:endParaRPr lang="en-US" sz="1400" kern="1200" dirty="0"/>
        </a:p>
      </dsp:txBody>
      <dsp:txXfrm>
        <a:off x="1975571" y="903199"/>
        <a:ext cx="4477338" cy="1819025"/>
      </dsp:txXfrm>
    </dsp:sp>
    <dsp:sp modelId="{3018F8EA-BA60-4B02-B675-8224AD6AB065}">
      <dsp:nvSpPr>
        <dsp:cNvPr id="0" name=""/>
        <dsp:cNvSpPr/>
      </dsp:nvSpPr>
      <dsp:spPr>
        <a:xfrm>
          <a:off x="0" y="3163200"/>
          <a:ext cx="6513603" cy="17104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EF38E-809A-4AD8-BA7E-F4C3E8FAFF91}">
      <dsp:nvSpPr>
        <dsp:cNvPr id="0" name=""/>
        <dsp:cNvSpPr/>
      </dsp:nvSpPr>
      <dsp:spPr>
        <a:xfrm>
          <a:off x="517411" y="3548052"/>
          <a:ext cx="940748" cy="94074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3B338-DC01-47A4-BACE-90F24219C46B}">
      <dsp:nvSpPr>
        <dsp:cNvPr id="0" name=""/>
        <dsp:cNvSpPr/>
      </dsp:nvSpPr>
      <dsp:spPr>
        <a:xfrm>
          <a:off x="1975571" y="3163200"/>
          <a:ext cx="4477338" cy="1819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514" tIns="192514" rIns="192514" bIns="19251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„</a:t>
          </a:r>
          <a:r>
            <a:rPr lang="pl-PL" sz="1400" b="1" kern="1200" dirty="0" err="1"/>
            <a:t>Equations</a:t>
          </a:r>
          <a:r>
            <a:rPr lang="pl-PL" sz="1400" b="1" kern="1200" dirty="0"/>
            <a:t> in </a:t>
          </a:r>
          <a:r>
            <a:rPr lang="pl-PL" sz="1400" b="1" kern="1200" dirty="0" err="1"/>
            <a:t>pyramids</a:t>
          </a:r>
          <a:r>
            <a:rPr lang="pl-PL" sz="1400" b="1" kern="1200" dirty="0"/>
            <a:t>”</a:t>
          </a:r>
          <a:br>
            <a:rPr lang="pl-PL" sz="1400" b="1" kern="1200" dirty="0"/>
          </a:br>
          <a:r>
            <a:rPr lang="pl-PL" sz="1400" b="1" kern="1200" dirty="0">
              <a:hlinkClick xmlns:r="http://schemas.openxmlformats.org/officeDocument/2006/relationships" r:id="rId6"/>
            </a:rPr>
            <a:t>https://quizizz.com/admin/quiz/5e6998fecd0cbc00205caf7c/equations-in-pyramids</a:t>
          </a:r>
          <a:r>
            <a:rPr lang="pl-PL" sz="1400" b="1" kern="1200" dirty="0"/>
            <a:t> </a:t>
          </a:r>
          <a:endParaRPr lang="en-US" sz="1400" kern="1200" dirty="0"/>
        </a:p>
      </dsp:txBody>
      <dsp:txXfrm>
        <a:off x="1975571" y="3163200"/>
        <a:ext cx="4477338" cy="1819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F15E2C-42C0-49E4-A087-12E9D9FC7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77A0AF8-6986-48BA-98C6-EFBCDA328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DC18E6-98F4-46B0-9E7F-63A28AFDB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AD5-0D31-4DC8-BA45-F4C1BA276391}" type="datetimeFigureOut">
              <a:rPr lang="pl-PL" smtClean="0"/>
              <a:t>24.10.2021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1410A3-4280-4442-A6DF-1E594883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A19498-8EEC-49B9-81C5-AECE3C24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99C-AEC3-4DD3-A821-F0BA9CE74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35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1D8F8C-65F4-41F4-AD3F-E2615D70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7146E1-CF31-4E89-A842-F0F425805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4BC719-7210-407C-AB1E-C2863CB7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AD5-0D31-4DC8-BA45-F4C1BA276391}" type="datetimeFigureOut">
              <a:rPr lang="pl-PL" smtClean="0"/>
              <a:t>24.10.2021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2442D6-4354-40C4-8DA3-CF3A2389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198335-DAE1-42BA-9479-46B0B56A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99C-AEC3-4DD3-A821-F0BA9CE74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617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2845FE7-9BFD-44BE-BCE4-CFDCAB747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ACBC230-E3ED-400A-911E-CEC9026DB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A4A64F-BB2C-4CBA-B16A-9BB242A6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AD5-0D31-4DC8-BA45-F4C1BA276391}" type="datetimeFigureOut">
              <a:rPr lang="pl-PL" smtClean="0"/>
              <a:t>24.10.2021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0C20C5-384D-4D3B-8452-23132F35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97F47D-AB02-4C4D-89C1-E2273A5F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99C-AEC3-4DD3-A821-F0BA9CE74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686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663AE5-06B8-4A0E-8F58-EEFF7102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28342-E5B7-4BC1-99EE-A461460AB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B4778A-ADC0-4C2F-84D4-51F9E04A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AD5-0D31-4DC8-BA45-F4C1BA276391}" type="datetimeFigureOut">
              <a:rPr lang="pl-PL" smtClean="0"/>
              <a:t>24.10.2021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4770CA-B28A-4987-841A-2867E408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7EDD96-9B0D-47FE-8F23-A9236555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99C-AEC3-4DD3-A821-F0BA9CE74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89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7B6AFF-9D24-4A05-8EE2-A4FEBBDA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D37100-A26E-438C-AA2E-1855AEFA6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94364E-0C36-4628-934B-49D743D3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AD5-0D31-4DC8-BA45-F4C1BA276391}" type="datetimeFigureOut">
              <a:rPr lang="pl-PL" smtClean="0"/>
              <a:t>24.10.2021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47BC41-78A2-4624-A438-F0D797DA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4F4525-68B8-4BAE-819F-82DD2BC3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99C-AEC3-4DD3-A821-F0BA9CE74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6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F8FF34-C1D7-4E32-92D5-830F72E4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A0C8F1-00CE-47C8-ABFB-DA9E4238A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33D2B2-74BA-4E60-AF44-EFA8F5C8B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F98D9B5-F72C-49EB-A9E8-0A57F26F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AD5-0D31-4DC8-BA45-F4C1BA276391}" type="datetimeFigureOut">
              <a:rPr lang="pl-PL" smtClean="0"/>
              <a:t>24.10.2021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46449BD-3E06-481C-BA64-F5A537E0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6BF082-3BC0-4A9E-9382-8577763A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99C-AEC3-4DD3-A821-F0BA9CE74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08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D01AC6-3BE6-4D4F-BD09-B0AEC638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54F9662-CC6F-453A-82D5-CF1B6AA40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14F3C0-ECBE-408C-9DF2-351B2B4F4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F9F5BE9-5433-48A5-AEB1-21B7D38E6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D58498-0157-493D-87C3-290277777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FDBA8FF-4E66-4DC4-A9ED-8352ACE4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AD5-0D31-4DC8-BA45-F4C1BA276391}" type="datetimeFigureOut">
              <a:rPr lang="pl-PL" smtClean="0"/>
              <a:t>24.10.2021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B97BBF7-CC53-4097-AC52-85266851E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BD6E26F-8EB5-4D78-8BA2-1E2D366A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99C-AEC3-4DD3-A821-F0BA9CE74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659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A55BB8-113C-4FF8-A1B6-992AB89B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F76DB5B-3850-4B6C-B455-EDE12AA03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AD5-0D31-4DC8-BA45-F4C1BA276391}" type="datetimeFigureOut">
              <a:rPr lang="pl-PL" smtClean="0"/>
              <a:t>24.10.2021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C75B8BB-E6FD-48EA-8824-BD00D41A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357EA99-6FB4-49E2-AC80-BDDBC444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99C-AEC3-4DD3-A821-F0BA9CE74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99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2E48223-BF30-46D8-AC09-EC1D8707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AD5-0D31-4DC8-BA45-F4C1BA276391}" type="datetimeFigureOut">
              <a:rPr lang="pl-PL" smtClean="0"/>
              <a:t>24.10.2021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FF4B00F-08C4-458E-AF7F-65EACCE0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890259F-1051-4E59-B6D0-E4C3755D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99C-AEC3-4DD3-A821-F0BA9CE74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961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DBF63D-B58D-4195-8AE8-39E87CDE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0FE50-CFF1-471D-98AC-E3A98A72B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8ACD6D-1D60-43E6-A0BD-66793DA6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11CF232-A079-4CD6-B95F-3EB91D75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AD5-0D31-4DC8-BA45-F4C1BA276391}" type="datetimeFigureOut">
              <a:rPr lang="pl-PL" smtClean="0"/>
              <a:t>24.10.2021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DFC0984-24D5-43D7-B0C3-6B1C181C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A9A7F06-A0A1-497B-85D0-F877EDB6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99C-AEC3-4DD3-A821-F0BA9CE74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93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C0F49B-59C0-4D26-AB37-0600A320D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62ECAFD-FE2B-428D-951F-87D5EA6A0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20CC2F2-8950-4F9A-B8AD-CE11D75CB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79DCA96-4939-4175-86D9-0BFAFF317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8AD5-0D31-4DC8-BA45-F4C1BA276391}" type="datetimeFigureOut">
              <a:rPr lang="pl-PL" smtClean="0"/>
              <a:t>24.10.2021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94976B-72D4-449D-9E6B-3729E2A4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5937CE8-F312-4F33-B2E7-7CE1E22B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99C-AEC3-4DD3-A821-F0BA9CE74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324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E8AAB71-4D04-463A-A935-6C3309DA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FD6B541-F886-47A2-9E0A-E144FEBF6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0D870B-05F5-4944-B784-846A60860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08AD5-0D31-4DC8-BA45-F4C1BA276391}" type="datetimeFigureOut">
              <a:rPr lang="pl-PL" smtClean="0"/>
              <a:t>24.10.2021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9E97B2-1EE2-40E2-A438-0F0D711A2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49402B-EB7A-4181-B7AB-098237ED6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799C-AEC3-4DD3-A821-F0BA9CE74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81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eogebra.org/m/pj9vdvf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qbcrcery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share/pyramids-faces-vertices-and-edges/fd544eab-0dcd-4771-be47-dc379aa0d71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geogebra.org/m/a3m7mpn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ogebra.org/m/qbcrcery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CA2316-20F9-4C52-9F46-B2308B0C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                     </a:t>
            </a:r>
            <a:r>
              <a:rPr lang="pl-PL" sz="18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2018-1-PL01-KA229-050699</a:t>
            </a:r>
            <a:b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/>
              <a:t>                      SCIENCE </a:t>
            </a:r>
            <a:r>
              <a:rPr lang="pl-PL" dirty="0"/>
              <a:t>OLYMPICS   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5101FF8-A10A-4566-8BF7-5E99E343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296" y="501326"/>
            <a:ext cx="2819400" cy="704850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EA07335-624A-4E8F-B45F-E3A6F4B58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067" y="1825625"/>
            <a:ext cx="4557866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39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D0F36B-57FC-4AA3-85D7-7380A7DA0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968991"/>
            <a:ext cx="4131339" cy="50846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3200"/>
              <a:t>If a pyramid has its apex directly above the centroid of its base it is called </a:t>
            </a:r>
          </a:p>
          <a:p>
            <a:pPr marL="0" indent="0">
              <a:buNone/>
            </a:pPr>
            <a:r>
              <a:rPr lang="pl-PL" sz="3200"/>
              <a:t>a </a:t>
            </a:r>
            <a:r>
              <a:rPr lang="pl-PL" sz="3200" b="1"/>
              <a:t>right pyramid</a:t>
            </a:r>
            <a:r>
              <a:rPr lang="pl-PL" sz="3200"/>
              <a:t>.</a:t>
            </a:r>
          </a:p>
          <a:p>
            <a:pPr marL="0" indent="0">
              <a:buNone/>
            </a:pPr>
            <a:endParaRPr lang="pl-PL" sz="3200"/>
          </a:p>
          <a:p>
            <a:pPr marL="0" indent="0">
              <a:buNone/>
            </a:pPr>
            <a:r>
              <a:rPr lang="en-US" sz="3200"/>
              <a:t>Nonright pyramids are called </a:t>
            </a:r>
            <a:endParaRPr lang="pl-PL" sz="3200"/>
          </a:p>
          <a:p>
            <a:pPr marL="0" indent="0">
              <a:buNone/>
            </a:pPr>
            <a:r>
              <a:rPr lang="en-US" sz="3200" b="1"/>
              <a:t>oblique pyramids</a:t>
            </a:r>
            <a:r>
              <a:rPr lang="en-US" sz="3200"/>
              <a:t>.</a:t>
            </a:r>
            <a:endParaRPr lang="pl-PL" sz="32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9FF28E4-5A83-4DA2-B906-1EB68019ABD4}"/>
              </a:ext>
            </a:extLst>
          </p:cNvPr>
          <p:cNvSpPr txBox="1"/>
          <p:nvPr/>
        </p:nvSpPr>
        <p:spPr>
          <a:xfrm>
            <a:off x="988541" y="6314303"/>
            <a:ext cx="638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hlinkClick r:id="rId2"/>
              </a:rPr>
              <a:t>https://www.geogebra.org/m/pj9vdvfd</a:t>
            </a:r>
            <a:r>
              <a:rPr lang="pl-PL"/>
              <a:t> </a:t>
            </a:r>
            <a:endParaRPr lang="pl-PL" dirty="0"/>
          </a:p>
        </p:txBody>
      </p:sp>
      <p:pic>
        <p:nvPicPr>
          <p:cNvPr id="10" name="Obraz 9" descr="Obraz zawierający zewnętrzne, siedzi, zdjęcie, woda&#10;&#10;Opis wygenerowany automatycznie">
            <a:extLst>
              <a:ext uri="{FF2B5EF4-FFF2-40B4-BE49-F238E27FC236}">
                <a16:creationId xmlns:a16="http://schemas.microsoft.com/office/drawing/2014/main" id="{DE24EB9B-52FD-4654-B1D6-48631AF3C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04" y="202276"/>
            <a:ext cx="2142605" cy="2051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 descr="Obraz zawierający parasol&#10;&#10;Opis wygenerowany automatycznie">
            <a:extLst>
              <a:ext uri="{FF2B5EF4-FFF2-40B4-BE49-F238E27FC236}">
                <a16:creationId xmlns:a16="http://schemas.microsoft.com/office/drawing/2014/main" id="{DA40A5E1-82D8-4D86-ABC9-BB7962D01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95" y="2348528"/>
            <a:ext cx="3339958" cy="3425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Obraz zawierający parasol&#10;&#10;Opis wygenerowany automatycznie">
            <a:extLst>
              <a:ext uri="{FF2B5EF4-FFF2-40B4-BE49-F238E27FC236}">
                <a16:creationId xmlns:a16="http://schemas.microsoft.com/office/drawing/2014/main" id="{1CBFACD0-532D-4EEE-999E-1F38ED41E4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3"/>
          <a:stretch/>
        </p:blipFill>
        <p:spPr>
          <a:xfrm>
            <a:off x="8427758" y="-144249"/>
            <a:ext cx="4024042" cy="3534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1700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91401DC-7AF6-42FA-BE31-CF773B6C8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089F94A8-51F7-410A-BFFD-866D8435A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80" y="346167"/>
            <a:ext cx="1262713" cy="158894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7771005-DD70-4307-9F25-1727F11D9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84" y="346167"/>
            <a:ext cx="1154389" cy="158633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19D9E3F8-3457-4F5F-B04A-081F686EE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50" y="346166"/>
            <a:ext cx="1068270" cy="1586329"/>
          </a:xfrm>
          <a:prstGeom prst="rect">
            <a:avLst/>
          </a:prstGeom>
        </p:spPr>
      </p:pic>
      <p:pic>
        <p:nvPicPr>
          <p:cNvPr id="30" name="Obraz 29" descr="Obraz zawierający duży, wieża, zegar&#10;&#10;Opis wygenerowany automatycznie">
            <a:extLst>
              <a:ext uri="{FF2B5EF4-FFF2-40B4-BE49-F238E27FC236}">
                <a16:creationId xmlns:a16="http://schemas.microsoft.com/office/drawing/2014/main" id="{F969CF67-01BC-4250-9B0B-C462320E5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51" y="2639045"/>
            <a:ext cx="1556036" cy="1588934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E9FC535E-14C7-4A4A-8AB9-8DFD8AC77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50" y="5040744"/>
            <a:ext cx="1464012" cy="132535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7203F0-D9CB-4774-B9D4-B3AB625DF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8CB8AF-5631-45C6-BFEC-971C4D6E5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F2EA1AF-73AB-4FCB-B4EE-0E42E725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5A18FBF-6157-4210-BEF2-9A6C31FA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C9CCA8-3CEC-4CD0-A624-A701C6125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7597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DFDA711-2183-447C-AA6C-B1B564376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10875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>
            <a:extLst>
              <a:ext uri="{FF2B5EF4-FFF2-40B4-BE49-F238E27FC236}">
                <a16:creationId xmlns:a16="http://schemas.microsoft.com/office/drawing/2014/main" id="{EBA2E727-3445-43DB-846A-CF96185BBC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96" y="346166"/>
            <a:ext cx="1047711" cy="158632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52C3AA-7E45-4FB7-B72A-0C63D056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180" y="2636436"/>
            <a:ext cx="6868620" cy="3540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A </a:t>
            </a:r>
            <a:r>
              <a:rPr lang="en-US" sz="3200" b="1" dirty="0">
                <a:solidFill>
                  <a:schemeClr val="bg1"/>
                </a:solidFill>
              </a:rPr>
              <a:t>regular pyramid</a:t>
            </a:r>
            <a:r>
              <a:rPr lang="en-US" sz="3200" dirty="0">
                <a:solidFill>
                  <a:schemeClr val="bg1"/>
                </a:solidFill>
              </a:rPr>
              <a:t> has a regular polygon base and is usually implied to be a right pyramid</a:t>
            </a:r>
            <a:r>
              <a:rPr lang="pl-PL" sz="3200" i="1" dirty="0">
                <a:solidFill>
                  <a:schemeClr val="bg1"/>
                </a:solidFill>
              </a:rPr>
              <a:t>. </a:t>
            </a:r>
            <a:endParaRPr lang="pl-PL" sz="3200" dirty="0">
              <a:solidFill>
                <a:schemeClr val="bg1"/>
              </a:solidFill>
            </a:endParaRPr>
          </a:p>
          <a:p>
            <a:endParaRPr lang="pl-PL" i="1" dirty="0">
              <a:solidFill>
                <a:srgbClr val="FFFFFF"/>
              </a:solidFill>
            </a:endParaRPr>
          </a:p>
          <a:p>
            <a:r>
              <a:rPr lang="pl-PL" i="1" dirty="0" err="1">
                <a:solidFill>
                  <a:srgbClr val="FFFFFF"/>
                </a:solidFill>
              </a:rPr>
              <a:t>What</a:t>
            </a:r>
            <a:r>
              <a:rPr lang="pl-PL" i="1" dirty="0">
                <a:solidFill>
                  <a:srgbClr val="FFFFFF"/>
                </a:solidFill>
              </a:rPr>
              <a:t> </a:t>
            </a:r>
            <a:r>
              <a:rPr lang="pl-PL" i="1" dirty="0" err="1">
                <a:solidFill>
                  <a:srgbClr val="FFFFFF"/>
                </a:solidFill>
              </a:rPr>
              <a:t>can</a:t>
            </a:r>
            <a:r>
              <a:rPr lang="pl-PL" i="1" dirty="0">
                <a:solidFill>
                  <a:srgbClr val="FFFFFF"/>
                </a:solidFill>
              </a:rPr>
              <a:t> be a </a:t>
            </a:r>
            <a:r>
              <a:rPr lang="pl-PL" i="1" dirty="0" err="1">
                <a:solidFill>
                  <a:srgbClr val="FFFFFF"/>
                </a:solidFill>
              </a:rPr>
              <a:t>base</a:t>
            </a:r>
            <a:r>
              <a:rPr lang="pl-PL" i="1" dirty="0">
                <a:solidFill>
                  <a:srgbClr val="FFFFFF"/>
                </a:solidFill>
              </a:rPr>
              <a:t> of </a:t>
            </a:r>
            <a:r>
              <a:rPr lang="pl-PL" i="1" dirty="0" err="1">
                <a:solidFill>
                  <a:srgbClr val="FFFFFF"/>
                </a:solidFill>
              </a:rPr>
              <a:t>such</a:t>
            </a:r>
            <a:r>
              <a:rPr lang="pl-PL" i="1" dirty="0">
                <a:solidFill>
                  <a:srgbClr val="FFFFFF"/>
                </a:solidFill>
              </a:rPr>
              <a:t> a </a:t>
            </a:r>
            <a:r>
              <a:rPr lang="pl-PL" i="1" dirty="0" err="1">
                <a:solidFill>
                  <a:srgbClr val="FFFFFF"/>
                </a:solidFill>
              </a:rPr>
              <a:t>pyramid</a:t>
            </a:r>
            <a:r>
              <a:rPr lang="pl-PL" i="1" dirty="0">
                <a:solidFill>
                  <a:srgbClr val="FFFFFF"/>
                </a:solidFill>
              </a:rPr>
              <a:t>?</a:t>
            </a:r>
          </a:p>
          <a:p>
            <a:r>
              <a:rPr lang="pl-PL" i="1" dirty="0" err="1">
                <a:solidFill>
                  <a:srgbClr val="FFFFFF"/>
                </a:solidFill>
              </a:rPr>
              <a:t>What</a:t>
            </a:r>
            <a:r>
              <a:rPr lang="pl-PL" i="1" dirty="0">
                <a:solidFill>
                  <a:srgbClr val="FFFFFF"/>
                </a:solidFill>
              </a:rPr>
              <a:t> </a:t>
            </a:r>
            <a:r>
              <a:rPr lang="pl-PL" i="1" dirty="0" err="1">
                <a:solidFill>
                  <a:srgbClr val="FFFFFF"/>
                </a:solidFill>
              </a:rPr>
              <a:t>can</a:t>
            </a:r>
            <a:r>
              <a:rPr lang="pl-PL" i="1" dirty="0">
                <a:solidFill>
                  <a:srgbClr val="FFFFFF"/>
                </a:solidFill>
              </a:rPr>
              <a:t> we </a:t>
            </a:r>
            <a:r>
              <a:rPr lang="pl-PL" i="1" dirty="0" err="1">
                <a:solidFill>
                  <a:srgbClr val="FFFFFF"/>
                </a:solidFill>
              </a:rPr>
              <a:t>say</a:t>
            </a:r>
            <a:r>
              <a:rPr lang="pl-PL" i="1" dirty="0">
                <a:solidFill>
                  <a:srgbClr val="FFFFFF"/>
                </a:solidFill>
              </a:rPr>
              <a:t> </a:t>
            </a:r>
            <a:r>
              <a:rPr lang="pl-PL" i="1" dirty="0" err="1">
                <a:solidFill>
                  <a:srgbClr val="FFFFFF"/>
                </a:solidFill>
              </a:rPr>
              <a:t>about</a:t>
            </a:r>
            <a:r>
              <a:rPr lang="pl-PL" i="1" dirty="0">
                <a:solidFill>
                  <a:srgbClr val="FFFFFF"/>
                </a:solidFill>
              </a:rPr>
              <a:t> </a:t>
            </a:r>
            <a:r>
              <a:rPr lang="pl-PL" i="1" dirty="0" err="1">
                <a:solidFill>
                  <a:srgbClr val="FFFFFF"/>
                </a:solidFill>
              </a:rPr>
              <a:t>its</a:t>
            </a:r>
            <a:r>
              <a:rPr lang="pl-PL" i="1" dirty="0">
                <a:solidFill>
                  <a:srgbClr val="FFFFFF"/>
                </a:solidFill>
              </a:rPr>
              <a:t> </a:t>
            </a:r>
            <a:r>
              <a:rPr lang="pl-PL" i="1" dirty="0" err="1">
                <a:solidFill>
                  <a:srgbClr val="FFFFFF"/>
                </a:solidFill>
              </a:rPr>
              <a:t>faces</a:t>
            </a:r>
            <a:r>
              <a:rPr lang="pl-PL" i="1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F48F73D-397E-4C93-88AA-C77E714195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6"/>
          <a:stretch/>
        </p:blipFill>
        <p:spPr>
          <a:xfrm>
            <a:off x="15028" y="4697174"/>
            <a:ext cx="1074977" cy="1096392"/>
          </a:xfrm>
          <a:prstGeom prst="rect">
            <a:avLst/>
          </a:prstGeom>
        </p:spPr>
      </p:pic>
      <p:pic>
        <p:nvPicPr>
          <p:cNvPr id="6" name="Obraz 5" descr="Obraz zawierający lampa, jasne&#10;&#10;Opis wygenerowany automatycznie">
            <a:extLst>
              <a:ext uri="{FF2B5EF4-FFF2-40B4-BE49-F238E27FC236}">
                <a16:creationId xmlns:a16="http://schemas.microsoft.com/office/drawing/2014/main" id="{386010F0-4F58-4251-BBF8-7269D7E6272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0"/>
          <a:stretch/>
        </p:blipFill>
        <p:spPr>
          <a:xfrm>
            <a:off x="1105033" y="4697174"/>
            <a:ext cx="1313989" cy="124816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EC30D46-3AF7-4C85-84C1-D6607985A4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1" y="5633275"/>
            <a:ext cx="1191244" cy="112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60CE6F-CC97-4B5C-818E-358DF890F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951471"/>
            <a:ext cx="3363974" cy="51021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200" dirty="0"/>
              <a:t>A </a:t>
            </a:r>
            <a:r>
              <a:rPr lang="pl-PL" sz="3200" dirty="0" err="1"/>
              <a:t>triangular</a:t>
            </a:r>
            <a:r>
              <a:rPr lang="pl-PL" sz="3200" dirty="0"/>
              <a:t> </a:t>
            </a:r>
            <a:r>
              <a:rPr lang="pl-PL" sz="3200" dirty="0" err="1"/>
              <a:t>pyramid</a:t>
            </a:r>
            <a:r>
              <a:rPr lang="pl-PL" sz="3200" dirty="0"/>
              <a:t> (</a:t>
            </a:r>
            <a:r>
              <a:rPr lang="pl-PL" sz="3200" dirty="0" err="1"/>
              <a:t>also</a:t>
            </a:r>
            <a:r>
              <a:rPr lang="pl-PL" sz="3200" dirty="0"/>
              <a:t> </a:t>
            </a:r>
            <a:r>
              <a:rPr lang="pl-PL" sz="3200" dirty="0" err="1"/>
              <a:t>called</a:t>
            </a:r>
            <a:r>
              <a:rPr lang="pl-PL" sz="3200" dirty="0"/>
              <a:t> a</a:t>
            </a:r>
            <a:r>
              <a:rPr lang="en-US" sz="3200" dirty="0"/>
              <a:t> </a:t>
            </a:r>
            <a:r>
              <a:rPr lang="en-US" sz="3200" b="1" dirty="0"/>
              <a:t>tetrahedron</a:t>
            </a:r>
            <a:r>
              <a:rPr lang="pl-PL" sz="3200" dirty="0"/>
              <a:t>)</a:t>
            </a:r>
            <a:r>
              <a:rPr lang="en-US" sz="3200" dirty="0"/>
              <a:t> </a:t>
            </a:r>
            <a:r>
              <a:rPr lang="pl-PL" sz="3200" dirty="0" err="1"/>
              <a:t>has</a:t>
            </a:r>
            <a:r>
              <a:rPr lang="pl-PL" sz="3200" dirty="0"/>
              <a:t> </a:t>
            </a:r>
            <a:r>
              <a:rPr lang="en-US" sz="3200" dirty="0"/>
              <a:t>four triangular faces, six straight edges, and four vertex corners.</a:t>
            </a:r>
            <a:endParaRPr lang="pl-PL" sz="3200" dirty="0"/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en-US" sz="3200" dirty="0"/>
              <a:t>A </a:t>
            </a:r>
            <a:r>
              <a:rPr lang="en-US" sz="3200" b="1" dirty="0"/>
              <a:t>regular tetrahedron</a:t>
            </a:r>
            <a:r>
              <a:rPr lang="en-US" sz="3200" dirty="0"/>
              <a:t> is one in which all four faces are equilateral triangles. </a:t>
            </a:r>
            <a:endParaRPr lang="pl-PL" sz="3200" dirty="0"/>
          </a:p>
        </p:txBody>
      </p:sp>
      <p:pic>
        <p:nvPicPr>
          <p:cNvPr id="5" name="Obraz 4" descr="Obraz zawierający stacjonarne, koperta&#10;&#10;Opis wygenerowany automatycznie">
            <a:extLst>
              <a:ext uri="{FF2B5EF4-FFF2-40B4-BE49-F238E27FC236}">
                <a16:creationId xmlns:a16="http://schemas.microsoft.com/office/drawing/2014/main" id="{D76BB341-C37D-4EF8-B50F-EBBBFC120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504589"/>
            <a:ext cx="6250769" cy="368795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85D7C4A-F918-48B2-9AE7-00CCB08D2C25}"/>
              </a:ext>
            </a:extLst>
          </p:cNvPr>
          <p:cNvSpPr txBox="1"/>
          <p:nvPr/>
        </p:nvSpPr>
        <p:spPr>
          <a:xfrm>
            <a:off x="6096000" y="6325285"/>
            <a:ext cx="494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3"/>
              </a:rPr>
              <a:t>https://www.geogebra.org/m/qbcrcery</a:t>
            </a:r>
            <a:r>
              <a:rPr lang="pl-PL" dirty="0"/>
              <a:t>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9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1F2F0C4-E615-408A-883D-16B29707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pl-PL" dirty="0" err="1">
                <a:solidFill>
                  <a:srgbClr val="FFFFFF"/>
                </a:solidFill>
              </a:rPr>
              <a:t>Parts</a:t>
            </a:r>
            <a:r>
              <a:rPr lang="pl-PL" dirty="0">
                <a:solidFill>
                  <a:srgbClr val="FFFFFF"/>
                </a:solidFill>
              </a:rPr>
              <a:t> of a </a:t>
            </a:r>
            <a:r>
              <a:rPr lang="pl-PL" dirty="0" err="1">
                <a:solidFill>
                  <a:srgbClr val="FFFFFF"/>
                </a:solidFill>
              </a:rPr>
              <a:t>pyramid</a:t>
            </a:r>
            <a:endParaRPr lang="pl-PL" dirty="0">
              <a:solidFill>
                <a:srgbClr val="FFFFFF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AA65585-7856-453C-BCB4-C0302E690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87503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898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F7FC99A-55C1-4534-9B8E-BAF1476B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454697-FCAB-4CF6-A628-DCB90E82C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r>
              <a:rPr lang="pl-PL" sz="2100" b="1" dirty="0">
                <a:solidFill>
                  <a:schemeClr val="bg1"/>
                </a:solidFill>
              </a:rPr>
              <a:t>„</a:t>
            </a:r>
            <a:r>
              <a:rPr lang="pl-PL" sz="2100" b="1" dirty="0" err="1">
                <a:solidFill>
                  <a:schemeClr val="bg1"/>
                </a:solidFill>
              </a:rPr>
              <a:t>Pyramids</a:t>
            </a:r>
            <a:r>
              <a:rPr lang="pl-PL" sz="2100" b="1" dirty="0">
                <a:solidFill>
                  <a:schemeClr val="bg1"/>
                </a:solidFill>
              </a:rPr>
              <a:t> – </a:t>
            </a:r>
            <a:r>
              <a:rPr lang="pl-PL" sz="2100" b="1" dirty="0" err="1">
                <a:solidFill>
                  <a:schemeClr val="bg1"/>
                </a:solidFill>
              </a:rPr>
              <a:t>faces</a:t>
            </a:r>
            <a:r>
              <a:rPr lang="pl-PL" sz="2100" b="1" dirty="0">
                <a:solidFill>
                  <a:schemeClr val="bg1"/>
                </a:solidFill>
              </a:rPr>
              <a:t>, </a:t>
            </a:r>
            <a:r>
              <a:rPr lang="pl-PL" sz="2100" b="1" dirty="0" err="1">
                <a:solidFill>
                  <a:schemeClr val="bg1"/>
                </a:solidFill>
              </a:rPr>
              <a:t>vertices</a:t>
            </a:r>
            <a:r>
              <a:rPr lang="pl-PL" sz="2100" b="1" dirty="0">
                <a:solidFill>
                  <a:schemeClr val="bg1"/>
                </a:solidFill>
              </a:rPr>
              <a:t> and </a:t>
            </a:r>
            <a:r>
              <a:rPr lang="pl-PL" sz="2100" b="1" dirty="0" err="1">
                <a:solidFill>
                  <a:schemeClr val="bg1"/>
                </a:solidFill>
              </a:rPr>
              <a:t>edges</a:t>
            </a:r>
            <a:r>
              <a:rPr lang="pl-PL" sz="2100" b="1" dirty="0">
                <a:solidFill>
                  <a:schemeClr val="bg1"/>
                </a:solidFill>
              </a:rPr>
              <a:t>”</a:t>
            </a:r>
            <a:br>
              <a:rPr lang="pl-PL" sz="2100" b="1" dirty="0">
                <a:solidFill>
                  <a:schemeClr val="bg1"/>
                </a:solidFill>
              </a:rPr>
            </a:br>
            <a:r>
              <a:rPr lang="pl-PL" sz="2100" b="1" dirty="0">
                <a:solidFill>
                  <a:schemeClr val="bg1"/>
                </a:solidFill>
                <a:hlinkClick r:id="rId2"/>
              </a:rPr>
              <a:t>https://create.kahoot.it/share/pyramids-faces-vertices-and-edges/fd544eab-0dcd-4771-be47-dc379aa0d714</a:t>
            </a:r>
            <a:r>
              <a:rPr lang="pl-PL" sz="21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2411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19D6FC-3B08-47C1-97A0-49E1EFB70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346887"/>
            <a:ext cx="3363974" cy="4706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 err="1"/>
              <a:t>Pyramid</a:t>
            </a:r>
            <a:r>
              <a:rPr lang="pl-PL" sz="4400" dirty="0"/>
              <a:t> net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GeoGebra</a:t>
            </a:r>
            <a:r>
              <a:rPr lang="pl-PL" dirty="0"/>
              <a:t> </a:t>
            </a:r>
            <a:r>
              <a:rPr lang="pl-PL" dirty="0" err="1"/>
              <a:t>Applet</a:t>
            </a:r>
            <a:r>
              <a:rPr lang="pl-PL" dirty="0"/>
              <a:t> „</a:t>
            </a:r>
            <a:r>
              <a:rPr lang="pl-PL" dirty="0" err="1"/>
              <a:t>Nets</a:t>
            </a:r>
            <a:r>
              <a:rPr lang="pl-PL" dirty="0"/>
              <a:t> of </a:t>
            </a:r>
            <a:r>
              <a:rPr lang="pl-PL" dirty="0" err="1"/>
              <a:t>various</a:t>
            </a:r>
            <a:r>
              <a:rPr lang="pl-PL" dirty="0"/>
              <a:t> </a:t>
            </a:r>
            <a:r>
              <a:rPr lang="pl-PL" dirty="0" err="1"/>
              <a:t>pyramids</a:t>
            </a:r>
            <a:r>
              <a:rPr lang="pl-PL" dirty="0"/>
              <a:t>”</a:t>
            </a:r>
            <a:br>
              <a:rPr lang="pl-PL" dirty="0"/>
            </a:br>
            <a:r>
              <a:rPr lang="pl-PL" u="sng" dirty="0">
                <a:hlinkClick r:id="rId2"/>
              </a:rPr>
              <a:t>https://www.geogebra.org/m/a3m7mpna</a:t>
            </a:r>
            <a:endParaRPr lang="pl-PL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10" name="Obraz 9" descr="Obraz zawierający parasol&#10;&#10;Opis wygenerowany automatycznie">
            <a:extLst>
              <a:ext uri="{FF2B5EF4-FFF2-40B4-BE49-F238E27FC236}">
                <a16:creationId xmlns:a16="http://schemas.microsoft.com/office/drawing/2014/main" id="{AC067EFE-95C5-4718-B89C-36B4FC2CF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97" y="721265"/>
            <a:ext cx="7049111" cy="52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3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19D6FC-3B08-47C1-97A0-49E1EFB70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72061"/>
            <a:ext cx="3363974" cy="15138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4400" dirty="0"/>
              <a:t>A </a:t>
            </a:r>
            <a:r>
              <a:rPr lang="pl-PL" sz="4400" dirty="0" err="1"/>
              <a:t>regular</a:t>
            </a:r>
            <a:r>
              <a:rPr lang="pl-PL" sz="4400" dirty="0"/>
              <a:t> </a:t>
            </a:r>
            <a:r>
              <a:rPr lang="pl-PL" sz="4400" dirty="0" err="1"/>
              <a:t>tetrahedron</a:t>
            </a:r>
            <a:r>
              <a:rPr lang="pl-PL" sz="4400" dirty="0"/>
              <a:t> net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44D7E3B-6150-4758-BFCC-7F3619309072}"/>
              </a:ext>
            </a:extLst>
          </p:cNvPr>
          <p:cNvSpPr txBox="1"/>
          <p:nvPr/>
        </p:nvSpPr>
        <p:spPr>
          <a:xfrm>
            <a:off x="5826034" y="1465835"/>
            <a:ext cx="5120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chemeClr val="bg1"/>
                </a:solidFill>
              </a:rPr>
              <a:t>How to </a:t>
            </a:r>
            <a:r>
              <a:rPr lang="pl-PL" sz="4400" dirty="0" err="1">
                <a:solidFill>
                  <a:schemeClr val="bg1"/>
                </a:solidFill>
              </a:rPr>
              <a:t>fold</a:t>
            </a:r>
            <a:r>
              <a:rPr lang="pl-PL" sz="4400" dirty="0">
                <a:solidFill>
                  <a:schemeClr val="bg1"/>
                </a:solidFill>
              </a:rPr>
              <a:t> a </a:t>
            </a:r>
            <a:r>
              <a:rPr lang="pl-PL" sz="4400" dirty="0" err="1">
                <a:solidFill>
                  <a:schemeClr val="bg1"/>
                </a:solidFill>
              </a:rPr>
              <a:t>rectangular</a:t>
            </a:r>
            <a:r>
              <a:rPr lang="pl-PL" sz="4400" dirty="0">
                <a:solidFill>
                  <a:schemeClr val="bg1"/>
                </a:solidFill>
              </a:rPr>
              <a:t> </a:t>
            </a:r>
            <a:r>
              <a:rPr lang="pl-PL" sz="4400" dirty="0" err="1">
                <a:solidFill>
                  <a:schemeClr val="bg1"/>
                </a:solidFill>
              </a:rPr>
              <a:t>sheet</a:t>
            </a:r>
            <a:r>
              <a:rPr lang="pl-PL" sz="4400" dirty="0">
                <a:solidFill>
                  <a:schemeClr val="bg1"/>
                </a:solidFill>
              </a:rPr>
              <a:t> of </a:t>
            </a:r>
            <a:r>
              <a:rPr lang="pl-PL" sz="4400" dirty="0" err="1">
                <a:solidFill>
                  <a:schemeClr val="bg1"/>
                </a:solidFill>
              </a:rPr>
              <a:t>paper</a:t>
            </a:r>
            <a:r>
              <a:rPr lang="pl-PL" sz="4400" dirty="0">
                <a:solidFill>
                  <a:schemeClr val="bg1"/>
                </a:solidFill>
              </a:rPr>
              <a:t> to </a:t>
            </a:r>
            <a:r>
              <a:rPr lang="pl-PL" sz="4400" dirty="0" err="1">
                <a:solidFill>
                  <a:schemeClr val="bg1"/>
                </a:solidFill>
              </a:rPr>
              <a:t>obtain</a:t>
            </a:r>
            <a:r>
              <a:rPr lang="pl-PL" sz="4400" dirty="0">
                <a:solidFill>
                  <a:schemeClr val="bg1"/>
                </a:solidFill>
              </a:rPr>
              <a:t> a </a:t>
            </a:r>
            <a:r>
              <a:rPr lang="pl-PL" sz="4400" dirty="0" err="1">
                <a:solidFill>
                  <a:schemeClr val="bg1"/>
                </a:solidFill>
              </a:rPr>
              <a:t>regular</a:t>
            </a:r>
            <a:r>
              <a:rPr lang="pl-PL" sz="4400" dirty="0">
                <a:solidFill>
                  <a:schemeClr val="bg1"/>
                </a:solidFill>
              </a:rPr>
              <a:t> </a:t>
            </a:r>
            <a:r>
              <a:rPr lang="pl-PL" sz="4400" dirty="0" err="1">
                <a:solidFill>
                  <a:schemeClr val="bg1"/>
                </a:solidFill>
              </a:rPr>
              <a:t>tetrahedron</a:t>
            </a:r>
            <a:r>
              <a:rPr lang="pl-PL" sz="4400" dirty="0">
                <a:solidFill>
                  <a:schemeClr val="bg1"/>
                </a:solidFill>
              </a:rPr>
              <a:t> net?</a:t>
            </a:r>
          </a:p>
        </p:txBody>
      </p:sp>
    </p:spTree>
    <p:extLst>
      <p:ext uri="{BB962C8B-B14F-4D97-AF65-F5344CB8AC3E}">
        <p14:creationId xmlns:p14="http://schemas.microsoft.com/office/powerpoint/2010/main" val="1349077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B6B00B0-3546-479D-9115-341AD233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Cross-</a:t>
            </a:r>
            <a:r>
              <a:rPr lang="pl-PL" dirty="0" err="1">
                <a:solidFill>
                  <a:srgbClr val="FFFFFF"/>
                </a:solidFill>
              </a:rPr>
              <a:t>sections</a:t>
            </a:r>
            <a:r>
              <a:rPr lang="pl-PL" dirty="0">
                <a:solidFill>
                  <a:srgbClr val="FFFFFF"/>
                </a:solidFill>
              </a:rPr>
              <a:t> of </a:t>
            </a:r>
            <a:r>
              <a:rPr lang="pl-PL" dirty="0" err="1">
                <a:solidFill>
                  <a:srgbClr val="FFFFFF"/>
                </a:solidFill>
              </a:rPr>
              <a:t>pyramids</a:t>
            </a:r>
            <a:endParaRPr lang="pl-PL" dirty="0">
              <a:solidFill>
                <a:srgbClr val="FFFFFF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780E277E-5100-4903-A359-D50A9E6F85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12644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9885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A96075-6C9F-41A2-86F2-231C485DD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chemeClr val="bg1"/>
                </a:solidFill>
              </a:rPr>
              <a:t>Surface </a:t>
            </a:r>
            <a:r>
              <a:rPr lang="pl-PL" sz="4800" dirty="0" err="1">
                <a:solidFill>
                  <a:schemeClr val="bg1"/>
                </a:solidFill>
              </a:rPr>
              <a:t>area</a:t>
            </a:r>
            <a:r>
              <a:rPr lang="pl-PL" sz="4800" dirty="0">
                <a:solidFill>
                  <a:schemeClr val="bg1"/>
                </a:solidFill>
              </a:rPr>
              <a:t> of a </a:t>
            </a:r>
            <a:r>
              <a:rPr lang="pl-PL" sz="4800" dirty="0" err="1">
                <a:solidFill>
                  <a:schemeClr val="bg1"/>
                </a:solidFill>
              </a:rPr>
              <a:t>pyramid</a:t>
            </a:r>
            <a:endParaRPr lang="pl-PL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32B1890-50EE-49E0-9209-D5E34FB53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792344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3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FA7CE81-8A73-4EB0-9153-40C540DF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pl-PL" dirty="0" err="1"/>
              <a:t>Homework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C89BBC-782B-45B4-89BD-3AE05F25A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r>
              <a:rPr lang="pl-PL" sz="2100" dirty="0" err="1">
                <a:solidFill>
                  <a:schemeClr val="bg1"/>
                </a:solidFill>
              </a:rPr>
              <a:t>Pair</a:t>
            </a:r>
            <a:r>
              <a:rPr lang="pl-PL" sz="2100" dirty="0">
                <a:solidFill>
                  <a:schemeClr val="bg1"/>
                </a:solidFill>
              </a:rPr>
              <a:t> up.</a:t>
            </a:r>
          </a:p>
          <a:p>
            <a:r>
              <a:rPr lang="pl-PL" sz="2100" dirty="0">
                <a:solidFill>
                  <a:schemeClr val="bg1"/>
                </a:solidFill>
              </a:rPr>
              <a:t>One person of </a:t>
            </a:r>
            <a:r>
              <a:rPr lang="pl-PL" sz="2100" dirty="0" err="1">
                <a:solidFill>
                  <a:schemeClr val="bg1"/>
                </a:solidFill>
              </a:rPr>
              <a:t>each</a:t>
            </a:r>
            <a:r>
              <a:rPr lang="pl-PL" sz="2100" dirty="0">
                <a:solidFill>
                  <a:schemeClr val="bg1"/>
                </a:solidFill>
              </a:rPr>
              <a:t> </a:t>
            </a:r>
            <a:r>
              <a:rPr lang="pl-PL" sz="2100" dirty="0" err="1">
                <a:solidFill>
                  <a:schemeClr val="bg1"/>
                </a:solidFill>
              </a:rPr>
              <a:t>pair</a:t>
            </a:r>
            <a:r>
              <a:rPr lang="pl-PL" sz="2100" dirty="0">
                <a:solidFill>
                  <a:schemeClr val="bg1"/>
                </a:solidFill>
              </a:rPr>
              <a:t> </a:t>
            </a:r>
            <a:r>
              <a:rPr lang="pl-PL" sz="2100" dirty="0" err="1">
                <a:solidFill>
                  <a:schemeClr val="bg1"/>
                </a:solidFill>
              </a:rPr>
              <a:t>is</a:t>
            </a:r>
            <a:r>
              <a:rPr lang="pl-PL" sz="2100" dirty="0">
                <a:solidFill>
                  <a:schemeClr val="bg1"/>
                </a:solidFill>
              </a:rPr>
              <a:t> </a:t>
            </a:r>
            <a:r>
              <a:rPr lang="pl-PL" sz="2100" dirty="0" err="1">
                <a:solidFill>
                  <a:schemeClr val="bg1"/>
                </a:solidFill>
              </a:rPr>
              <a:t>going</a:t>
            </a:r>
            <a:r>
              <a:rPr lang="pl-PL" sz="2100" dirty="0">
                <a:solidFill>
                  <a:schemeClr val="bg1"/>
                </a:solidFill>
              </a:rPr>
              <a:t> to </a:t>
            </a:r>
            <a:r>
              <a:rPr lang="pl-PL" sz="2100" dirty="0" err="1">
                <a:solidFill>
                  <a:schemeClr val="bg1"/>
                </a:solidFill>
              </a:rPr>
              <a:t>make</a:t>
            </a:r>
            <a:r>
              <a:rPr lang="pl-PL" sz="2100" dirty="0">
                <a:solidFill>
                  <a:schemeClr val="bg1"/>
                </a:solidFill>
              </a:rPr>
              <a:t> a model of a </a:t>
            </a:r>
            <a:r>
              <a:rPr lang="pl-PL" sz="2100" dirty="0" err="1">
                <a:solidFill>
                  <a:schemeClr val="bg1"/>
                </a:solidFill>
              </a:rPr>
              <a:t>prism</a:t>
            </a:r>
            <a:r>
              <a:rPr lang="pl-PL" sz="2100" dirty="0">
                <a:solidFill>
                  <a:schemeClr val="bg1"/>
                </a:solidFill>
              </a:rPr>
              <a:t>, the </a:t>
            </a:r>
            <a:r>
              <a:rPr lang="pl-PL" sz="2100" dirty="0" err="1">
                <a:solidFill>
                  <a:schemeClr val="bg1"/>
                </a:solidFill>
              </a:rPr>
              <a:t>other</a:t>
            </a:r>
            <a:r>
              <a:rPr lang="pl-PL" sz="2100" dirty="0">
                <a:solidFill>
                  <a:schemeClr val="bg1"/>
                </a:solidFill>
              </a:rPr>
              <a:t> – a model of a </a:t>
            </a:r>
            <a:r>
              <a:rPr lang="pl-PL" sz="2100" dirty="0" err="1">
                <a:solidFill>
                  <a:schemeClr val="bg1"/>
                </a:solidFill>
              </a:rPr>
              <a:t>pyramid</a:t>
            </a:r>
            <a:r>
              <a:rPr lang="pl-PL" sz="2100" dirty="0">
                <a:solidFill>
                  <a:schemeClr val="bg1"/>
                </a:solidFill>
              </a:rPr>
              <a:t>. </a:t>
            </a:r>
          </a:p>
          <a:p>
            <a:r>
              <a:rPr lang="pl-PL" sz="2100" dirty="0">
                <a:solidFill>
                  <a:schemeClr val="bg1"/>
                </a:solidFill>
              </a:rPr>
              <a:t>The </a:t>
            </a:r>
            <a:r>
              <a:rPr lang="pl-PL" sz="2100" dirty="0" err="1">
                <a:solidFill>
                  <a:schemeClr val="bg1"/>
                </a:solidFill>
              </a:rPr>
              <a:t>solids</a:t>
            </a:r>
            <a:r>
              <a:rPr lang="pl-PL" sz="2100" dirty="0">
                <a:solidFill>
                  <a:schemeClr val="bg1"/>
                </a:solidFill>
              </a:rPr>
              <a:t> </a:t>
            </a:r>
            <a:r>
              <a:rPr lang="pl-PL" sz="2100" dirty="0" err="1">
                <a:solidFill>
                  <a:schemeClr val="bg1"/>
                </a:solidFill>
              </a:rPr>
              <a:t>should</a:t>
            </a:r>
            <a:r>
              <a:rPr lang="pl-PL" sz="2100" dirty="0">
                <a:solidFill>
                  <a:schemeClr val="bg1"/>
                </a:solidFill>
              </a:rPr>
              <a:t> </a:t>
            </a:r>
            <a:r>
              <a:rPr lang="pl-PL" sz="2100" dirty="0" err="1">
                <a:solidFill>
                  <a:schemeClr val="bg1"/>
                </a:solidFill>
              </a:rPr>
              <a:t>have</a:t>
            </a:r>
            <a:r>
              <a:rPr lang="pl-PL" sz="2100" dirty="0">
                <a:solidFill>
                  <a:schemeClr val="bg1"/>
                </a:solidFill>
              </a:rPr>
              <a:t> the same </a:t>
            </a:r>
            <a:r>
              <a:rPr lang="pl-PL" sz="2100" dirty="0" err="1">
                <a:solidFill>
                  <a:schemeClr val="bg1"/>
                </a:solidFill>
              </a:rPr>
              <a:t>bases</a:t>
            </a:r>
            <a:r>
              <a:rPr lang="pl-PL" sz="2100" dirty="0">
                <a:solidFill>
                  <a:schemeClr val="bg1"/>
                </a:solidFill>
              </a:rPr>
              <a:t> and </a:t>
            </a:r>
            <a:r>
              <a:rPr lang="pl-PL" sz="2100" dirty="0" err="1">
                <a:solidFill>
                  <a:schemeClr val="bg1"/>
                </a:solidFill>
              </a:rPr>
              <a:t>altitudes</a:t>
            </a:r>
            <a:r>
              <a:rPr lang="pl-PL" sz="2100" dirty="0">
                <a:solidFill>
                  <a:schemeClr val="bg1"/>
                </a:solidFill>
              </a:rPr>
              <a:t> (</a:t>
            </a:r>
            <a:r>
              <a:rPr lang="pl-PL" sz="2100" dirty="0" err="1">
                <a:solidFill>
                  <a:schemeClr val="bg1"/>
                </a:solidFill>
              </a:rPr>
              <a:t>decide</a:t>
            </a:r>
            <a:r>
              <a:rPr lang="pl-PL" sz="2100" dirty="0">
                <a:solidFill>
                  <a:schemeClr val="bg1"/>
                </a:solidFill>
              </a:rPr>
              <a:t> with </a:t>
            </a:r>
            <a:r>
              <a:rPr lang="pl-PL" sz="2100" dirty="0" err="1">
                <a:solidFill>
                  <a:schemeClr val="bg1"/>
                </a:solidFill>
              </a:rPr>
              <a:t>your</a:t>
            </a:r>
            <a:r>
              <a:rPr lang="pl-PL" sz="2100" dirty="0">
                <a:solidFill>
                  <a:schemeClr val="bg1"/>
                </a:solidFill>
              </a:rPr>
              <a:t> partner </a:t>
            </a:r>
            <a:r>
              <a:rPr lang="pl-PL" sz="2100" dirty="0" err="1">
                <a:solidFill>
                  <a:schemeClr val="bg1"/>
                </a:solidFill>
              </a:rPr>
              <a:t>which</a:t>
            </a:r>
            <a:r>
              <a:rPr lang="pl-PL" sz="2100" dirty="0">
                <a:solidFill>
                  <a:schemeClr val="bg1"/>
                </a:solidFill>
              </a:rPr>
              <a:t> </a:t>
            </a:r>
            <a:r>
              <a:rPr lang="pl-PL" sz="2100" dirty="0" err="1">
                <a:solidFill>
                  <a:schemeClr val="bg1"/>
                </a:solidFill>
              </a:rPr>
              <a:t>polygon</a:t>
            </a:r>
            <a:r>
              <a:rPr lang="pl-PL" sz="2100" dirty="0">
                <a:solidFill>
                  <a:schemeClr val="bg1"/>
                </a:solidFill>
              </a:rPr>
              <a:t> </a:t>
            </a:r>
            <a:r>
              <a:rPr lang="pl-PL" sz="2100" dirty="0" err="1">
                <a:solidFill>
                  <a:schemeClr val="bg1"/>
                </a:solidFill>
              </a:rPr>
              <a:t>you</a:t>
            </a:r>
            <a:r>
              <a:rPr lang="pl-PL" sz="2100" dirty="0">
                <a:solidFill>
                  <a:schemeClr val="bg1"/>
                </a:solidFill>
              </a:rPr>
              <a:t> want to </a:t>
            </a:r>
            <a:r>
              <a:rPr lang="pl-PL" sz="2100" dirty="0" err="1">
                <a:solidFill>
                  <a:schemeClr val="bg1"/>
                </a:solidFill>
              </a:rPr>
              <a:t>have</a:t>
            </a:r>
            <a:r>
              <a:rPr lang="pl-PL" sz="2100" dirty="0">
                <a:solidFill>
                  <a:schemeClr val="bg1"/>
                </a:solidFill>
              </a:rPr>
              <a:t> as a </a:t>
            </a:r>
            <a:r>
              <a:rPr lang="pl-PL" sz="2100" dirty="0" err="1">
                <a:solidFill>
                  <a:schemeClr val="bg1"/>
                </a:solidFill>
              </a:rPr>
              <a:t>base</a:t>
            </a:r>
            <a:r>
              <a:rPr lang="pl-PL" sz="2100" dirty="0">
                <a:solidFill>
                  <a:schemeClr val="bg1"/>
                </a:solidFill>
              </a:rPr>
              <a:t> and </a:t>
            </a:r>
            <a:r>
              <a:rPr lang="pl-PL" sz="2100" dirty="0" err="1">
                <a:solidFill>
                  <a:schemeClr val="bg1"/>
                </a:solidFill>
              </a:rPr>
              <a:t>how</a:t>
            </a:r>
            <a:r>
              <a:rPr lang="pl-PL" sz="2100" dirty="0">
                <a:solidFill>
                  <a:schemeClr val="bg1"/>
                </a:solidFill>
              </a:rPr>
              <a:t> big </a:t>
            </a:r>
            <a:r>
              <a:rPr lang="pl-PL" sz="2100" dirty="0" err="1">
                <a:solidFill>
                  <a:schemeClr val="bg1"/>
                </a:solidFill>
              </a:rPr>
              <a:t>you</a:t>
            </a:r>
            <a:r>
              <a:rPr lang="pl-PL" sz="2100" dirty="0">
                <a:solidFill>
                  <a:schemeClr val="bg1"/>
                </a:solidFill>
              </a:rPr>
              <a:t> want </a:t>
            </a:r>
            <a:r>
              <a:rPr lang="pl-PL" sz="2100" dirty="0" err="1">
                <a:solidFill>
                  <a:schemeClr val="bg1"/>
                </a:solidFill>
              </a:rPr>
              <a:t>your</a:t>
            </a:r>
            <a:r>
              <a:rPr lang="pl-PL" sz="2100" dirty="0">
                <a:solidFill>
                  <a:schemeClr val="bg1"/>
                </a:solidFill>
              </a:rPr>
              <a:t> </a:t>
            </a:r>
            <a:r>
              <a:rPr lang="pl-PL" sz="2100" dirty="0" err="1">
                <a:solidFill>
                  <a:schemeClr val="bg1"/>
                </a:solidFill>
              </a:rPr>
              <a:t>solids</a:t>
            </a:r>
            <a:r>
              <a:rPr lang="pl-PL" sz="2100" dirty="0">
                <a:solidFill>
                  <a:schemeClr val="bg1"/>
                </a:solidFill>
              </a:rPr>
              <a:t> to be).</a:t>
            </a:r>
          </a:p>
          <a:p>
            <a:r>
              <a:rPr lang="pl-PL" sz="2100" dirty="0" err="1">
                <a:solidFill>
                  <a:schemeClr val="bg1"/>
                </a:solidFill>
              </a:rPr>
              <a:t>Make</a:t>
            </a:r>
            <a:r>
              <a:rPr lang="pl-PL" sz="2100" dirty="0">
                <a:solidFill>
                  <a:schemeClr val="bg1"/>
                </a:solidFill>
              </a:rPr>
              <a:t> </a:t>
            </a:r>
            <a:r>
              <a:rPr lang="pl-PL" sz="2100" dirty="0" err="1">
                <a:solidFill>
                  <a:schemeClr val="bg1"/>
                </a:solidFill>
              </a:rPr>
              <a:t>your</a:t>
            </a:r>
            <a:r>
              <a:rPr lang="pl-PL" sz="2100" dirty="0">
                <a:solidFill>
                  <a:schemeClr val="bg1"/>
                </a:solidFill>
              </a:rPr>
              <a:t> </a:t>
            </a:r>
            <a:r>
              <a:rPr lang="pl-PL" sz="2100" dirty="0" err="1">
                <a:solidFill>
                  <a:schemeClr val="bg1"/>
                </a:solidFill>
              </a:rPr>
              <a:t>models</a:t>
            </a:r>
            <a:r>
              <a:rPr lang="pl-PL" sz="2100" dirty="0">
                <a:solidFill>
                  <a:schemeClr val="bg1"/>
                </a:solidFill>
              </a:rPr>
              <a:t> of a </a:t>
            </a:r>
            <a:r>
              <a:rPr lang="pl-PL" sz="2100" dirty="0" err="1">
                <a:solidFill>
                  <a:schemeClr val="bg1"/>
                </a:solidFill>
              </a:rPr>
              <a:t>thick</a:t>
            </a:r>
            <a:r>
              <a:rPr lang="pl-PL" sz="2100" dirty="0">
                <a:solidFill>
                  <a:schemeClr val="bg1"/>
                </a:solidFill>
              </a:rPr>
              <a:t> </a:t>
            </a:r>
            <a:r>
              <a:rPr lang="pl-PL" sz="2100" dirty="0" err="1">
                <a:solidFill>
                  <a:schemeClr val="bg1"/>
                </a:solidFill>
              </a:rPr>
              <a:t>paper</a:t>
            </a:r>
            <a:r>
              <a:rPr lang="pl-PL" sz="2100" dirty="0">
                <a:solidFill>
                  <a:schemeClr val="bg1"/>
                </a:solidFill>
              </a:rPr>
              <a:t>/</a:t>
            </a:r>
            <a:r>
              <a:rPr lang="pl-PL" sz="2100" dirty="0" err="1">
                <a:solidFill>
                  <a:schemeClr val="bg1"/>
                </a:solidFill>
              </a:rPr>
              <a:t>cardboard</a:t>
            </a:r>
            <a:r>
              <a:rPr lang="pl-PL" sz="2100" dirty="0">
                <a:solidFill>
                  <a:schemeClr val="bg1"/>
                </a:solidFill>
              </a:rPr>
              <a:t> and </a:t>
            </a:r>
            <a:r>
              <a:rPr lang="pl-PL" sz="2100" dirty="0" err="1">
                <a:solidFill>
                  <a:schemeClr val="bg1"/>
                </a:solidFill>
              </a:rPr>
              <a:t>bring</a:t>
            </a:r>
            <a:r>
              <a:rPr lang="pl-PL" sz="2100" dirty="0">
                <a:solidFill>
                  <a:schemeClr val="bg1"/>
                </a:solidFill>
              </a:rPr>
              <a:t> </a:t>
            </a:r>
            <a:r>
              <a:rPr lang="pl-PL" sz="2100" dirty="0" err="1">
                <a:solidFill>
                  <a:schemeClr val="bg1"/>
                </a:solidFill>
              </a:rPr>
              <a:t>them</a:t>
            </a:r>
            <a:r>
              <a:rPr lang="pl-PL" sz="2100" dirty="0">
                <a:solidFill>
                  <a:schemeClr val="bg1"/>
                </a:solidFill>
              </a:rPr>
              <a:t> to the </a:t>
            </a:r>
            <a:r>
              <a:rPr lang="pl-PL" sz="2100" dirty="0" err="1">
                <a:solidFill>
                  <a:schemeClr val="bg1"/>
                </a:solidFill>
              </a:rPr>
              <a:t>next</a:t>
            </a:r>
            <a:r>
              <a:rPr lang="pl-PL" sz="2100" dirty="0">
                <a:solidFill>
                  <a:schemeClr val="bg1"/>
                </a:solidFill>
              </a:rPr>
              <a:t> </a:t>
            </a:r>
            <a:r>
              <a:rPr lang="pl-PL" sz="2100" dirty="0" err="1">
                <a:solidFill>
                  <a:schemeClr val="bg1"/>
                </a:solidFill>
              </a:rPr>
              <a:t>class</a:t>
            </a:r>
            <a:r>
              <a:rPr lang="pl-PL" sz="21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184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17E2F9-032A-4CAE-A2E4-7465A67B7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036EB2E8-1BD0-492D-BF5A-CE0184DA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672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16ED32-D562-46FD-A6C1-B0FBF4EF6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25"/>
            <a:ext cx="9681166" cy="6861324"/>
          </a:xfrm>
          <a:custGeom>
            <a:avLst/>
            <a:gdLst>
              <a:gd name="connsiteX0" fmla="*/ 0 w 9681166"/>
              <a:gd name="connsiteY0" fmla="*/ 6861324 h 6861324"/>
              <a:gd name="connsiteX1" fmla="*/ 3359025 w 9681166"/>
              <a:gd name="connsiteY1" fmla="*/ 6861324 h 6861324"/>
              <a:gd name="connsiteX2" fmla="*/ 3359025 w 9681166"/>
              <a:gd name="connsiteY2" fmla="*/ 6861323 h 6861324"/>
              <a:gd name="connsiteX3" fmla="*/ 9324977 w 9681166"/>
              <a:gd name="connsiteY3" fmla="*/ 6861323 h 6861324"/>
              <a:gd name="connsiteX4" fmla="*/ 9323659 w 9681166"/>
              <a:gd name="connsiteY4" fmla="*/ 6858478 h 6861324"/>
              <a:gd name="connsiteX5" fmla="*/ 9681166 w 9681166"/>
              <a:gd name="connsiteY5" fmla="*/ 6858478 h 6861324"/>
              <a:gd name="connsiteX6" fmla="*/ 6504791 w 9681166"/>
              <a:gd name="connsiteY6" fmla="*/ 0 h 6861324"/>
              <a:gd name="connsiteX7" fmla="*/ 6499214 w 9681166"/>
              <a:gd name="connsiteY7" fmla="*/ 0 h 6861324"/>
              <a:gd name="connsiteX8" fmla="*/ 5432986 w 9681166"/>
              <a:gd name="connsiteY8" fmla="*/ 0 h 6861324"/>
              <a:gd name="connsiteX9" fmla="*/ 1603114 w 9681166"/>
              <a:gd name="connsiteY9" fmla="*/ 0 h 6861324"/>
              <a:gd name="connsiteX10" fmla="*/ 1603114 w 9681166"/>
              <a:gd name="connsiteY10" fmla="*/ 479 h 6861324"/>
              <a:gd name="connsiteX11" fmla="*/ 356189 w 9681166"/>
              <a:gd name="connsiteY11" fmla="*/ 479 h 6861324"/>
              <a:gd name="connsiteX12" fmla="*/ 356189 w 9681166"/>
              <a:gd name="connsiteY12" fmla="*/ 3324 h 6861324"/>
              <a:gd name="connsiteX13" fmla="*/ 0 w 9681166"/>
              <a:gd name="connsiteY13" fmla="*/ 3324 h 6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81166" h="6861324">
                <a:moveTo>
                  <a:pt x="0" y="6861324"/>
                </a:moveTo>
                <a:lnTo>
                  <a:pt x="3359025" y="6861324"/>
                </a:lnTo>
                <a:lnTo>
                  <a:pt x="3359025" y="6861323"/>
                </a:lnTo>
                <a:lnTo>
                  <a:pt x="9324977" y="6861323"/>
                </a:lnTo>
                <a:lnTo>
                  <a:pt x="9323659" y="6858478"/>
                </a:lnTo>
                <a:lnTo>
                  <a:pt x="9681166" y="6858478"/>
                </a:lnTo>
                <a:lnTo>
                  <a:pt x="6504791" y="0"/>
                </a:lnTo>
                <a:lnTo>
                  <a:pt x="6499214" y="0"/>
                </a:lnTo>
                <a:lnTo>
                  <a:pt x="5432986" y="0"/>
                </a:lnTo>
                <a:lnTo>
                  <a:pt x="1603114" y="0"/>
                </a:lnTo>
                <a:lnTo>
                  <a:pt x="1603114" y="479"/>
                </a:lnTo>
                <a:lnTo>
                  <a:pt x="356189" y="479"/>
                </a:lnTo>
                <a:lnTo>
                  <a:pt x="356189" y="3324"/>
                </a:lnTo>
                <a:lnTo>
                  <a:pt x="0" y="332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8E935FE-C80F-433B-9C87-670B455A6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823107"/>
            <a:ext cx="6547742" cy="3431023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PYRAMIDS</a:t>
            </a:r>
          </a:p>
        </p:txBody>
      </p:sp>
    </p:spTree>
    <p:extLst>
      <p:ext uri="{BB962C8B-B14F-4D97-AF65-F5344CB8AC3E}">
        <p14:creationId xmlns:p14="http://schemas.microsoft.com/office/powerpoint/2010/main" val="3039186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9D84B6-57C9-412D-929F-5C999B02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Volume of a </a:t>
            </a:r>
            <a:r>
              <a:rPr lang="pl-PL" dirty="0" err="1">
                <a:solidFill>
                  <a:srgbClr val="FFFFFF"/>
                </a:solidFill>
              </a:rPr>
              <a:t>pyramid</a:t>
            </a:r>
            <a:endParaRPr lang="pl-PL" dirty="0">
              <a:solidFill>
                <a:srgbClr val="FFFFFF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3BB9C03-2892-45CE-9155-7DA66DD7D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54047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847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A96075-6C9F-41A2-86F2-231C485DD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chemeClr val="bg1"/>
                </a:solidFill>
              </a:rPr>
              <a:t>Volume of a </a:t>
            </a:r>
            <a:r>
              <a:rPr lang="pl-PL" sz="4800" dirty="0" err="1">
                <a:solidFill>
                  <a:schemeClr val="bg1"/>
                </a:solidFill>
              </a:rPr>
              <a:t>pyramid</a:t>
            </a:r>
            <a:endParaRPr lang="pl-PL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Symbol zastępczy zawartości 2">
                <a:extLst>
                  <a:ext uri="{FF2B5EF4-FFF2-40B4-BE49-F238E27FC236}">
                    <a16:creationId xmlns:a16="http://schemas.microsoft.com/office/drawing/2014/main" id="{F32B1890-50EE-49E0-9209-D5E34FB5330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30820155"/>
                  </p:ext>
                </p:extLst>
              </p:nvPr>
            </p:nvGraphicFramePr>
            <p:xfrm>
              <a:off x="5166985" y="303591"/>
              <a:ext cx="6588691" cy="589674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Symbol zastępczy zawartości 2">
                <a:extLst>
                  <a:ext uri="{FF2B5EF4-FFF2-40B4-BE49-F238E27FC236}">
                    <a16:creationId xmlns:a16="http://schemas.microsoft.com/office/drawing/2014/main" id="{F32B1890-50EE-49E0-9209-D5E34FB5330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30820155"/>
                  </p:ext>
                </p:extLst>
              </p:nvPr>
            </p:nvGraphicFramePr>
            <p:xfrm>
              <a:off x="5166985" y="303591"/>
              <a:ext cx="6588691" cy="589674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4855DB42-992D-4ADF-9E97-4DFB0DB04C87}"/>
              </a:ext>
            </a:extLst>
          </p:cNvPr>
          <p:cNvSpPr/>
          <p:nvPr/>
        </p:nvSpPr>
        <p:spPr>
          <a:xfrm>
            <a:off x="5381897" y="680842"/>
            <a:ext cx="5917474" cy="107115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D8401742-F523-49A3-AFAE-7555750DD412}"/>
              </a:ext>
            </a:extLst>
          </p:cNvPr>
          <p:cNvSpPr/>
          <p:nvPr/>
        </p:nvSpPr>
        <p:spPr>
          <a:xfrm>
            <a:off x="5290457" y="2591501"/>
            <a:ext cx="6307183" cy="1384663"/>
          </a:xfrm>
          <a:prstGeom prst="roundRect">
            <a:avLst/>
          </a:prstGeom>
          <a:solidFill>
            <a:srgbClr val="C48170"/>
          </a:solidFill>
          <a:ln>
            <a:solidFill>
              <a:srgbClr val="C481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4756CBD5-22ED-429A-B7C9-23266E54210B}"/>
              </a:ext>
            </a:extLst>
          </p:cNvPr>
          <p:cNvSpPr/>
          <p:nvPr/>
        </p:nvSpPr>
        <p:spPr>
          <a:xfrm>
            <a:off x="5307738" y="4213037"/>
            <a:ext cx="6307183" cy="1750423"/>
          </a:xfrm>
          <a:prstGeom prst="round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320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B6B00B0-3546-479D-9115-341AD233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630594" cy="4795408"/>
          </a:xfrm>
        </p:spPr>
        <p:txBody>
          <a:bodyPr>
            <a:normAutofit/>
          </a:bodyPr>
          <a:lstStyle/>
          <a:p>
            <a:r>
              <a:rPr lang="pl-PL" dirty="0" err="1">
                <a:solidFill>
                  <a:srgbClr val="FFFFFF"/>
                </a:solidFill>
              </a:rPr>
              <a:t>Summary</a:t>
            </a:r>
            <a:endParaRPr lang="pl-PL" dirty="0">
              <a:solidFill>
                <a:srgbClr val="FFFFFF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780E277E-5100-4903-A359-D50A9E6F85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07132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5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61878-AADA-43BA-9784-C375DC54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4800" dirty="0" err="1">
                <a:solidFill>
                  <a:srgbClr val="FFFFFF"/>
                </a:solidFill>
              </a:rPr>
              <a:t>Examples</a:t>
            </a:r>
            <a:r>
              <a:rPr lang="pl-PL" sz="4800" dirty="0">
                <a:solidFill>
                  <a:srgbClr val="FFFFFF"/>
                </a:solidFill>
              </a:rPr>
              <a:t> of </a:t>
            </a:r>
            <a:r>
              <a:rPr lang="pl-PL" sz="4800" dirty="0" err="1">
                <a:solidFill>
                  <a:srgbClr val="FFFFFF"/>
                </a:solidFill>
              </a:rPr>
              <a:t>pyramids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143F81F-0F9D-4CF2-B5C6-8B26BC5C7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225" y="533400"/>
            <a:ext cx="1989138" cy="2682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469D16D-E36F-4A6D-B1BF-7AA4749D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525" y="533400"/>
            <a:ext cx="4073525" cy="2682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7B0FA82-7FCE-413F-85FA-50BA8AC80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225" y="3298825"/>
            <a:ext cx="1463675" cy="303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5084CD1-3009-4916-AD84-5B4A3A29A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038" y="3298825"/>
            <a:ext cx="4597400" cy="303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E2A2B82-ACF3-44FE-9055-3F520C6884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94"/>
          <a:stretch/>
        </p:blipFill>
        <p:spPr>
          <a:xfrm>
            <a:off x="477226" y="4682096"/>
            <a:ext cx="2562779" cy="1685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F378FB9-6F58-4213-99EA-4A96282298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995" r="23408"/>
          <a:stretch/>
        </p:blipFill>
        <p:spPr>
          <a:xfrm>
            <a:off x="3222264" y="4635212"/>
            <a:ext cx="1263035" cy="1732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034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08EE97-DB95-4EB0-ACD4-AA75BD542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556951"/>
            <a:ext cx="3508403" cy="4496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err="1"/>
              <a:t>Pyramids</a:t>
            </a:r>
            <a:endParaRPr lang="pl-PL" sz="3600" dirty="0"/>
          </a:p>
          <a:p>
            <a:pPr marL="0" indent="0">
              <a:buNone/>
            </a:pPr>
            <a:r>
              <a:rPr lang="pl-PL" sz="3600" dirty="0"/>
              <a:t>(</a:t>
            </a:r>
            <a:r>
              <a:rPr lang="pl-PL" sz="3600" dirty="0" err="1"/>
              <a:t>like</a:t>
            </a:r>
            <a:r>
              <a:rPr lang="pl-PL" sz="3600" dirty="0"/>
              <a:t> </a:t>
            </a:r>
            <a:r>
              <a:rPr lang="pl-PL" sz="3600" dirty="0" err="1"/>
              <a:t>prisms</a:t>
            </a:r>
            <a:r>
              <a:rPr lang="pl-PL" sz="3600" dirty="0"/>
              <a:t>)</a:t>
            </a:r>
          </a:p>
          <a:p>
            <a:pPr marL="0" indent="0">
              <a:buNone/>
            </a:pPr>
            <a:r>
              <a:rPr lang="pl-PL" sz="3600" dirty="0" err="1"/>
              <a:t>are</a:t>
            </a:r>
            <a:endParaRPr lang="pl-PL" sz="3600" dirty="0"/>
          </a:p>
          <a:p>
            <a:pPr marL="0" indent="0">
              <a:buNone/>
            </a:pPr>
            <a:r>
              <a:rPr lang="pl-PL" sz="4400" b="1" dirty="0" err="1"/>
              <a:t>polyhedrons</a:t>
            </a:r>
            <a:r>
              <a:rPr lang="pl-PL" sz="3600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68D362C-5C2A-45F5-908C-93662D294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800562"/>
            <a:ext cx="6250769" cy="509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02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BEB273-39FD-44AC-9B91-A5C57CB0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29947"/>
            <a:ext cx="3363974" cy="4323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 err="1"/>
              <a:t>Any</a:t>
            </a:r>
            <a:r>
              <a:rPr lang="pl-PL" sz="4000" dirty="0"/>
              <a:t> </a:t>
            </a:r>
            <a:r>
              <a:rPr lang="pl-PL" sz="4000" dirty="0" err="1"/>
              <a:t>polygon</a:t>
            </a:r>
            <a:r>
              <a:rPr lang="pl-PL" sz="4000" dirty="0"/>
              <a:t> </a:t>
            </a:r>
            <a:r>
              <a:rPr lang="pl-PL" sz="4000" dirty="0" err="1"/>
              <a:t>can</a:t>
            </a:r>
            <a:r>
              <a:rPr lang="pl-PL" sz="4000" dirty="0"/>
              <a:t> be</a:t>
            </a:r>
          </a:p>
          <a:p>
            <a:pPr marL="0" indent="0">
              <a:buNone/>
            </a:pPr>
            <a:r>
              <a:rPr lang="pl-PL" sz="4000" b="1" dirty="0"/>
              <a:t>the </a:t>
            </a:r>
            <a:r>
              <a:rPr lang="pl-PL" sz="4000" b="1" dirty="0" err="1"/>
              <a:t>base</a:t>
            </a:r>
            <a:endParaRPr lang="pl-PL" sz="4000" b="1" dirty="0"/>
          </a:p>
          <a:p>
            <a:pPr marL="0" indent="0">
              <a:buNone/>
            </a:pPr>
            <a:r>
              <a:rPr lang="pl-PL" sz="4000" dirty="0"/>
              <a:t>of a </a:t>
            </a:r>
            <a:r>
              <a:rPr lang="pl-PL" sz="4000" dirty="0" err="1"/>
              <a:t>pyramid</a:t>
            </a:r>
            <a:r>
              <a:rPr lang="pl-PL" sz="4000" dirty="0"/>
              <a:t>.</a:t>
            </a:r>
          </a:p>
        </p:txBody>
      </p:sp>
      <p:pic>
        <p:nvPicPr>
          <p:cNvPr id="5" name="Obraz 4" descr="Obraz zawierający zewnętrzne, siedzi, woda, jasne&#10;&#10;Opis wygenerowany automatycznie">
            <a:extLst>
              <a:ext uri="{FF2B5EF4-FFF2-40B4-BE49-F238E27FC236}">
                <a16:creationId xmlns:a16="http://schemas.microsoft.com/office/drawing/2014/main" id="{824548A2-3D41-43CB-9177-C5CA86101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828960"/>
            <a:ext cx="6250769" cy="50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58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az 10" descr="Obraz zawierający pomarańczowy, wieża, duży&#10;&#10;Opis wygenerowany automatycznie">
            <a:extLst>
              <a:ext uri="{FF2B5EF4-FFF2-40B4-BE49-F238E27FC236}">
                <a16:creationId xmlns:a16="http://schemas.microsoft.com/office/drawing/2014/main" id="{2B86A8AF-61C7-4834-A3A4-A23E740E49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7" r="8" b="8"/>
          <a:stretch/>
        </p:blipFill>
        <p:spPr>
          <a:xfrm>
            <a:off x="568008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D0F36B-57FC-4AA3-85D7-7380A7DA0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1779373"/>
            <a:ext cx="4131339" cy="427429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3200" dirty="0" err="1"/>
              <a:t>Depending</a:t>
            </a:r>
            <a:r>
              <a:rPr lang="pl-PL" sz="3200" dirty="0"/>
              <a:t> on </a:t>
            </a:r>
            <a:r>
              <a:rPr lang="pl-PL" sz="3200" dirty="0" err="1"/>
              <a:t>what</a:t>
            </a:r>
            <a:r>
              <a:rPr lang="pl-PL" sz="3200" dirty="0"/>
              <a:t> </a:t>
            </a:r>
            <a:r>
              <a:rPr lang="pl-PL" sz="3200" dirty="0" err="1"/>
              <a:t>polygon</a:t>
            </a:r>
            <a:r>
              <a:rPr lang="pl-PL" sz="3200" dirty="0"/>
              <a:t> </a:t>
            </a:r>
            <a:r>
              <a:rPr lang="pl-PL" sz="3200" dirty="0" err="1"/>
              <a:t>there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in the </a:t>
            </a:r>
            <a:r>
              <a:rPr lang="pl-PL" sz="3200" dirty="0" err="1"/>
              <a:t>base</a:t>
            </a:r>
            <a:r>
              <a:rPr lang="pl-PL" sz="3200" dirty="0"/>
              <a:t>, the </a:t>
            </a:r>
            <a:r>
              <a:rPr lang="pl-PL" sz="3200" dirty="0" err="1"/>
              <a:t>pyramids</a:t>
            </a:r>
            <a:r>
              <a:rPr lang="pl-PL" sz="3200" dirty="0"/>
              <a:t> </a:t>
            </a:r>
            <a:r>
              <a:rPr lang="pl-PL" sz="3200" dirty="0" err="1"/>
              <a:t>can</a:t>
            </a:r>
            <a:r>
              <a:rPr lang="pl-PL" sz="3200" dirty="0"/>
              <a:t> be </a:t>
            </a:r>
            <a:r>
              <a:rPr lang="pl-PL" sz="3200" dirty="0" err="1"/>
              <a:t>triangular</a:t>
            </a:r>
            <a:r>
              <a:rPr lang="pl-PL" sz="3200" dirty="0"/>
              <a:t>, </a:t>
            </a:r>
            <a:r>
              <a:rPr lang="pl-PL" sz="3200" dirty="0" err="1"/>
              <a:t>square</a:t>
            </a:r>
            <a:r>
              <a:rPr lang="pl-PL" sz="3200" dirty="0"/>
              <a:t>, </a:t>
            </a:r>
            <a:r>
              <a:rPr lang="pl-PL" sz="3200" dirty="0" err="1"/>
              <a:t>pentagonal</a:t>
            </a:r>
            <a:r>
              <a:rPr lang="pl-PL" sz="3200" dirty="0"/>
              <a:t>, etc.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CBAEA88-146D-42E1-94EB-7DAFBE455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5101" b="3"/>
          <a:stretch/>
        </p:blipFill>
        <p:spPr>
          <a:xfrm>
            <a:off x="5838252" y="272216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7" name="Obraz 6" descr="Obraz zawierający stacjonarne, parasol&#10;&#10;Opis wygenerowany automatycznie">
            <a:extLst>
              <a:ext uri="{FF2B5EF4-FFF2-40B4-BE49-F238E27FC236}">
                <a16:creationId xmlns:a16="http://schemas.microsoft.com/office/drawing/2014/main" id="{53422750-CACA-4D25-8C11-21D685B5D5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1" r="3" b="3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az 8" descr="Obraz zawierający akcesorium, parasol, deszcz&#10;&#10;Opis wygenerowany automatycznie">
            <a:extLst>
              <a:ext uri="{FF2B5EF4-FFF2-40B4-BE49-F238E27FC236}">
                <a16:creationId xmlns:a16="http://schemas.microsoft.com/office/drawing/2014/main" id="{A085C6BB-1622-46D0-BC69-ABD3001AD4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r="514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9FF28E4-5A83-4DA2-B906-1EB68019ABD4}"/>
              </a:ext>
            </a:extLst>
          </p:cNvPr>
          <p:cNvSpPr txBox="1"/>
          <p:nvPr/>
        </p:nvSpPr>
        <p:spPr>
          <a:xfrm>
            <a:off x="988541" y="6314303"/>
            <a:ext cx="638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https://www.geogebra.org/m/qbcrcery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6285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08EE97-DB95-4EB0-ACD4-AA75BD542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198605"/>
            <a:ext cx="3363974" cy="48550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 err="1">
                <a:solidFill>
                  <a:srgbClr val="FFFFFF"/>
                </a:solidFill>
              </a:rPr>
              <a:t>Each</a:t>
            </a:r>
            <a:r>
              <a:rPr lang="pl-PL" sz="3600" dirty="0">
                <a:solidFill>
                  <a:srgbClr val="FFFFFF"/>
                </a:solidFill>
              </a:rPr>
              <a:t> </a:t>
            </a:r>
            <a:r>
              <a:rPr lang="pl-PL" sz="3600" dirty="0" err="1">
                <a:solidFill>
                  <a:srgbClr val="FFFFFF"/>
                </a:solidFill>
              </a:rPr>
              <a:t>base</a:t>
            </a:r>
            <a:r>
              <a:rPr lang="pl-PL" sz="3600" dirty="0">
                <a:solidFill>
                  <a:srgbClr val="FFFFFF"/>
                </a:solidFill>
              </a:rPr>
              <a:t> </a:t>
            </a:r>
            <a:r>
              <a:rPr lang="pl-PL" sz="3600" dirty="0" err="1">
                <a:solidFill>
                  <a:srgbClr val="FFFFFF"/>
                </a:solidFill>
              </a:rPr>
              <a:t>edge</a:t>
            </a:r>
            <a:r>
              <a:rPr lang="pl-PL" sz="3600" dirty="0">
                <a:solidFill>
                  <a:srgbClr val="FFFFFF"/>
                </a:solidFill>
              </a:rPr>
              <a:t> and </a:t>
            </a:r>
            <a:r>
              <a:rPr lang="pl-PL" sz="3600" dirty="0" err="1">
                <a:solidFill>
                  <a:srgbClr val="FFFFFF"/>
                </a:solidFill>
              </a:rPr>
              <a:t>apex</a:t>
            </a:r>
            <a:r>
              <a:rPr lang="pl-PL" sz="3600" dirty="0">
                <a:solidFill>
                  <a:srgbClr val="FFFFFF"/>
                </a:solidFill>
              </a:rPr>
              <a:t> form a triangle, </a:t>
            </a:r>
            <a:r>
              <a:rPr lang="pl-PL" sz="3600" dirty="0" err="1">
                <a:solidFill>
                  <a:srgbClr val="FFFFFF"/>
                </a:solidFill>
              </a:rPr>
              <a:t>called</a:t>
            </a:r>
            <a:endParaRPr lang="pl-PL" sz="3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l-PL" sz="3600" dirty="0">
                <a:solidFill>
                  <a:srgbClr val="FFFFFF"/>
                </a:solidFill>
              </a:rPr>
              <a:t>a </a:t>
            </a:r>
            <a:r>
              <a:rPr lang="pl-PL" sz="3600" b="1" dirty="0" err="1">
                <a:solidFill>
                  <a:srgbClr val="FFFFFF"/>
                </a:solidFill>
              </a:rPr>
              <a:t>lateral</a:t>
            </a:r>
            <a:r>
              <a:rPr lang="pl-PL" sz="3600" b="1" dirty="0">
                <a:solidFill>
                  <a:srgbClr val="FFFFFF"/>
                </a:solidFill>
              </a:rPr>
              <a:t> face</a:t>
            </a:r>
            <a:r>
              <a:rPr lang="pl-PL" sz="36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Obraz 4" descr="Obraz zawierający koperta, stacjonarne, siedzi, parasol&#10;&#10;Opis wygenerowany automatycznie">
            <a:extLst>
              <a:ext uri="{FF2B5EF4-FFF2-40B4-BE49-F238E27FC236}">
                <a16:creationId xmlns:a16="http://schemas.microsoft.com/office/drawing/2014/main" id="{6F7207DC-962A-4ED5-9B87-12656FDA7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93" y="3555481"/>
            <a:ext cx="3662730" cy="276952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E4E13A9-8D5D-43C1-B500-C4BD0F993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293" y="474040"/>
            <a:ext cx="3603048" cy="278611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8506689-B6F4-4E37-9E14-2CBA2EB0A825}"/>
              </a:ext>
            </a:extLst>
          </p:cNvPr>
          <p:cNvSpPr txBox="1"/>
          <p:nvPr/>
        </p:nvSpPr>
        <p:spPr>
          <a:xfrm>
            <a:off x="8643973" y="640080"/>
            <a:ext cx="207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appex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1B20DD5-9926-4986-9BEE-4D9C7C19870D}"/>
              </a:ext>
            </a:extLst>
          </p:cNvPr>
          <p:cNvSpPr txBox="1"/>
          <p:nvPr/>
        </p:nvSpPr>
        <p:spPr>
          <a:xfrm>
            <a:off x="6296297" y="4940244"/>
            <a:ext cx="158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lateral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face</a:t>
            </a:r>
          </a:p>
        </p:txBody>
      </p:sp>
    </p:spTree>
    <p:extLst>
      <p:ext uri="{BB962C8B-B14F-4D97-AF65-F5344CB8AC3E}">
        <p14:creationId xmlns:p14="http://schemas.microsoft.com/office/powerpoint/2010/main" val="861749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a 6">
                <a:extLst>
                  <a:ext uri="{FF2B5EF4-FFF2-40B4-BE49-F238E27FC236}">
                    <a16:creationId xmlns:a16="http://schemas.microsoft.com/office/drawing/2014/main" id="{0B923FB5-B1E4-40ED-B170-63D63EBCCD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7097438"/>
                  </p:ext>
                </p:extLst>
              </p:nvPr>
            </p:nvGraphicFramePr>
            <p:xfrm>
              <a:off x="2479484" y="1640205"/>
              <a:ext cx="7233032" cy="357759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021108">
                      <a:extLst>
                        <a:ext uri="{9D8B030D-6E8A-4147-A177-3AD203B41FA5}">
                          <a16:colId xmlns:a16="http://schemas.microsoft.com/office/drawing/2014/main" val="179121750"/>
                        </a:ext>
                      </a:extLst>
                    </a:gridCol>
                    <a:gridCol w="4211924">
                      <a:extLst>
                        <a:ext uri="{9D8B030D-6E8A-4147-A177-3AD203B41FA5}">
                          <a16:colId xmlns:a16="http://schemas.microsoft.com/office/drawing/2014/main" val="1586176648"/>
                        </a:ext>
                      </a:extLst>
                    </a:gridCol>
                  </a:tblGrid>
                  <a:tr h="1117854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3300"/>
                            <a:t>A pyramid with n sided polygon as its base has:</a:t>
                          </a:r>
                        </a:p>
                      </a:txBody>
                      <a:tcPr marL="75438" marR="75438" marT="37719" marB="37719"/>
                    </a:tc>
                    <a:tc hMerge="1">
                      <a:txBody>
                        <a:bodyPr/>
                        <a:lstStyle/>
                        <a:p>
                          <a:endParaRPr lang="pl-P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2933614"/>
                      </a:ext>
                    </a:extLst>
                  </a:tr>
                  <a:tr h="6149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33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pl-PL" sz="3300" dirty="0"/>
                        </a:p>
                      </a:txBody>
                      <a:tcPr marL="75438" marR="75438" marT="37719" marB="37719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3300"/>
                            <a:t>lateral faces</a:t>
                          </a:r>
                        </a:p>
                      </a:txBody>
                      <a:tcPr marL="75438" marR="75438" marT="37719" marB="37719"/>
                    </a:tc>
                    <a:extLst>
                      <a:ext uri="{0D108BD9-81ED-4DB2-BD59-A6C34878D82A}">
                        <a16:rowId xmlns:a16="http://schemas.microsoft.com/office/drawing/2014/main" val="2630052393"/>
                      </a:ext>
                    </a:extLst>
                  </a:tr>
                  <a:tr h="6149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33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l-PL" sz="3300" b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pl-PL" sz="3300"/>
                        </a:p>
                      </a:txBody>
                      <a:tcPr marL="75438" marR="75438" marT="37719" marB="37719"/>
                    </a:tc>
                    <a:tc>
                      <a:txBody>
                        <a:bodyPr/>
                        <a:lstStyle/>
                        <a:p>
                          <a:r>
                            <a:rPr lang="pl-PL" sz="3300"/>
                            <a:t>sides</a:t>
                          </a:r>
                        </a:p>
                      </a:txBody>
                      <a:tcPr marL="75438" marR="75438" marT="37719" marB="37719"/>
                    </a:tc>
                    <a:extLst>
                      <a:ext uri="{0D108BD9-81ED-4DB2-BD59-A6C34878D82A}">
                        <a16:rowId xmlns:a16="http://schemas.microsoft.com/office/drawing/2014/main" val="3749052045"/>
                      </a:ext>
                    </a:extLst>
                  </a:tr>
                  <a:tr h="6149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33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l-PL" sz="3300" b="0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</m:oMath>
                            </m:oMathPara>
                          </a14:m>
                          <a:endParaRPr lang="pl-PL" sz="3300"/>
                        </a:p>
                      </a:txBody>
                      <a:tcPr marL="75438" marR="75438" marT="37719" marB="37719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3300"/>
                            <a:t>vertices</a:t>
                          </a:r>
                        </a:p>
                      </a:txBody>
                      <a:tcPr marL="75438" marR="75438" marT="37719" marB="37719"/>
                    </a:tc>
                    <a:extLst>
                      <a:ext uri="{0D108BD9-81ED-4DB2-BD59-A6C34878D82A}">
                        <a16:rowId xmlns:a16="http://schemas.microsoft.com/office/drawing/2014/main" val="2379756600"/>
                      </a:ext>
                    </a:extLst>
                  </a:tr>
                  <a:tr h="6149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3300" b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l-PL" sz="33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l-PL" sz="33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pl-PL" sz="3300"/>
                        </a:p>
                      </a:txBody>
                      <a:tcPr marL="75438" marR="75438" marT="37719" marB="37719"/>
                    </a:tc>
                    <a:tc>
                      <a:txBody>
                        <a:bodyPr/>
                        <a:lstStyle/>
                        <a:p>
                          <a:r>
                            <a:rPr lang="pl-PL" sz="3300" dirty="0" err="1"/>
                            <a:t>edges</a:t>
                          </a:r>
                          <a:endParaRPr lang="pl-PL" sz="3300" dirty="0"/>
                        </a:p>
                      </a:txBody>
                      <a:tcPr marL="75438" marR="75438" marT="37719" marB="37719"/>
                    </a:tc>
                    <a:extLst>
                      <a:ext uri="{0D108BD9-81ED-4DB2-BD59-A6C34878D82A}">
                        <a16:rowId xmlns:a16="http://schemas.microsoft.com/office/drawing/2014/main" val="22062311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a 6">
                <a:extLst>
                  <a:ext uri="{FF2B5EF4-FFF2-40B4-BE49-F238E27FC236}">
                    <a16:creationId xmlns:a16="http://schemas.microsoft.com/office/drawing/2014/main" id="{0B923FB5-B1E4-40ED-B170-63D63EBCCD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7097438"/>
                  </p:ext>
                </p:extLst>
              </p:nvPr>
            </p:nvGraphicFramePr>
            <p:xfrm>
              <a:off x="2479484" y="1640205"/>
              <a:ext cx="7233032" cy="357759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021108">
                      <a:extLst>
                        <a:ext uri="{9D8B030D-6E8A-4147-A177-3AD203B41FA5}">
                          <a16:colId xmlns:a16="http://schemas.microsoft.com/office/drawing/2014/main" val="179121750"/>
                        </a:ext>
                      </a:extLst>
                    </a:gridCol>
                    <a:gridCol w="4211924">
                      <a:extLst>
                        <a:ext uri="{9D8B030D-6E8A-4147-A177-3AD203B41FA5}">
                          <a16:colId xmlns:a16="http://schemas.microsoft.com/office/drawing/2014/main" val="1586176648"/>
                        </a:ext>
                      </a:extLst>
                    </a:gridCol>
                  </a:tblGrid>
                  <a:tr h="1117854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3300"/>
                            <a:t>A pyramid with n sided polygon as its base has:</a:t>
                          </a:r>
                        </a:p>
                      </a:txBody>
                      <a:tcPr marL="75438" marR="75438" marT="37719" marB="37719"/>
                    </a:tc>
                    <a:tc hMerge="1">
                      <a:txBody>
                        <a:bodyPr/>
                        <a:lstStyle/>
                        <a:p>
                          <a:endParaRPr lang="pl-P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2933614"/>
                      </a:ext>
                    </a:extLst>
                  </a:tr>
                  <a:tr h="61493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75438" marR="75438" marT="37719" marB="37719">
                        <a:blipFill>
                          <a:blip r:embed="rId2"/>
                          <a:stretch>
                            <a:fillRect t="-196040" r="-139718" b="-329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3300"/>
                            <a:t>lateral faces</a:t>
                          </a:r>
                        </a:p>
                      </a:txBody>
                      <a:tcPr marL="75438" marR="75438" marT="37719" marB="37719"/>
                    </a:tc>
                    <a:extLst>
                      <a:ext uri="{0D108BD9-81ED-4DB2-BD59-A6C34878D82A}">
                        <a16:rowId xmlns:a16="http://schemas.microsoft.com/office/drawing/2014/main" val="2630052393"/>
                      </a:ext>
                    </a:extLst>
                  </a:tr>
                  <a:tr h="61493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75438" marR="75438" marT="37719" marB="37719">
                        <a:blipFill>
                          <a:blip r:embed="rId2"/>
                          <a:stretch>
                            <a:fillRect t="-296040" r="-139718" b="-229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sz="3300"/>
                            <a:t>sides</a:t>
                          </a:r>
                        </a:p>
                      </a:txBody>
                      <a:tcPr marL="75438" marR="75438" marT="37719" marB="37719"/>
                    </a:tc>
                    <a:extLst>
                      <a:ext uri="{0D108BD9-81ED-4DB2-BD59-A6C34878D82A}">
                        <a16:rowId xmlns:a16="http://schemas.microsoft.com/office/drawing/2014/main" val="3749052045"/>
                      </a:ext>
                    </a:extLst>
                  </a:tr>
                  <a:tr h="61493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75438" marR="75438" marT="37719" marB="37719">
                        <a:blipFill>
                          <a:blip r:embed="rId2"/>
                          <a:stretch>
                            <a:fillRect t="-396040" r="-139718" b="-129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3300"/>
                            <a:t>vertices</a:t>
                          </a:r>
                        </a:p>
                      </a:txBody>
                      <a:tcPr marL="75438" marR="75438" marT="37719" marB="37719"/>
                    </a:tc>
                    <a:extLst>
                      <a:ext uri="{0D108BD9-81ED-4DB2-BD59-A6C34878D82A}">
                        <a16:rowId xmlns:a16="http://schemas.microsoft.com/office/drawing/2014/main" val="2379756600"/>
                      </a:ext>
                    </a:extLst>
                  </a:tr>
                  <a:tr h="61493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75438" marR="75438" marT="37719" marB="37719">
                        <a:blipFill>
                          <a:blip r:embed="rId2"/>
                          <a:stretch>
                            <a:fillRect t="-496040" r="-139718" b="-29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sz="3300" dirty="0" err="1"/>
                            <a:t>edges</a:t>
                          </a:r>
                          <a:endParaRPr lang="pl-PL" sz="3300" dirty="0"/>
                        </a:p>
                      </a:txBody>
                      <a:tcPr marL="75438" marR="75438" marT="37719" marB="37719"/>
                    </a:tc>
                    <a:extLst>
                      <a:ext uri="{0D108BD9-81ED-4DB2-BD59-A6C34878D82A}">
                        <a16:rowId xmlns:a16="http://schemas.microsoft.com/office/drawing/2014/main" val="22062311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Prostokąt 11">
            <a:extLst>
              <a:ext uri="{FF2B5EF4-FFF2-40B4-BE49-F238E27FC236}">
                <a16:creationId xmlns:a16="http://schemas.microsoft.com/office/drawing/2014/main" id="{B0384F17-C323-431D-964D-F15A34455F40}"/>
              </a:ext>
            </a:extLst>
          </p:cNvPr>
          <p:cNvSpPr/>
          <p:nvPr/>
        </p:nvSpPr>
        <p:spPr>
          <a:xfrm>
            <a:off x="3317966" y="2821577"/>
            <a:ext cx="1502228" cy="470263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ABBFEAC1-01C9-4B51-BBD4-C2128FF26CE0}"/>
              </a:ext>
            </a:extLst>
          </p:cNvPr>
          <p:cNvSpPr/>
          <p:nvPr/>
        </p:nvSpPr>
        <p:spPr>
          <a:xfrm>
            <a:off x="3418114" y="4058194"/>
            <a:ext cx="1502228" cy="470263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5EEACFA-945B-4B9F-AB33-D730456D4A20}"/>
              </a:ext>
            </a:extLst>
          </p:cNvPr>
          <p:cNvSpPr/>
          <p:nvPr/>
        </p:nvSpPr>
        <p:spPr>
          <a:xfrm>
            <a:off x="3300547" y="3444245"/>
            <a:ext cx="1502228" cy="47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81A9A114-AB96-4DE6-AE53-1F70232C9E95}"/>
              </a:ext>
            </a:extLst>
          </p:cNvPr>
          <p:cNvSpPr/>
          <p:nvPr/>
        </p:nvSpPr>
        <p:spPr>
          <a:xfrm>
            <a:off x="3348444" y="4667799"/>
            <a:ext cx="1502228" cy="47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594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50FCDA-7BCB-4D36-8E51-4870CDE5E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959477"/>
            <a:ext cx="3363974" cy="5094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/>
              <a:t>The </a:t>
            </a:r>
            <a:r>
              <a:rPr lang="pl-PL" sz="3600" dirty="0" err="1"/>
              <a:t>distance</a:t>
            </a:r>
            <a:r>
              <a:rPr lang="pl-PL" sz="3600" dirty="0"/>
              <a:t> from the </a:t>
            </a:r>
            <a:r>
              <a:rPr lang="pl-PL" sz="3600" dirty="0" err="1"/>
              <a:t>appex</a:t>
            </a:r>
            <a:r>
              <a:rPr lang="pl-PL" sz="3600" dirty="0"/>
              <a:t> to the </a:t>
            </a:r>
            <a:r>
              <a:rPr lang="pl-PL" sz="3600" dirty="0" err="1"/>
              <a:t>base</a:t>
            </a:r>
            <a:r>
              <a:rPr lang="pl-PL" sz="3600" dirty="0"/>
              <a:t> (</a:t>
            </a:r>
            <a:r>
              <a:rPr lang="pl-PL" sz="3600" dirty="0" err="1"/>
              <a:t>or</a:t>
            </a:r>
            <a:r>
              <a:rPr lang="pl-PL" sz="3600" dirty="0"/>
              <a:t> the </a:t>
            </a:r>
            <a:r>
              <a:rPr lang="pl-PL" sz="3600" dirty="0" err="1"/>
              <a:t>plain</a:t>
            </a:r>
            <a:r>
              <a:rPr lang="pl-PL" sz="3600" dirty="0"/>
              <a:t> </a:t>
            </a:r>
            <a:r>
              <a:rPr lang="pl-PL" sz="3600" dirty="0" err="1"/>
              <a:t>containig</a:t>
            </a:r>
            <a:r>
              <a:rPr lang="pl-PL" sz="3600" dirty="0"/>
              <a:t> the </a:t>
            </a:r>
            <a:r>
              <a:rPr lang="pl-PL" sz="3600" dirty="0" err="1"/>
              <a:t>base</a:t>
            </a:r>
            <a:r>
              <a:rPr lang="pl-PL" sz="3600" dirty="0"/>
              <a:t>) </a:t>
            </a:r>
            <a:r>
              <a:rPr lang="pl-PL" sz="3600" dirty="0" err="1"/>
              <a:t>is</a:t>
            </a:r>
            <a:r>
              <a:rPr lang="pl-PL" sz="3600" dirty="0"/>
              <a:t> </a:t>
            </a:r>
            <a:r>
              <a:rPr lang="pl-PL" sz="3600" dirty="0" err="1"/>
              <a:t>called</a:t>
            </a:r>
            <a:endParaRPr lang="pl-PL" sz="3600" dirty="0"/>
          </a:p>
          <a:p>
            <a:pPr marL="0" indent="0">
              <a:buNone/>
            </a:pPr>
            <a:r>
              <a:rPr lang="pl-PL" sz="3600" b="1" dirty="0"/>
              <a:t>the </a:t>
            </a:r>
            <a:r>
              <a:rPr lang="pl-PL" sz="3600" b="1" dirty="0" err="1"/>
              <a:t>altitude</a:t>
            </a:r>
            <a:r>
              <a:rPr lang="pl-PL" sz="3600" b="1" dirty="0"/>
              <a:t> of the </a:t>
            </a:r>
            <a:r>
              <a:rPr lang="pl-PL" sz="3600" b="1" dirty="0" err="1"/>
              <a:t>pyramid</a:t>
            </a:r>
            <a:r>
              <a:rPr lang="pl-PL" sz="3600" dirty="0"/>
              <a:t>.</a:t>
            </a:r>
            <a:endParaRPr lang="pl-PL" sz="3600" b="1" dirty="0"/>
          </a:p>
        </p:txBody>
      </p:sp>
      <p:pic>
        <p:nvPicPr>
          <p:cNvPr id="5" name="Obraz 4" descr="Obraz zawierający parasol&#10;&#10;Opis wygenerowany automatycznie">
            <a:extLst>
              <a:ext uri="{FF2B5EF4-FFF2-40B4-BE49-F238E27FC236}">
                <a16:creationId xmlns:a16="http://schemas.microsoft.com/office/drawing/2014/main" id="{C1F29391-D197-4784-9CFA-E90B6EFA3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959476"/>
            <a:ext cx="6250769" cy="47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50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588</Words>
  <Application>Microsoft Office PowerPoint</Application>
  <PresentationFormat>Panoramiczny</PresentationFormat>
  <Paragraphs>74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Wingdings</vt:lpstr>
      <vt:lpstr>Motyw pakietu Office</vt:lpstr>
      <vt:lpstr>                     2018-1-PL01-KA229-050699                       SCIENCE OLYMPICS   </vt:lpstr>
      <vt:lpstr>PYRAMIDS</vt:lpstr>
      <vt:lpstr>Examples of pyramids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Parts of a pyramid</vt:lpstr>
      <vt:lpstr>Prezentacja programu PowerPoint</vt:lpstr>
      <vt:lpstr>Prezentacja programu PowerPoint</vt:lpstr>
      <vt:lpstr>Prezentacja programu PowerPoint</vt:lpstr>
      <vt:lpstr>Cross-sections of pyramids</vt:lpstr>
      <vt:lpstr>Surface area of a pyramid</vt:lpstr>
      <vt:lpstr>Homework</vt:lpstr>
      <vt:lpstr>Volume of a pyramid</vt:lpstr>
      <vt:lpstr>Volume of a pyramid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Izabella Krzywkowska</cp:lastModifiedBy>
  <cp:revision>8</cp:revision>
  <dcterms:created xsi:type="dcterms:W3CDTF">2020-03-11T23:56:42Z</dcterms:created>
  <dcterms:modified xsi:type="dcterms:W3CDTF">2021-10-24T08:32:49Z</dcterms:modified>
</cp:coreProperties>
</file>