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69D1-2D2C-467E-9FAB-E0B9434FEE8D}" type="datetimeFigureOut">
              <a:rPr lang="pl-PL" smtClean="0"/>
              <a:pPr/>
              <a:t>2021-08-06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D097-F832-4F52-B7AA-61C1ADD7258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7772400" cy="2084393"/>
          </a:xfrm>
        </p:spPr>
        <p:txBody>
          <a:bodyPr>
            <a:noAutofit/>
          </a:bodyPr>
          <a:lstStyle/>
          <a:p>
            <a:r>
              <a:rPr lang="pl-PL" sz="5400" dirty="0" smtClean="0"/>
              <a:t>Czyste powietrze</a:t>
            </a:r>
            <a:br>
              <a:rPr lang="pl-PL" sz="5400" dirty="0" smtClean="0"/>
            </a:br>
            <a:r>
              <a:rPr lang="pl-PL" sz="5400" dirty="0" smtClean="0"/>
              <a:t>Zdrowy wybór</a:t>
            </a:r>
            <a:br>
              <a:rPr lang="pl-PL" sz="5400" dirty="0" smtClean="0"/>
            </a:br>
            <a:r>
              <a:rPr lang="pl-PL" sz="5400" dirty="0" smtClean="0"/>
              <a:t>Twój wybór!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43108" y="5929330"/>
            <a:ext cx="4214842" cy="428628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/>
                </a:solidFill>
              </a:rPr>
              <a:t>Koszyce, 06.08.2021</a:t>
            </a:r>
            <a:endParaRPr lang="pl-PL" sz="1800" dirty="0">
              <a:solidFill>
                <a:schemeClr val="tx1"/>
              </a:solidFill>
            </a:endParaRPr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203"/>
          <a:stretch>
            <a:fillRect/>
          </a:stretch>
        </p:blipFill>
        <p:spPr bwMode="auto">
          <a:xfrm>
            <a:off x="500034" y="357166"/>
            <a:ext cx="658351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az 4" descr="KV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03404"/>
            <a:ext cx="8229600" cy="311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az 4" descr="KV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 smtClean="0"/>
              <a:t>Ścieżka dofinansowania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l-PL" sz="4200" dirty="0" smtClean="0"/>
              <a:t>rozpoczęcie przedsięwzięcia</a:t>
            </a:r>
          </a:p>
          <a:p>
            <a:pPr lvl="1" algn="just"/>
            <a:r>
              <a:rPr lang="pl-PL" sz="3400" dirty="0" smtClean="0"/>
              <a:t>w przypadku wniosków składanych w </a:t>
            </a:r>
            <a:r>
              <a:rPr lang="pl-PL" sz="3400" dirty="0" err="1" smtClean="0"/>
              <a:t>wfośigw</a:t>
            </a:r>
            <a:r>
              <a:rPr lang="pl-PL" sz="3400" dirty="0" smtClean="0"/>
              <a:t>: do 6 miesięcy przed złożeniem wniosku</a:t>
            </a:r>
          </a:p>
          <a:p>
            <a:pPr lvl="1" algn="just"/>
            <a:r>
              <a:rPr lang="pl-PL" sz="3400" dirty="0" smtClean="0"/>
              <a:t>w przypadku banków: od daty złożenia wniosku</a:t>
            </a:r>
          </a:p>
          <a:p>
            <a:pPr algn="just"/>
            <a:r>
              <a:rPr lang="pl-PL" sz="4200" dirty="0" smtClean="0"/>
              <a:t>okres realizacji</a:t>
            </a:r>
          </a:p>
          <a:p>
            <a:pPr lvl="1" algn="just"/>
            <a:r>
              <a:rPr lang="pl-PL" sz="3400" dirty="0" err="1" smtClean="0"/>
              <a:t>wfośigw</a:t>
            </a:r>
            <a:r>
              <a:rPr lang="pl-PL" sz="3400" dirty="0" smtClean="0"/>
              <a:t>: 30 miesięcy od dnia złożenia wniosku</a:t>
            </a:r>
          </a:p>
          <a:p>
            <a:pPr lvl="1" algn="just"/>
            <a:r>
              <a:rPr lang="pl-PL" sz="3400" dirty="0" smtClean="0"/>
              <a:t>bank: 18 miesięcy od dnia złożenia wniosku</a:t>
            </a:r>
          </a:p>
          <a:p>
            <a:pPr algn="just"/>
            <a:r>
              <a:rPr lang="pl-PL" sz="4200" dirty="0" smtClean="0"/>
              <a:t>rozliczenie wniosku</a:t>
            </a:r>
          </a:p>
          <a:p>
            <a:pPr lvl="1" algn="just"/>
            <a:r>
              <a:rPr lang="pl-PL" sz="3400" dirty="0" err="1" smtClean="0"/>
              <a:t>wfośigw</a:t>
            </a:r>
            <a:r>
              <a:rPr lang="pl-PL" sz="3400" dirty="0" smtClean="0"/>
              <a:t>: maksymalnie w trzech częściach</a:t>
            </a:r>
          </a:p>
          <a:p>
            <a:pPr lvl="1" algn="just"/>
            <a:r>
              <a:rPr lang="pl-PL" sz="3400" dirty="0" smtClean="0"/>
              <a:t>bank: rozliczenie całości po zakończeniu przedsięwzięcia</a:t>
            </a:r>
          </a:p>
          <a:p>
            <a:pPr algn="just"/>
            <a:r>
              <a:rPr lang="pl-PL" sz="4200" dirty="0" smtClean="0"/>
              <a:t>korekta wniosku:</a:t>
            </a:r>
          </a:p>
          <a:p>
            <a:pPr lvl="1" algn="just"/>
            <a:r>
              <a:rPr lang="pl-PL" sz="3400" dirty="0" err="1" smtClean="0"/>
              <a:t>wfośigw</a:t>
            </a:r>
            <a:r>
              <a:rPr lang="pl-PL" sz="3400" dirty="0" smtClean="0"/>
              <a:t>: tak</a:t>
            </a:r>
          </a:p>
          <a:p>
            <a:pPr lvl="1" algn="just"/>
            <a:r>
              <a:rPr lang="pl-PL" sz="3400" dirty="0" smtClean="0"/>
              <a:t>bank: nie, możliwość ponownego złożenia wniosku</a:t>
            </a:r>
          </a:p>
          <a:p>
            <a:pPr algn="just"/>
            <a:r>
              <a:rPr lang="pl-PL" sz="4200" dirty="0" smtClean="0"/>
              <a:t>Warunkiem wypłaty dotacji na częściową spłatę kapitału kredytu jest wypłacenie beneficjentowi przez bank kredytu z przeznaczeniem wyłącznie na cele zgodne z programem „Czyste Powietrze”, w tym co najmniej w 95% na pokrycie kosztów kwalifikowanych, oraz wykorzystanie tego kredytu przez beneficjenta zgodnie z jego przeznaczeniem.</a:t>
            </a:r>
          </a:p>
          <a:p>
            <a:endParaRPr lang="pl-PL" dirty="0"/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285728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 smtClean="0"/>
              <a:t>Złożenie wniosku o dofinansowanie: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Przez urząd gminy</a:t>
            </a:r>
          </a:p>
          <a:p>
            <a:r>
              <a:rPr lang="pl-PL" sz="2000" dirty="0" smtClean="0"/>
              <a:t>Przez Internet:</a:t>
            </a:r>
          </a:p>
          <a:p>
            <a:pPr lvl="1"/>
            <a:r>
              <a:rPr lang="pl-PL" sz="2000" dirty="0" smtClean="0"/>
              <a:t>Portal beneficjenta</a:t>
            </a:r>
          </a:p>
          <a:p>
            <a:pPr lvl="1"/>
            <a:r>
              <a:rPr lang="pl-PL" sz="2000" dirty="0" smtClean="0"/>
              <a:t>W serwisie </a:t>
            </a:r>
            <a:r>
              <a:rPr lang="pl-PL" sz="2000" dirty="0" err="1" smtClean="0"/>
              <a:t>gov.pl</a:t>
            </a:r>
            <a:endParaRPr lang="pl-PL" sz="2000" dirty="0"/>
          </a:p>
          <a:p>
            <a:r>
              <a:rPr lang="pl-PL" sz="2000" dirty="0" smtClean="0"/>
              <a:t>Za pośrednictwem banku</a:t>
            </a:r>
          </a:p>
        </p:txBody>
      </p:sp>
      <p:pic>
        <p:nvPicPr>
          <p:cNvPr id="5" name="Obraz 4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285728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143000"/>
          </a:xfrm>
        </p:spPr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pic>
        <p:nvPicPr>
          <p:cNvPr id="5" name="Obraz 4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285728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/>
              <a:t>O PROGRAMIE „CZYSTE POWIETRZE”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2686056"/>
          </a:xfrm>
        </p:spPr>
        <p:txBody>
          <a:bodyPr>
            <a:normAutofit/>
          </a:bodyPr>
          <a:lstStyle/>
          <a:p>
            <a:r>
              <a:rPr lang="pl-PL" sz="1800" dirty="0"/>
              <a:t>„Czyste Powietrze” </a:t>
            </a:r>
            <a:r>
              <a:rPr lang="pl-PL" sz="1800" dirty="0" smtClean="0"/>
              <a:t>to </a:t>
            </a:r>
            <a:r>
              <a:rPr lang="pl-PL" sz="1800" dirty="0"/>
              <a:t>kompleksowy program, którego celem jest poprawa jakości powietrza oraz zmniejszenie emisji gazów cieplarnianych poprzez wymianę źródeł ciepła i poprawę efektywności energetycznej budynków mieszkalnych jednorodzinnych. </a:t>
            </a:r>
            <a:endParaRPr lang="pl-PL" sz="1800" dirty="0" smtClean="0"/>
          </a:p>
          <a:p>
            <a:r>
              <a:rPr lang="pl-PL" sz="1800" dirty="0" smtClean="0"/>
              <a:t>Narzędziem </a:t>
            </a:r>
            <a:r>
              <a:rPr lang="pl-PL" sz="1800" dirty="0"/>
              <a:t>w osiągnięciu celu jest dofinansowanie przedsięwzięć realizowanych przez beneficjentów uprawnionych do podstawowego </a:t>
            </a:r>
            <a:r>
              <a:rPr lang="pl-PL" sz="1800" dirty="0" smtClean="0"/>
              <a:t>i podwyższonego poziomu dofinansowania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286124"/>
            <a:ext cx="62865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57232"/>
            <a:ext cx="8786874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Kto może być beneficjentem programu?</a:t>
            </a:r>
          </a:p>
          <a:p>
            <a:pPr algn="just"/>
            <a:r>
              <a:rPr lang="pl-PL" sz="2000" dirty="0" smtClean="0"/>
              <a:t>program skierowany jest dla osób fizycznych będącymi właścicielami/ współwłaścicielami </a:t>
            </a:r>
            <a:r>
              <a:rPr lang="pl-PL" sz="2000" dirty="0"/>
              <a:t>budynku mieszkalnego jednorodzinnego lub wydzielonego w takim budynku lokalu mieszkalnego z wyodrębnioną księgą wieczystą</a:t>
            </a:r>
            <a:r>
              <a:rPr lang="pl-PL" sz="2000" dirty="0" smtClean="0"/>
              <a:t>.</a:t>
            </a:r>
          </a:p>
          <a:p>
            <a:endParaRPr lang="pl-PL" sz="2200" dirty="0" smtClean="0"/>
          </a:p>
          <a:p>
            <a:pPr>
              <a:buNone/>
            </a:pPr>
            <a:r>
              <a:rPr lang="pl-PL" dirty="0" smtClean="0"/>
              <a:t>Program obejmuje dwie grupy beneficjentów:</a:t>
            </a:r>
          </a:p>
          <a:p>
            <a:r>
              <a:rPr lang="pl-PL" sz="2000" dirty="0" smtClean="0"/>
              <a:t>podstawowy poziom dofinansowania - osoby, których roczny dochód nie przekracza 100 tys. zł ;</a:t>
            </a:r>
          </a:p>
          <a:p>
            <a:r>
              <a:rPr lang="pl-PL" sz="2000" dirty="0" smtClean="0"/>
              <a:t>podwyższony poziom dofinansowania - osoby</a:t>
            </a:r>
            <a:r>
              <a:rPr lang="pl-PL" sz="2000" dirty="0"/>
              <a:t>, których przeciętny średni miesięczny dochód na osobę w gospodarstwie domowym nie przekracza</a:t>
            </a:r>
            <a:r>
              <a:rPr lang="pl-PL" sz="2000" dirty="0" smtClean="0"/>
              <a:t>: </a:t>
            </a:r>
          </a:p>
          <a:p>
            <a:pPr lvl="1"/>
            <a:r>
              <a:rPr lang="pl-PL" sz="1600" dirty="0" smtClean="0"/>
              <a:t>1 </a:t>
            </a:r>
            <a:r>
              <a:rPr lang="pl-PL" sz="1600" dirty="0"/>
              <a:t>564 zł – w gospodarstwie </a:t>
            </a:r>
            <a:r>
              <a:rPr lang="pl-PL" sz="1600" dirty="0" smtClean="0"/>
              <a:t>wieloosobowym</a:t>
            </a:r>
          </a:p>
          <a:p>
            <a:pPr lvl="1"/>
            <a:r>
              <a:rPr lang="pl-PL" sz="1600" dirty="0" smtClean="0"/>
              <a:t>2 </a:t>
            </a:r>
            <a:r>
              <a:rPr lang="pl-PL" sz="1600" dirty="0"/>
              <a:t>189 zł – w gospodarstwie </a:t>
            </a:r>
            <a:r>
              <a:rPr lang="pl-PL" sz="1600" dirty="0" smtClean="0"/>
              <a:t>jednoosobowym</a:t>
            </a:r>
          </a:p>
          <a:p>
            <a:pPr lvl="1"/>
            <a:endParaRPr lang="pl-PL" sz="1600" dirty="0" smtClean="0"/>
          </a:p>
          <a:p>
            <a:pPr>
              <a:buNone/>
            </a:pPr>
            <a:r>
              <a:rPr lang="pl-PL" dirty="0" smtClean="0"/>
              <a:t>Formy dofinansowania:</a:t>
            </a:r>
          </a:p>
          <a:p>
            <a:r>
              <a:rPr lang="pl-PL" sz="2000" dirty="0" smtClean="0"/>
              <a:t>dotacja</a:t>
            </a:r>
          </a:p>
          <a:p>
            <a:r>
              <a:rPr lang="pl-PL" sz="2000" b="0" dirty="0" smtClean="0"/>
              <a:t>dotacja na częściową spłatę kapitału kredytu bankowego </a:t>
            </a:r>
            <a:r>
              <a:rPr lang="pl-PL" sz="2000" dirty="0" smtClean="0"/>
              <a:t>(Kredyt Czyste Powietrze dostępny w bankach: </a:t>
            </a:r>
            <a:r>
              <a:rPr lang="pl-PL" sz="2000" dirty="0" err="1" smtClean="0"/>
              <a:t>Alior</a:t>
            </a:r>
            <a:r>
              <a:rPr lang="pl-PL" sz="2000" dirty="0" smtClean="0"/>
              <a:t> Bank, </a:t>
            </a:r>
            <a:r>
              <a:rPr lang="pl-PL" sz="2000" dirty="0" err="1" smtClean="0"/>
              <a:t>Bank</a:t>
            </a:r>
            <a:r>
              <a:rPr lang="pl-PL" sz="2000" dirty="0" smtClean="0"/>
              <a:t> Ochrony Środowiska)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6715172" cy="1357322"/>
          </a:xfrm>
        </p:spPr>
        <p:txBody>
          <a:bodyPr>
            <a:noAutofit/>
          </a:bodyPr>
          <a:lstStyle/>
          <a:p>
            <a:pPr algn="l"/>
            <a:r>
              <a:rPr lang="pl-PL" sz="3200" dirty="0" smtClean="0"/>
              <a:t>Rodzaje wspieranych przedsięwzięć wraz z maksymalnymi kwotami dofinansowania</a:t>
            </a:r>
            <a:endParaRPr lang="pl-PL" sz="3200" dirty="0"/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1197"/>
            <a:ext cx="8229600" cy="362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88"/>
            <a:ext cx="8686800" cy="398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55193"/>
            <a:ext cx="8229600" cy="32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az 4" descr="KV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200" dirty="0" smtClean="0"/>
              <a:t>	Terminy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Realizacja programu: lata </a:t>
            </a:r>
            <a:r>
              <a:rPr lang="pl-PL" sz="2000" dirty="0" smtClean="0"/>
              <a:t>2018-2029</a:t>
            </a:r>
          </a:p>
          <a:p>
            <a:r>
              <a:rPr lang="pl-PL" sz="2000" dirty="0" smtClean="0"/>
              <a:t>Podpisywanie </a:t>
            </a:r>
            <a:r>
              <a:rPr lang="pl-PL" sz="2000" dirty="0"/>
              <a:t>umów do: 31.12.2027 </a:t>
            </a:r>
            <a:r>
              <a:rPr lang="pl-PL" sz="2000" dirty="0" smtClean="0"/>
              <a:t>r.</a:t>
            </a:r>
          </a:p>
          <a:p>
            <a:r>
              <a:rPr lang="pl-PL" sz="2000" dirty="0" smtClean="0"/>
              <a:t>Zakończenie </a:t>
            </a:r>
            <a:r>
              <a:rPr lang="pl-PL" sz="2000" dirty="0"/>
              <a:t>wszystkich prac </a:t>
            </a:r>
            <a:r>
              <a:rPr lang="pl-PL" sz="2000" dirty="0" smtClean="0"/>
              <a:t>objętych </a:t>
            </a:r>
            <a:r>
              <a:rPr lang="pl-PL" sz="2000" dirty="0"/>
              <a:t>umową do: 30.06.2029 r</a:t>
            </a:r>
            <a:r>
              <a:rPr lang="pl-PL" sz="2000" dirty="0" smtClean="0"/>
              <a:t>.</a:t>
            </a:r>
            <a:endParaRPr lang="pl-PL" sz="2000" dirty="0"/>
          </a:p>
          <a:p>
            <a:endParaRPr lang="pl-PL" sz="2000" dirty="0" smtClean="0"/>
          </a:p>
          <a:p>
            <a:pPr algn="just"/>
            <a:r>
              <a:rPr lang="pl-PL" sz="2000" dirty="0"/>
              <a:t>Dofinansowaniu podlegają przedsięwzięcia zarówno w trakcie realizacji, jak i zakończone, pod warunkiem poniesienia pierwszego kosztu maksymalnie 6 miesięcy przed złożeniem wniosku o </a:t>
            </a:r>
            <a:r>
              <a:rPr lang="pl-PL" sz="2000" dirty="0" smtClean="0"/>
              <a:t>dofinansowanie</a:t>
            </a:r>
            <a:endParaRPr lang="pl-PL" sz="2000" dirty="0" smtClean="0"/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642918"/>
            <a:ext cx="723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200" dirty="0" smtClean="0"/>
              <a:t>Warunki otrzymania dofinansowania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29288"/>
          </a:xfrm>
        </p:spPr>
        <p:txBody>
          <a:bodyPr>
            <a:noAutofit/>
          </a:bodyPr>
          <a:lstStyle/>
          <a:p>
            <a:pPr marL="514350" indent="-514350" algn="just">
              <a:buAutoNum type="arabicParenR"/>
            </a:pPr>
            <a:r>
              <a:rPr lang="pl-PL" sz="2000" dirty="0" smtClean="0"/>
              <a:t>W </a:t>
            </a:r>
            <a:r>
              <a:rPr lang="pl-PL" sz="2000" dirty="0"/>
              <a:t>ramach programu można dofinansować zakup i montaż jednego źródła ciepła do celów ogrzewania lub ogrzewania i </a:t>
            </a:r>
            <a:r>
              <a:rPr lang="pl-PL" sz="2000" dirty="0" err="1"/>
              <a:t>c.w.u</a:t>
            </a:r>
            <a:r>
              <a:rPr lang="pl-PL" sz="2000" dirty="0" smtClean="0"/>
              <a:t>.</a:t>
            </a:r>
          </a:p>
          <a:p>
            <a:pPr marL="514350" indent="-514350" algn="just">
              <a:buAutoNum type="arabicParenR"/>
            </a:pPr>
            <a:r>
              <a:rPr lang="pl-PL" sz="2000" dirty="0" smtClean="0"/>
              <a:t>Wymieniane </a:t>
            </a:r>
            <a:r>
              <a:rPr lang="pl-PL" sz="2000" dirty="0"/>
              <a:t>źródło ciepła na paliwo stałe musi być trwale wyłączone z użytku. </a:t>
            </a:r>
          </a:p>
          <a:p>
            <a:pPr marL="514350" indent="-514350" algn="just">
              <a:buAutoNum type="arabicParenR"/>
            </a:pPr>
            <a:r>
              <a:rPr lang="pl-PL" sz="2000" dirty="0" smtClean="0"/>
              <a:t>Na </a:t>
            </a:r>
            <a:r>
              <a:rPr lang="pl-PL" sz="2000" dirty="0"/>
              <a:t>przedsięwzięcia realizowane w budynkach, na budowę których po </a:t>
            </a:r>
            <a:r>
              <a:rPr lang="pl-PL" sz="2000" dirty="0" smtClean="0"/>
              <a:t>31 grudnia </a:t>
            </a:r>
            <a:r>
              <a:rPr lang="pl-PL" sz="2000" dirty="0"/>
              <a:t>2013 r</a:t>
            </a:r>
            <a:r>
              <a:rPr lang="pl-PL" sz="2000" dirty="0" smtClean="0"/>
              <a:t>.:</a:t>
            </a:r>
          </a:p>
          <a:p>
            <a:pPr marL="914400" lvl="1" indent="-514350" algn="just">
              <a:buAutoNum type="arabicParenR"/>
            </a:pPr>
            <a:r>
              <a:rPr lang="pl-PL" sz="1600" dirty="0" smtClean="0"/>
              <a:t>został </a:t>
            </a:r>
            <a:r>
              <a:rPr lang="pl-PL" sz="1600" dirty="0"/>
              <a:t>złożony wniosek o pozwolenie na budowę lub odrębny wniosek o zatwierdzenie projektu budowlanego</a:t>
            </a:r>
            <a:r>
              <a:rPr lang="pl-PL" sz="1600" dirty="0" smtClean="0"/>
              <a:t>,</a:t>
            </a:r>
          </a:p>
          <a:p>
            <a:pPr marL="914400" lvl="1" indent="-514350" algn="just">
              <a:buAutoNum type="arabicParenR"/>
            </a:pPr>
            <a:r>
              <a:rPr lang="pl-PL" sz="1600" dirty="0" smtClean="0"/>
              <a:t>zostało </a:t>
            </a:r>
            <a:r>
              <a:rPr lang="pl-PL" sz="1600" dirty="0"/>
              <a:t>dokonane zgłoszenie budowy lub wykonania robót budowlanych w przypadku, gdy nie jest wymagane uzyskanie decyzji o pozwoleniu na budowę, nie udziela się dofinansowania na ocieplenie przegród budowlanych, wykonanie stolarki okiennej i drzwiowej. </a:t>
            </a:r>
          </a:p>
          <a:p>
            <a:pPr marL="514350" indent="-514350" algn="just">
              <a:buAutoNum type="arabicParenR"/>
            </a:pPr>
            <a:r>
              <a:rPr lang="pl-PL" sz="2000" dirty="0" smtClean="0"/>
              <a:t>Nie </a:t>
            </a:r>
            <a:r>
              <a:rPr lang="pl-PL" sz="2000" dirty="0"/>
              <a:t>udziela się dofinansowania na przedsięwzięcia, dla których wnioskowana kwota dotacji jest niższa niż 3 tysiące złotych. Warunek nie dotyczy przedsięwzięć, w zakresie których jest zakup i montaż źródła </a:t>
            </a:r>
            <a:r>
              <a:rPr lang="pl-PL" sz="2000" dirty="0" smtClean="0"/>
              <a:t>ciepła.</a:t>
            </a:r>
          </a:p>
          <a:p>
            <a:pPr marL="514350" indent="-514350" algn="just">
              <a:buAutoNum type="arabicParenR"/>
            </a:pPr>
            <a:r>
              <a:rPr lang="pl-PL" sz="2000" dirty="0" smtClean="0"/>
              <a:t> </a:t>
            </a:r>
            <a:r>
              <a:rPr lang="pl-PL" sz="2000" dirty="0"/>
              <a:t>Jeśli w budynku mieszkalnym wydzielono lokale mieszkalne, dotacja przysługuje osobno na każdy </a:t>
            </a:r>
            <a:r>
              <a:rPr lang="pl-PL" sz="2000" dirty="0" smtClean="0"/>
              <a:t>lokal wydzielony księgą wieczystą.</a:t>
            </a:r>
            <a:endParaRPr lang="pl-PL" sz="2000" dirty="0"/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00882" cy="1143000"/>
          </a:xfrm>
        </p:spPr>
        <p:txBody>
          <a:bodyPr>
            <a:normAutofit/>
          </a:bodyPr>
          <a:lstStyle/>
          <a:p>
            <a:pPr algn="l"/>
            <a:r>
              <a:rPr lang="pl-PL" sz="3200" dirty="0" smtClean="0"/>
              <a:t>Na jakie koszty kwalifikowane możesz uzyskać dotację?</a:t>
            </a:r>
            <a:endParaRPr lang="pl-PL" sz="3200" dirty="0"/>
          </a:p>
        </p:txBody>
      </p:sp>
      <p:pic>
        <p:nvPicPr>
          <p:cNvPr id="4" name="Obraz 3" descr="K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14290"/>
            <a:ext cx="1485385" cy="1000132"/>
          </a:xfrm>
          <a:prstGeom prst="rect">
            <a:avLst/>
          </a:prstGeom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402552"/>
            <a:ext cx="8229600" cy="292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424</Words>
  <Application>Microsoft Office PowerPoint</Application>
  <PresentationFormat>Pokaz na ekranie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Czyste powietrze Zdrowy wybór Twój wybór!</vt:lpstr>
      <vt:lpstr>O PROGRAMIE „CZYSTE POWIETRZE”</vt:lpstr>
      <vt:lpstr>Slajd 3</vt:lpstr>
      <vt:lpstr>Rodzaje wspieranych przedsięwzięć wraz z maksymalnymi kwotami dofinansowania</vt:lpstr>
      <vt:lpstr>Slajd 5</vt:lpstr>
      <vt:lpstr>Slajd 6</vt:lpstr>
      <vt:lpstr> Terminy</vt:lpstr>
      <vt:lpstr>Warunki otrzymania dofinansowania</vt:lpstr>
      <vt:lpstr>Na jakie koszty kwalifikowane możesz uzyskać dotację?</vt:lpstr>
      <vt:lpstr>Slajd 10</vt:lpstr>
      <vt:lpstr>Slajd 11</vt:lpstr>
      <vt:lpstr>Ścieżka dofinansowania</vt:lpstr>
      <vt:lpstr>Złożenie wniosku o dofinansowanie: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Czyste powietrze Zdrowy wybór Twój wybór!</dc:title>
  <dc:creator>user</dc:creator>
  <cp:lastModifiedBy>user</cp:lastModifiedBy>
  <cp:revision>22</cp:revision>
  <dcterms:created xsi:type="dcterms:W3CDTF">2021-07-16T06:29:00Z</dcterms:created>
  <dcterms:modified xsi:type="dcterms:W3CDTF">2021-08-06T06:42:20Z</dcterms:modified>
</cp:coreProperties>
</file>