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93" r:id="rId2"/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78" r:id="rId21"/>
    <p:sldId id="558" r:id="rId22"/>
    <p:sldId id="572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336" r:id="rId32"/>
  </p:sldIdLst>
  <p:sldSz cx="9144000" cy="6858000" type="screen4x3"/>
  <p:notesSz cx="6669088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4660"/>
  </p:normalViewPr>
  <p:slideViewPr>
    <p:cSldViewPr>
      <p:cViewPr>
        <p:scale>
          <a:sx n="50" d="100"/>
          <a:sy n="50" d="100"/>
        </p:scale>
        <p:origin x="-117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Gminny Program Rewitalizacji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BF9F-1D62-4A37-B9F7-9915EBD1E953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B7C7-999F-4A7E-A71F-8B88A50C4A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2843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Gminny Program Rewitalizacji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2EAF-530D-4B00-AF56-4B5A3DD4A6BE}" type="datetimeFigureOut">
              <a:rPr lang="pl-PL" smtClean="0"/>
              <a:pPr/>
              <a:t>05.04.2017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A2AA-6996-48F3-B0B5-326FBDD008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0816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75" y="744538"/>
            <a:ext cx="4960938" cy="3722687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okazji tego slajdu trzeba podkreślić,</a:t>
            </a:r>
            <a:r>
              <a:rPr lang="pl-PL" baseline="0" dirty="0" smtClean="0"/>
              <a:t> że w centrum procesu rewitalizacji stoi człowiek, czyli planują działania musimy mieć na uwadze, że przede wszystkim powinny one rozwiązywać problemy społeczne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146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0E179-1F74-4883-B6CA-6A16571C863D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64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FBB1B-2AE8-4E14-AE42-4FCDA29AD5CA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8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E88C0-D99A-4CF3-A76F-5E307DB5CEBB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66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EDF23B-AB8C-46E0-BCFF-4FE7948C11DC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8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C2D273-4265-46E9-8319-7780726BB62C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03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A98D8-0765-437B-A72D-338B1D400EE0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61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21140D-0E2D-4191-8A97-EB0A0596CFDB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F942C-A135-4848-92ED-9910DE46F469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40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B757A4-1BC7-4439-8B98-2C5220A3AA88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94FDDF-896C-4CEC-B76C-4FFF077C7FAB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78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3A92C-1CEA-41DA-98BA-88816F9FDE2A}" type="datetime1">
              <a:rPr lang="pl-PL" smtClean="0"/>
              <a:pPr/>
              <a:t>05.04.2017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E7FFD-CB9A-4C18-9701-92B1F49FA9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06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lumMod val="0"/>
                <a:lumOff val="100000"/>
                <a:alpha val="0"/>
              </a:schemeClr>
            </a:gs>
            <a:gs pos="100000">
              <a:schemeClr val="bg2">
                <a:shade val="30000"/>
                <a:satMod val="200000"/>
                <a:alpha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1483"/>
            <a:ext cx="90471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75" y="0"/>
            <a:ext cx="2505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" y="9521"/>
            <a:ext cx="22796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1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X9eirsd3RAhXPZpoKHVggAXMQjRwIBw&amp;url=http://www.agroturystykabesko.pl/okolica.html&amp;bvm=bv.145063293,d.bGs&amp;psig=AFQjCNF9r4pIX5MrfL_o3YEMR6j-bZerwA&amp;ust=14854366595611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google.pl/url?sa=i&amp;rct=j&amp;q=&amp;esrc=s&amp;source=images&amp;cd=&amp;cad=rja&amp;uact=8&amp;ved=0ahUKEwi6upLFspHSAhUCG5oKHdnJCzEQjRwIBw&amp;url=http://mapio.net/a/95940360/&amp;psig=AFQjCNHmOaJJFORzD6wXuHJWpAA_mJKOzA&amp;ust=14872236989590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4zrm769_JAhWL1ywKHf1aAbMQjRwIBw&amp;url=http://kbtriada.pl/uslugi/zakres-wspolpracy/&amp;psig=AFQjCNENAXjW5IA8RFHvU1x-qLCUeldJCA&amp;ust=1450336312867228" TargetMode="External"/><Relationship Id="rId2" Type="http://schemas.openxmlformats.org/officeDocument/2006/relationships/hyperlink" Target="mailto:t.bartnicki@resmanagement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url?sa=i&amp;rct=j&amp;q=&amp;esrc=s&amp;source=images&amp;cd=&amp;cad=rja&amp;uact=8&amp;ved=0ahUKEwj3v62gkd7JAhVnEHIKHSYWDDoQjRwIBw&amp;url=http://www.theguardian.com/business/2010/may/09/debt-crisis-european-union&amp;bvm=bv.110151844,d.bGQ&amp;psig=AFQjCNHKn9xZf4E9_n3pn_ZN_CwsXmMnMA&amp;ust=14502781294374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1190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Lokalny Program 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Rewitalizacji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Gminy Jedlicze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2017-2023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505910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Projekt</a:t>
            </a:r>
            <a:r>
              <a:rPr lang="pl-PL" b="1" dirty="0"/>
              <a:t> </a:t>
            </a:r>
            <a:r>
              <a:rPr lang="pl-PL" b="1" dirty="0" smtClean="0"/>
              <a:t>„Opracowanie </a:t>
            </a:r>
            <a:r>
              <a:rPr lang="pl-PL" b="1" dirty="0"/>
              <a:t>i przyjęcie do realizacji Lokalnego Programu Rewitalizacji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Gminy Jedlicze na </a:t>
            </a:r>
            <a:r>
              <a:rPr lang="pl-PL" b="1" dirty="0"/>
              <a:t>lata </a:t>
            </a:r>
            <a:r>
              <a:rPr lang="pl-PL" b="1" dirty="0" smtClean="0"/>
              <a:t>2017-2023”</a:t>
            </a:r>
          </a:p>
          <a:p>
            <a:pPr algn="ctr"/>
            <a:r>
              <a:rPr lang="pl-PL" dirty="0" smtClean="0"/>
              <a:t>realizowany </a:t>
            </a:r>
            <a:r>
              <a:rPr lang="pl-PL" dirty="0"/>
              <a:t>jest w ramach Programu Operacyjnego Pomoc Techniczna 2014 – </a:t>
            </a:r>
            <a:r>
              <a:rPr lang="pl-PL" dirty="0" smtClean="0"/>
              <a:t>2020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18" y="5990336"/>
            <a:ext cx="5304762" cy="771429"/>
          </a:xfrm>
          <a:prstGeom prst="rect">
            <a:avLst/>
          </a:prstGeom>
        </p:spPr>
      </p:pic>
      <p:sp>
        <p:nvSpPr>
          <p:cNvPr id="3" name="AutoShape 2" descr="Znalezione obrazy dla zapytania rymanów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010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Znalezione obrazy dla zapytania rymanów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5010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Znalezione obrazy dla zapytania jedlicze ryn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1" y="1010433"/>
            <a:ext cx="5400599" cy="4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Aspekty rewitalizacji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2574" y="6669360"/>
            <a:ext cx="2057400" cy="188640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1B5E4555-6985-4E75-9BDD-DCE9196F37D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631"/>
            <a:ext cx="9144000" cy="55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03350"/>
            <a:ext cx="8136136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pPr algn="just"/>
            <a:r>
              <a:rPr lang="pl-PL" dirty="0" smtClean="0"/>
              <a:t>Obszar </a:t>
            </a:r>
            <a:r>
              <a:rPr lang="pl-PL" dirty="0"/>
              <a:t>obejmujący całość lub część obszaru zdegradowanego, cechujący się szczególną koncentracją negatywnych zjawisk, </a:t>
            </a:r>
            <a:r>
              <a:rPr lang="pl-PL" dirty="0" smtClean="0"/>
              <a:t>na </a:t>
            </a:r>
            <a:r>
              <a:rPr lang="pl-PL" dirty="0"/>
              <a:t>którym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uwagi na istotne znaczenie dla rozwoju lokalnego gmina zamierza prowadzić rewitalizację, wyznacza się jako </a:t>
            </a:r>
            <a:r>
              <a:rPr lang="pl-PL" b="1" dirty="0">
                <a:solidFill>
                  <a:srgbClr val="C00000"/>
                </a:solidFill>
              </a:rPr>
              <a:t>obszar rewitalizacji</a:t>
            </a:r>
            <a:r>
              <a:rPr lang="pl-PL" dirty="0"/>
              <a:t>.</a:t>
            </a:r>
          </a:p>
          <a:p>
            <a:endParaRPr lang="pl-PL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11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141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403350"/>
            <a:ext cx="8424167" cy="5049986"/>
          </a:xfrm>
        </p:spPr>
        <p:txBody>
          <a:bodyPr>
            <a:normAutofit/>
          </a:bodyPr>
          <a:lstStyle/>
          <a:p>
            <a:pPr marL="57150" algn="ctr"/>
            <a:endParaRPr lang="pl-PL" b="1" dirty="0" smtClean="0"/>
          </a:p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endParaRPr lang="pl-PL" dirty="0"/>
          </a:p>
          <a:p>
            <a:r>
              <a:rPr lang="pl-PL" dirty="0" smtClean="0"/>
              <a:t>Obszar </a:t>
            </a:r>
            <a:r>
              <a:rPr lang="pl-PL" dirty="0"/>
              <a:t>rewitalizacji nie może być większy niż </a:t>
            </a:r>
            <a:r>
              <a:rPr lang="pl-PL" b="1" dirty="0">
                <a:solidFill>
                  <a:srgbClr val="C00000"/>
                </a:solidFill>
              </a:rPr>
              <a:t>20%</a:t>
            </a:r>
            <a:r>
              <a:rPr lang="pl-PL" b="1" dirty="0"/>
              <a:t> </a:t>
            </a:r>
            <a:r>
              <a:rPr lang="pl-PL" dirty="0"/>
              <a:t>powierzchni gminy oraz zamieszkały przez więcej niż </a:t>
            </a:r>
            <a:r>
              <a:rPr lang="pl-PL" b="1" dirty="0">
                <a:solidFill>
                  <a:srgbClr val="C00000"/>
                </a:solidFill>
              </a:rPr>
              <a:t>30% </a:t>
            </a:r>
            <a:r>
              <a:rPr lang="pl-PL" dirty="0"/>
              <a:t>liczby mieszkańców gminy.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12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564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0" y="1403350"/>
            <a:ext cx="9036496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pPr algn="ctr"/>
            <a:r>
              <a:rPr lang="pl-PL" sz="3600" dirty="0" smtClean="0"/>
              <a:t>Ustawa</a:t>
            </a:r>
            <a:endParaRPr lang="pl-PL" sz="3600" dirty="0"/>
          </a:p>
          <a:p>
            <a:pPr algn="ctr"/>
            <a:r>
              <a:rPr lang="pl-PL" sz="3600" dirty="0"/>
              <a:t>z dnia 9 października 2015 r.</a:t>
            </a:r>
          </a:p>
          <a:p>
            <a:pPr algn="ctr"/>
            <a:r>
              <a:rPr lang="pl-PL" sz="3600" dirty="0"/>
              <a:t>o </a:t>
            </a:r>
            <a:r>
              <a:rPr lang="pl-PL" sz="3600" dirty="0" smtClean="0"/>
              <a:t>rewitalizacji</a:t>
            </a:r>
          </a:p>
          <a:p>
            <a:pPr algn="ctr"/>
            <a:r>
              <a:rPr lang="pl-PL" sz="2400" b="1" dirty="0" smtClean="0"/>
              <a:t>Przygotowanie</a:t>
            </a:r>
            <a:r>
              <a:rPr lang="pl-PL" sz="2400" b="1" dirty="0"/>
              <a:t>, koordynowanie i tworzenie warunków do prowadzenia rewitalizacji, a także jej prowadzenie w zakresie właściwości gminy, </a:t>
            </a:r>
            <a:r>
              <a:rPr lang="pl-PL" sz="2400" b="1" dirty="0">
                <a:solidFill>
                  <a:srgbClr val="C00000"/>
                </a:solidFill>
              </a:rPr>
              <a:t>stanowią jej zadania własne</a:t>
            </a:r>
            <a:r>
              <a:rPr lang="pl-PL" sz="2400" b="1" dirty="0" smtClean="0"/>
              <a:t>.</a:t>
            </a:r>
          </a:p>
          <a:p>
            <a:pPr algn="ctr"/>
            <a:r>
              <a:rPr lang="pl-PL" sz="2400" dirty="0" smtClean="0"/>
              <a:t>Zadania powyższe </a:t>
            </a:r>
            <a:r>
              <a:rPr lang="pl-PL" sz="2400" dirty="0"/>
              <a:t>gmina </a:t>
            </a:r>
            <a:r>
              <a:rPr lang="pl-PL" sz="2400" dirty="0" smtClean="0"/>
              <a:t>realizuje w </a:t>
            </a:r>
            <a:r>
              <a:rPr lang="pl-PL" sz="2400" dirty="0"/>
              <a:t>sposób jawny i przejrzysty,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zapewnieniem aktywnego udziału interesariuszy na każdym etapie (partycypacja społeczna</a:t>
            </a:r>
            <a:r>
              <a:rPr lang="pl-PL" sz="2400" dirty="0" smtClean="0"/>
              <a:t>).</a:t>
            </a:r>
            <a:endParaRPr lang="pl-PL" sz="2400" dirty="0"/>
          </a:p>
          <a:p>
            <a:pPr algn="ctr"/>
            <a:endParaRPr lang="pl-PL" sz="2400" b="1" dirty="0"/>
          </a:p>
          <a:p>
            <a:pPr marL="57150" algn="ctr"/>
            <a:endParaRPr lang="pl-PL" sz="3600" b="1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13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065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społeczna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chemeClr val="tx2"/>
                </a:solidFill>
              </a:rPr>
              <a:t>Diagnozowane </a:t>
            </a:r>
            <a:r>
              <a:rPr lang="pl-PL" sz="2200" dirty="0" smtClean="0">
                <a:solidFill>
                  <a:schemeClr val="tx2"/>
                </a:solidFill>
              </a:rPr>
              <a:t>zjawiska – zakres tematyczny:</a:t>
            </a:r>
            <a:endParaRPr lang="pl-PL" sz="22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aktywność zawodowa </a:t>
            </a:r>
            <a:r>
              <a:rPr lang="pl-PL" sz="2200" dirty="0" smtClean="0"/>
              <a:t>mieszkańców;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status materialny </a:t>
            </a:r>
            <a:r>
              <a:rPr lang="pl-PL" sz="2200" dirty="0" smtClean="0"/>
              <a:t>mieszkańców;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poziom </a:t>
            </a:r>
            <a:r>
              <a:rPr lang="pl-PL" sz="2200" dirty="0" smtClean="0"/>
              <a:t>bezpieczeństwa; 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poziom </a:t>
            </a:r>
            <a:r>
              <a:rPr lang="pl-PL" sz="2200" dirty="0" smtClean="0"/>
              <a:t>edukacji; 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stopień aktywności mieszkańców w życiu publicznym </a:t>
            </a:r>
            <a:br>
              <a:rPr lang="pl-PL" sz="2200" dirty="0"/>
            </a:br>
            <a:r>
              <a:rPr lang="pl-PL" sz="2200" dirty="0"/>
              <a:t>i </a:t>
            </a:r>
            <a:r>
              <a:rPr lang="pl-PL" sz="2200" dirty="0" smtClean="0"/>
              <a:t>kulturalnym;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poziom kapitału społecznego, w tym zaufania w </a:t>
            </a:r>
            <a:r>
              <a:rPr lang="pl-PL" sz="2200" dirty="0" smtClean="0"/>
              <a:t>społeczeństwie.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techniczna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chemeClr val="tx2"/>
                </a:solidFill>
              </a:rPr>
              <a:t>Diagnozowane zjawiska – zakres tematyczny: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stan techniczny obiektów budowlanych, w tym o przeznaczeniu </a:t>
            </a:r>
            <a:r>
              <a:rPr lang="pl-PL" sz="2200" dirty="0" smtClean="0"/>
              <a:t>mieszkaniowym;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rozwiązania techniczne umożliwiające efektywne korzystanie </a:t>
            </a:r>
            <a:br>
              <a:rPr lang="pl-PL" sz="2200" dirty="0"/>
            </a:br>
            <a:r>
              <a:rPr lang="pl-PL" sz="2200" dirty="0"/>
              <a:t>z obiektów budowlanych, w szczególności w zakresie energooszczędności i ochrony </a:t>
            </a:r>
            <a:r>
              <a:rPr lang="pl-PL" sz="2200" dirty="0" smtClean="0"/>
              <a:t>środowiska;</a:t>
            </a:r>
            <a:endParaRPr lang="pl-PL" sz="22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200" dirty="0"/>
              <a:t>stan infrastruktury </a:t>
            </a:r>
            <a:r>
              <a:rPr lang="pl-PL" sz="2200" dirty="0" smtClean="0"/>
              <a:t>liniowej. 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Sfera gospodarcza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>
                <a:solidFill>
                  <a:schemeClr val="tx2"/>
                </a:solidFill>
              </a:rPr>
              <a:t>Diagnozowane zjawiska – zakres tematyczny:</a:t>
            </a:r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poziom przedsiębiorczości </a:t>
            </a:r>
            <a:r>
              <a:rPr lang="pl-PL" sz="2200" dirty="0" smtClean="0"/>
              <a:t>mieszkańców; 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kondycja </a:t>
            </a:r>
            <a:r>
              <a:rPr lang="pl-PL" sz="2200" dirty="0" smtClean="0"/>
              <a:t>przedsiębiorstw;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liczba lokali usługowych, </a:t>
            </a:r>
            <a:r>
              <a:rPr lang="pl-PL" sz="2200" dirty="0" smtClean="0"/>
              <a:t>sklepów.</a:t>
            </a:r>
            <a:endParaRPr lang="pl-PL" sz="2200" dirty="0"/>
          </a:p>
          <a:p>
            <a:pPr>
              <a:spcBef>
                <a:spcPts val="272"/>
              </a:spcBef>
            </a:pPr>
            <a:endParaRPr lang="pl-PL" sz="2200" dirty="0"/>
          </a:p>
          <a:p>
            <a:pPr>
              <a:spcBef>
                <a:spcPts val="272"/>
              </a:spcBef>
            </a:pP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Sfera środowiskowa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>
                <a:solidFill>
                  <a:schemeClr val="tx2"/>
                </a:solidFill>
              </a:rPr>
              <a:t>Diagnozowane zjawiska – zakres tematyczny:</a:t>
            </a:r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stan środowiska  </a:t>
            </a:r>
            <a:r>
              <a:rPr lang="pl-PL" sz="2200" dirty="0" smtClean="0"/>
              <a:t>naturalnego;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obecności odpadów stwarzających zagrożenie dla życia, zdrowia ludzi lub stanu </a:t>
            </a:r>
            <a:r>
              <a:rPr lang="pl-PL" sz="2200" dirty="0" smtClean="0"/>
              <a:t>środowiska;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walory środowiska </a:t>
            </a:r>
            <a:r>
              <a:rPr lang="pl-PL" sz="2200" dirty="0" smtClean="0"/>
              <a:t>przyrodniczego. </a:t>
            </a:r>
            <a:endParaRPr lang="pl-PL" sz="2200" dirty="0"/>
          </a:p>
          <a:p>
            <a:pPr>
              <a:spcBef>
                <a:spcPts val="272"/>
              </a:spcBef>
            </a:pP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przestrzenno-funkcjonalna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chemeClr val="tx2"/>
                </a:solidFill>
              </a:rPr>
              <a:t>Diagnozowane zjawiska – zakres tematyczny:</a:t>
            </a:r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dostępność infrastruktury technicznej i społecznej np. dostęp do szkoły, ośrodka zdrowia oraz dostęp do </a:t>
            </a:r>
            <a:r>
              <a:rPr lang="pl-PL" sz="2200" dirty="0" smtClean="0"/>
              <a:t>usług;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dostęp i jakość podstawowych </a:t>
            </a:r>
            <a:r>
              <a:rPr lang="pl-PL" sz="2200" dirty="0" smtClean="0"/>
              <a:t>usług;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dostosowanie rozwiązań urbanistycznych do zmieniających się funkcji obszaru (np. dostosowanie przestrzeni publicznej do potrzeb osób niepełnosprawnych</a:t>
            </a:r>
            <a:r>
              <a:rPr lang="pl-PL" sz="2200" dirty="0" smtClean="0"/>
              <a:t>);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poziom obsługi </a:t>
            </a:r>
            <a:r>
              <a:rPr lang="pl-PL" sz="2200" dirty="0" smtClean="0"/>
              <a:t>komunikacyjnej;</a:t>
            </a:r>
            <a:endParaRPr lang="pl-PL" sz="2200" dirty="0"/>
          </a:p>
          <a:p>
            <a:pPr marL="342900" indent="-342900" algn="just">
              <a:spcBef>
                <a:spcPts val="272"/>
              </a:spcBef>
              <a:buFont typeface="Wingdings" panose="05000000000000000000" pitchFamily="2" charset="2"/>
              <a:buChar char="§"/>
            </a:pPr>
            <a:r>
              <a:rPr lang="pl-PL" sz="2200" dirty="0"/>
              <a:t>jakość terenów </a:t>
            </a:r>
            <a:r>
              <a:rPr lang="pl-PL" sz="2200" dirty="0" smtClean="0"/>
              <a:t>publicznych.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przestrzenno-funkcjonalna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Diagnoza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sporządzona jest na podstawie:</a:t>
            </a:r>
          </a:p>
          <a:p>
            <a:pPr marL="361950" lvl="1" indent="-342900"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</a:rPr>
              <a:t>analizy </a:t>
            </a:r>
            <a:r>
              <a:rPr lang="pl-PL" dirty="0" err="1">
                <a:latin typeface="Calibri" panose="020F0502020204030204" pitchFamily="34" charset="0"/>
              </a:rPr>
              <a:t>desk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dirty="0" err="1" smtClean="0">
                <a:latin typeface="Calibri" panose="020F0502020204030204" pitchFamily="34" charset="0"/>
              </a:rPr>
              <a:t>research</a:t>
            </a:r>
            <a:r>
              <a:rPr lang="pl-PL" dirty="0" smtClean="0">
                <a:latin typeface="Calibri" panose="020F0502020204030204" pitchFamily="34" charset="0"/>
              </a:rPr>
              <a:t>, </a:t>
            </a:r>
            <a:r>
              <a:rPr lang="pl-PL" dirty="0">
                <a:latin typeface="Calibri" panose="020F0502020204030204" pitchFamily="34" charset="0"/>
              </a:rPr>
              <a:t>na podstawie danych dostarczonych przez Urząd </a:t>
            </a:r>
            <a:r>
              <a:rPr lang="pl-PL" dirty="0" smtClean="0">
                <a:latin typeface="Calibri" panose="020F0502020204030204" pitchFamily="34" charset="0"/>
              </a:rPr>
              <a:t>Gminy </a:t>
            </a:r>
            <a:r>
              <a:rPr lang="pl-PL" dirty="0">
                <a:latin typeface="Calibri" panose="020F0502020204030204" pitchFamily="34" charset="0"/>
              </a:rPr>
              <a:t>oraz danych publicznie dostępnych</a:t>
            </a:r>
            <a:r>
              <a:rPr lang="pl-PL" dirty="0" smtClean="0">
                <a:latin typeface="Calibri" panose="020F0502020204030204" pitchFamily="34" charset="0"/>
              </a:rPr>
              <a:t>,</a:t>
            </a:r>
          </a:p>
          <a:p>
            <a:pPr marL="361950" lvl="1" indent="-342900"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</a:rPr>
              <a:t>danych </a:t>
            </a:r>
            <a:r>
              <a:rPr lang="pl-PL" dirty="0">
                <a:latin typeface="Calibri" panose="020F0502020204030204" pitchFamily="34" charset="0"/>
              </a:rPr>
              <a:t>pozyskanych na podstawie badań </a:t>
            </a:r>
            <a:r>
              <a:rPr lang="pl-PL" dirty="0" smtClean="0">
                <a:latin typeface="Calibri" panose="020F0502020204030204" pitchFamily="34" charset="0"/>
              </a:rPr>
              <a:t>jakościowych,</a:t>
            </a:r>
          </a:p>
          <a:p>
            <a:pPr marL="361950" lvl="1" indent="-342900"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</a:rPr>
              <a:t>badań społecznych,</a:t>
            </a:r>
          </a:p>
          <a:p>
            <a:pPr marL="361950" lvl="1" indent="-342900"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 smtClean="0">
                <a:latin typeface="Calibri" panose="020F0502020204030204" pitchFamily="34" charset="0"/>
              </a:rPr>
              <a:t>spotkań </a:t>
            </a:r>
            <a:r>
              <a:rPr lang="pl-PL" dirty="0">
                <a:latin typeface="Calibri" panose="020F0502020204030204" pitchFamily="34" charset="0"/>
              </a:rPr>
              <a:t>z mieszkańcami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403350"/>
            <a:ext cx="8640960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sz="3600" b="1" dirty="0" smtClean="0"/>
              <a:t>Cel pracy</a:t>
            </a:r>
          </a:p>
          <a:p>
            <a:pPr marL="57150" algn="ctr"/>
            <a:endParaRPr lang="pl-PL" sz="3200" dirty="0"/>
          </a:p>
          <a:p>
            <a:pPr algn="just"/>
            <a:r>
              <a:rPr lang="pl-PL" sz="2400" b="1" u="sng" dirty="0" smtClean="0"/>
              <a:t>Celem </a:t>
            </a:r>
            <a:r>
              <a:rPr lang="pl-PL" sz="2400" b="1" u="sng" dirty="0"/>
              <a:t>pracy</a:t>
            </a:r>
            <a:r>
              <a:rPr lang="pl-PL" sz="2400" b="1" dirty="0"/>
              <a:t> </a:t>
            </a:r>
            <a:r>
              <a:rPr lang="pl-PL" sz="2400" dirty="0"/>
              <a:t>jest opracowanie dokumentu, który będzie podstawą do ubiegania się o środki zewnętrzne na działania określone w Lokalnym Programie Rewitalizacji na wyznaczonych obszarach </a:t>
            </a:r>
            <a:r>
              <a:rPr lang="pl-PL" sz="2400" dirty="0" smtClean="0"/>
              <a:t>gminy.</a:t>
            </a:r>
            <a:endParaRPr lang="pl-PL" sz="2400" dirty="0"/>
          </a:p>
          <a:p>
            <a:pPr algn="just"/>
            <a:r>
              <a:rPr lang="pl-PL" sz="2400" b="1" u="sng" dirty="0"/>
              <a:t>Celem spotkania</a:t>
            </a:r>
            <a:r>
              <a:rPr lang="pl-PL" sz="2400" b="1" dirty="0"/>
              <a:t> </a:t>
            </a:r>
            <a:r>
              <a:rPr lang="pl-PL" sz="2400" dirty="0"/>
              <a:t>jest wstępna diagnoza zdegradowanych przestrzeni do wyznaczenia </a:t>
            </a:r>
            <a:r>
              <a:rPr lang="pl-PL" sz="2400" dirty="0" smtClean="0"/>
              <a:t>obszaru/obszarów </a:t>
            </a:r>
            <a:r>
              <a:rPr lang="pl-PL" sz="2400" dirty="0"/>
              <a:t>rewitalizacji w </a:t>
            </a:r>
            <a:r>
              <a:rPr lang="pl-PL" sz="2400" dirty="0" smtClean="0"/>
              <a:t>gminie.</a:t>
            </a: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48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noFill/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na lata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2017-2023 – wybrane dane statystyczne</a:t>
            </a:r>
            <a:endParaRPr lang="pl-P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20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7" y="908720"/>
            <a:ext cx="7504246" cy="530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738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noFill/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na lata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2017-2023 – wybrane dane statystyczne</a:t>
            </a:r>
            <a:endParaRPr lang="pl-P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21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1" y="908720"/>
            <a:ext cx="7440778" cy="52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1005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noFill/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na lata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2017-2023 – propozycje obszarów rewitalizacji</a:t>
            </a:r>
            <a:endParaRPr lang="pl-P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22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0" y="908720"/>
            <a:ext cx="7574779" cy="53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225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przestrzenno-funkcjonalna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 pytanie do Państwa:</a:t>
            </a:r>
          </a:p>
          <a:p>
            <a:pPr marL="352425" indent="-352425">
              <a:spcBef>
                <a:spcPts val="0"/>
              </a:spcBef>
            </a:pPr>
            <a:r>
              <a:rPr lang="pl-PL" dirty="0"/>
              <a:t>Jakie występują społeczne problemy i zjawiska kryzysowe w </a:t>
            </a:r>
            <a:r>
              <a:rPr lang="pl-PL" dirty="0" smtClean="0"/>
              <a:t>gminie? </a:t>
            </a:r>
            <a:r>
              <a:rPr lang="pl-PL" dirty="0"/>
              <a:t>- prosimy również o ich umiejscowienie w przestrzeni.</a:t>
            </a:r>
          </a:p>
          <a:p>
            <a:pPr marL="360363"/>
            <a:r>
              <a:rPr lang="pl-PL" i="1" dirty="0">
                <a:solidFill>
                  <a:srgbClr val="0070C0"/>
                </a:solidFill>
              </a:rPr>
              <a:t>proszę mieć „na oku”: bezrobocie, ubóstwo, przestępczość, niski poziom edukacji, brak aktywności mieszkańców w życiu publicznym i kulturalnym, niski poziom kapitału społecznego, w tym zaufania w społeczeństwie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przestrzenno-funkcjonalna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Pakiet pytań do Państwa:</a:t>
            </a:r>
          </a:p>
          <a:p>
            <a:r>
              <a:rPr lang="pl-PL" u="sng" dirty="0"/>
              <a:t>Problemy i zjawiska kryzysowe poza sferą społeczną</a:t>
            </a:r>
            <a:r>
              <a:rPr lang="pl-PL" u="sng" dirty="0" smtClean="0"/>
              <a:t>:</a:t>
            </a:r>
          </a:p>
          <a:p>
            <a:endParaRPr lang="pl-PL" sz="1200" u="sng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Jakie występują problemy i zjawiska kryzysowe w sferze gospodarczej? </a:t>
            </a:r>
            <a:r>
              <a:rPr lang="pl-PL" i="1" dirty="0">
                <a:solidFill>
                  <a:srgbClr val="0070C0"/>
                </a:solidFill>
              </a:rPr>
              <a:t>prosimy również o ich umiejscowienie w </a:t>
            </a:r>
            <a:r>
              <a:rPr lang="pl-PL" i="1" dirty="0" smtClean="0">
                <a:solidFill>
                  <a:srgbClr val="0070C0"/>
                </a:solidFill>
              </a:rPr>
              <a:t>przestrzeni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i="1" dirty="0">
              <a:solidFill>
                <a:srgbClr val="0070C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Jakie </a:t>
            </a:r>
            <a:r>
              <a:rPr lang="pl-PL" dirty="0"/>
              <a:t>występują problemy i zjawiska kryzysowe w sferze środowiskowej? </a:t>
            </a:r>
            <a:r>
              <a:rPr lang="pl-PL" i="1" dirty="0">
                <a:solidFill>
                  <a:srgbClr val="0070C0"/>
                </a:solidFill>
              </a:rPr>
              <a:t>prosimy również o ich umiejscowienie w </a:t>
            </a:r>
            <a:r>
              <a:rPr lang="pl-PL" i="1" dirty="0" smtClean="0">
                <a:solidFill>
                  <a:srgbClr val="0070C0"/>
                </a:solidFill>
              </a:rPr>
              <a:t>przestrzeni</a:t>
            </a:r>
            <a:endParaRPr lang="pl-PL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Jakie </a:t>
            </a:r>
            <a:r>
              <a:rPr lang="pl-PL" dirty="0"/>
              <a:t>występują problemy i zjawiska kryzysowe w sferze przestrzenno-funkcjonalnej? </a:t>
            </a:r>
            <a:r>
              <a:rPr lang="pl-PL" i="1" dirty="0" smtClean="0">
                <a:solidFill>
                  <a:srgbClr val="0070C0"/>
                </a:solidFill>
              </a:rPr>
              <a:t>prosimy </a:t>
            </a:r>
            <a:r>
              <a:rPr lang="pl-PL" i="1" dirty="0">
                <a:solidFill>
                  <a:srgbClr val="0070C0"/>
                </a:solidFill>
              </a:rPr>
              <a:t>również o ich umiejscowienie w </a:t>
            </a:r>
            <a:r>
              <a:rPr lang="pl-PL" i="1" dirty="0" smtClean="0">
                <a:solidFill>
                  <a:srgbClr val="0070C0"/>
                </a:solidFill>
              </a:rPr>
              <a:t>przestrzeni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Jakie </a:t>
            </a:r>
            <a:r>
              <a:rPr lang="pl-PL" dirty="0"/>
              <a:t>występują problemy i zjawiska kryzysowe w sferze technicznej? </a:t>
            </a:r>
            <a:r>
              <a:rPr lang="pl-PL" i="1" dirty="0" smtClean="0">
                <a:solidFill>
                  <a:srgbClr val="0070C0"/>
                </a:solidFill>
              </a:rPr>
              <a:t>prosimy </a:t>
            </a:r>
            <a:r>
              <a:rPr lang="pl-PL" i="1" dirty="0">
                <a:solidFill>
                  <a:srgbClr val="0070C0"/>
                </a:solidFill>
              </a:rPr>
              <a:t>również o ich umiejscowienie w przestrzeni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Sfera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przestrzenno-funkcjonalna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rgbClr val="FFC000"/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Pakiet pytań do Państwa uzupełniający: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Jaki jest poziom zaangażowania, udziału w życiu publicznym lokalnej społeczności? </a:t>
            </a:r>
            <a:r>
              <a:rPr lang="pl-PL" i="1" dirty="0">
                <a:solidFill>
                  <a:srgbClr val="0070C0"/>
                </a:solidFill>
              </a:rPr>
              <a:t>Jakie grupy (np. seniorzy, młodzież, przedsiębiorcy) wyróżniają się pod względem poziomu </a:t>
            </a:r>
            <a:r>
              <a:rPr lang="pl-PL" i="1" dirty="0" smtClean="0">
                <a:solidFill>
                  <a:srgbClr val="0070C0"/>
                </a:solidFill>
              </a:rPr>
              <a:t>zaangażowania?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 </a:t>
            </a:r>
            <a:r>
              <a:rPr lang="pl-PL" dirty="0"/>
              <a:t>jest udział mieszkańców w przygotowaniu i konsultowaniu decyzji rozwojowych podejmowanych przez władze </a:t>
            </a:r>
            <a:r>
              <a:rPr lang="pl-PL" dirty="0" smtClean="0"/>
              <a:t>gminy?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Jaka </a:t>
            </a:r>
            <a:r>
              <a:rPr lang="pl-PL" dirty="0"/>
              <a:t>jest aktywność sektora </a:t>
            </a:r>
            <a:r>
              <a:rPr lang="pl-PL" dirty="0" smtClean="0"/>
              <a:t>pozarządowego?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Jakie </a:t>
            </a:r>
            <a:r>
              <a:rPr lang="pl-PL" dirty="0"/>
              <a:t>są doświadczenia w </a:t>
            </a:r>
            <a:r>
              <a:rPr lang="pl-PL" dirty="0" smtClean="0"/>
              <a:t>gminie </a:t>
            </a:r>
            <a:r>
              <a:rPr lang="pl-PL" dirty="0"/>
              <a:t>w tworzeniu partnerstw na rzecz realizacji przedsięwzięć </a:t>
            </a:r>
            <a:r>
              <a:rPr lang="pl-PL" dirty="0" smtClean="0"/>
              <a:t>rozwojowych?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 </a:t>
            </a:r>
            <a:r>
              <a:rPr lang="pl-PL" dirty="0"/>
              <a:t>silne są więzi społeczne wśród mieszkańców? W jakim stopniu występują zjawiska wykluczenia i podziałów społecznych w </a:t>
            </a:r>
            <a:r>
              <a:rPr lang="pl-PL" dirty="0" smtClean="0"/>
              <a:t>gminie?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Jakie </a:t>
            </a:r>
            <a:r>
              <a:rPr lang="pl-PL" dirty="0"/>
              <a:t>konflikty w </a:t>
            </a:r>
            <a:r>
              <a:rPr lang="pl-PL" dirty="0" smtClean="0"/>
              <a:t>gminie, </a:t>
            </a:r>
            <a:r>
              <a:rPr lang="pl-PL" dirty="0"/>
              <a:t>które wymagają rozwiązania? </a:t>
            </a:r>
          </a:p>
          <a:p>
            <a:pPr marL="355600">
              <a:spcBef>
                <a:spcPts val="0"/>
              </a:spcBef>
            </a:pPr>
            <a:r>
              <a:rPr lang="pl-PL" i="1" dirty="0">
                <a:solidFill>
                  <a:srgbClr val="0070C0"/>
                </a:solidFill>
              </a:rPr>
              <a:t>Kto jest w nie zaangażowany? Czego dotyczą?</a:t>
            </a:r>
          </a:p>
          <a:p>
            <a:pPr>
              <a:spcAft>
                <a:spcPts val="1200"/>
              </a:spcAft>
              <a:buClr>
                <a:srgbClr val="FFC000"/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  <a:buClr>
                <a:srgbClr val="FFC000"/>
              </a:buClr>
            </a:pP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692696"/>
            <a:ext cx="8424167" cy="5400600"/>
          </a:xfrm>
        </p:spPr>
        <p:txBody>
          <a:bodyPr>
            <a:normAutofit lnSpcReduction="10000"/>
          </a:bodyPr>
          <a:lstStyle/>
          <a:p>
            <a:pPr marL="57150" lvl="0" algn="ctr"/>
            <a:endParaRPr lang="pl-PL" b="1" dirty="0" smtClean="0"/>
          </a:p>
          <a:p>
            <a:pPr marL="57150" lvl="0" algn="ctr"/>
            <a:r>
              <a:rPr lang="pl-PL" sz="2400" b="1" dirty="0" smtClean="0"/>
              <a:t>Kryteria </a:t>
            </a:r>
            <a:r>
              <a:rPr lang="pl-PL" sz="2400" b="1" dirty="0"/>
              <a:t>oceny projektów rewitalizacyjnych, alokacja środków</a:t>
            </a:r>
            <a:r>
              <a:rPr lang="pl-PL" sz="2400" b="1" dirty="0" smtClean="0"/>
              <a:t> </a:t>
            </a:r>
            <a:endParaRPr lang="pl-PL" sz="2400" b="1" dirty="0"/>
          </a:p>
          <a:p>
            <a:pPr marL="57150" algn="ctr"/>
            <a:r>
              <a:rPr lang="pl-PL" sz="2400" b="1" dirty="0" smtClean="0">
                <a:solidFill>
                  <a:srgbClr val="C00000"/>
                </a:solidFill>
              </a:rPr>
              <a:t>SZOOP RPO-WP na lata 2014-2020</a:t>
            </a:r>
          </a:p>
          <a:p>
            <a:pPr marL="57150" lvl="0" algn="ctr"/>
            <a:r>
              <a:rPr lang="pl-PL" sz="2400" b="1" dirty="0"/>
              <a:t>Działanie 6.3  Rewitalizacja Przestrzeni Regionalnej </a:t>
            </a:r>
          </a:p>
          <a:p>
            <a:pPr marL="57150" algn="ctr"/>
            <a:endParaRPr lang="pl-PL" sz="2400" b="1" dirty="0">
              <a:solidFill>
                <a:srgbClr val="C00000"/>
              </a:solidFill>
            </a:endParaRPr>
          </a:p>
          <a:p>
            <a:pPr marL="800100" indent="-742950">
              <a:buAutoNum type="arabicPeriod"/>
            </a:pPr>
            <a:r>
              <a:rPr lang="pl-PL" sz="2800" dirty="0" smtClean="0"/>
              <a:t>Typy projektów</a:t>
            </a:r>
          </a:p>
          <a:p>
            <a:pPr marL="800100" indent="-742950">
              <a:buAutoNum type="arabicPeriod"/>
            </a:pPr>
            <a:r>
              <a:rPr lang="pl-PL" sz="2800" dirty="0" smtClean="0"/>
              <a:t>Typ beneficjentów</a:t>
            </a:r>
          </a:p>
          <a:p>
            <a:pPr marL="800100" indent="-742950">
              <a:buFont typeface="Arial" pitchFamily="34" charset="0"/>
              <a:buAutoNum type="arabicPeriod"/>
            </a:pPr>
            <a:r>
              <a:rPr lang="pl-PL" sz="2800" dirty="0"/>
              <a:t>Alokacja - 37 767 </a:t>
            </a:r>
            <a:r>
              <a:rPr lang="pl-PL" sz="2800"/>
              <a:t>606 </a:t>
            </a:r>
            <a:r>
              <a:rPr lang="pl-PL" sz="2800" smtClean="0"/>
              <a:t> EUR</a:t>
            </a:r>
            <a:endParaRPr lang="pl-PL" sz="2800" dirty="0" smtClean="0"/>
          </a:p>
          <a:p>
            <a:pPr marL="800100" indent="-742950">
              <a:buAutoNum type="arabicPeriod"/>
            </a:pPr>
            <a:r>
              <a:rPr lang="pl-PL" sz="2800" dirty="0"/>
              <a:t>Minimalna wartość wydatków kwalifikowanych projektu: </a:t>
            </a:r>
            <a:r>
              <a:rPr lang="pl-PL" sz="2800" b="1" dirty="0"/>
              <a:t>500 000 </a:t>
            </a:r>
            <a:r>
              <a:rPr lang="pl-PL" sz="2800" dirty="0" smtClean="0"/>
              <a:t>PLN</a:t>
            </a:r>
          </a:p>
          <a:p>
            <a:pPr marL="800100" indent="-742950">
              <a:buAutoNum type="arabicPeriod"/>
            </a:pPr>
            <a:r>
              <a:rPr lang="pl-PL" sz="2800" dirty="0"/>
              <a:t>Maksymalna kwota dofinansowania dla jednego projektu </a:t>
            </a:r>
            <a:r>
              <a:rPr lang="pl-PL" sz="2800" dirty="0" smtClean="0"/>
              <a:t>– </a:t>
            </a:r>
            <a:r>
              <a:rPr lang="pl-PL" sz="2800" b="1" dirty="0" smtClean="0"/>
              <a:t>10 </a:t>
            </a:r>
            <a:r>
              <a:rPr lang="pl-PL" sz="2800" b="1" dirty="0"/>
              <a:t>000 000 </a:t>
            </a:r>
            <a:r>
              <a:rPr lang="pl-PL" sz="2800" dirty="0"/>
              <a:t>PLN</a:t>
            </a:r>
          </a:p>
          <a:p>
            <a:pPr marL="800100" indent="-742950">
              <a:buAutoNum type="arabicPeriod"/>
            </a:pPr>
            <a:endParaRPr lang="pl-PL" sz="2800" dirty="0"/>
          </a:p>
          <a:p>
            <a:pPr marL="800100" indent="-742950">
              <a:buAutoNum type="arabicPeriod"/>
            </a:pPr>
            <a:endParaRPr lang="pl-PL" sz="2800" dirty="0" smtClean="0"/>
          </a:p>
          <a:p>
            <a:pPr marL="800100" indent="-742950">
              <a:buAutoNum type="arabicPeriod"/>
            </a:pPr>
            <a:endParaRPr lang="pl-PL" sz="3600" dirty="0" smtClean="0"/>
          </a:p>
          <a:p>
            <a:pPr marL="800100" indent="-742950">
              <a:buAutoNum type="arabicPeriod"/>
            </a:pPr>
            <a:endParaRPr lang="pl-PL" sz="3600" dirty="0"/>
          </a:p>
          <a:p>
            <a:pPr marL="800100" indent="-742950">
              <a:buAutoNum type="arabicPeriod"/>
            </a:pPr>
            <a:endParaRPr lang="pl-PL" sz="3600" b="1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26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2017-2023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0583566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052736"/>
            <a:ext cx="8424167" cy="5400600"/>
          </a:xfrm>
        </p:spPr>
        <p:txBody>
          <a:bodyPr>
            <a:normAutofit fontScale="55000" lnSpcReduction="20000"/>
          </a:bodyPr>
          <a:lstStyle/>
          <a:p>
            <a:pPr marL="57150" lvl="0" algn="ctr"/>
            <a:endParaRPr lang="pl-PL" b="1" dirty="0" smtClean="0">
              <a:solidFill>
                <a:srgbClr val="FF0000"/>
              </a:solidFill>
            </a:endParaRPr>
          </a:p>
          <a:p>
            <a:pPr marL="57150" lvl="0" algn="ctr"/>
            <a:r>
              <a:rPr lang="pl-PL" sz="3800" dirty="0" smtClean="0"/>
              <a:t>Typy projektów rewitalizacyjnych w RPO WP 2014-2020 – </a:t>
            </a:r>
          </a:p>
          <a:p>
            <a:pPr marL="57150" lvl="0" algn="ctr"/>
            <a:r>
              <a:rPr lang="pl-PL" sz="3800" b="1" dirty="0" smtClean="0"/>
              <a:t>Działanie </a:t>
            </a:r>
            <a:r>
              <a:rPr lang="pl-PL" sz="3800" b="1" dirty="0"/>
              <a:t>6.3  </a:t>
            </a:r>
            <a:r>
              <a:rPr lang="pl-PL" sz="3800" b="1" dirty="0" smtClean="0"/>
              <a:t>Rewitalizacja Przestrzeni Regionalnej </a:t>
            </a:r>
          </a:p>
          <a:p>
            <a:pPr marL="57150" lvl="0" algn="just"/>
            <a:r>
              <a:rPr lang="pl-PL" sz="3400" b="1" dirty="0" smtClean="0">
                <a:solidFill>
                  <a:srgbClr val="C00000"/>
                </a:solidFill>
              </a:rPr>
              <a:t>Ograniczenie </a:t>
            </a:r>
            <a:r>
              <a:rPr lang="pl-PL" sz="3400" b="1" dirty="0">
                <a:solidFill>
                  <a:srgbClr val="C00000"/>
                </a:solidFill>
              </a:rPr>
              <a:t>istotnych problemów </a:t>
            </a:r>
            <a:r>
              <a:rPr lang="pl-PL" sz="3400" dirty="0"/>
              <a:t>zidentyfikowanych w Programie Rewitalizacji obejmującym obszary miejskie i/lub obszary wiejskie poprzez: </a:t>
            </a:r>
          </a:p>
          <a:p>
            <a:pPr marL="57150" lvl="0" algn="just"/>
            <a:endParaRPr lang="pl-PL" sz="3400" dirty="0" smtClean="0"/>
          </a:p>
          <a:p>
            <a:pPr marL="57150" lvl="0" algn="just"/>
            <a:r>
              <a:rPr lang="pl-PL" sz="3400" dirty="0" smtClean="0"/>
              <a:t>1</a:t>
            </a:r>
            <a:r>
              <a:rPr lang="pl-PL" sz="3400" dirty="0"/>
              <a:t>. </a:t>
            </a:r>
            <a:r>
              <a:rPr lang="pl-PL" sz="3400" dirty="0" smtClean="0"/>
              <a:t>Budowę, </a:t>
            </a:r>
            <a:r>
              <a:rPr lang="pl-PL" sz="3400" dirty="0"/>
              <a:t>przebudowę, rozbudowę, nadbudowę, remont, w celu przywrócenia i/lub nadania nowych funkcji społecznych, gospodarczych, edukacyjnych, kulturalnych, sportowych, turystycznych lub rekreacyjnych: </a:t>
            </a:r>
          </a:p>
          <a:p>
            <a:pPr marL="57150" lvl="0" algn="just"/>
            <a:endParaRPr lang="pl-PL" sz="3400" dirty="0"/>
          </a:p>
          <a:p>
            <a:pPr marL="57150" lvl="0" algn="just"/>
            <a:r>
              <a:rPr lang="pl-PL" sz="3400" dirty="0" smtClean="0"/>
              <a:t>a) </a:t>
            </a:r>
            <a:r>
              <a:rPr lang="pl-PL" sz="3400" b="1" i="1" dirty="0" smtClean="0"/>
              <a:t>budynków </a:t>
            </a:r>
            <a:r>
              <a:rPr lang="pl-PL" sz="3400" b="1" i="1" dirty="0"/>
              <a:t>użyteczności </a:t>
            </a:r>
            <a:r>
              <a:rPr lang="pl-PL" sz="3400" b="1" i="1" dirty="0" smtClean="0"/>
              <a:t>publicznej</a:t>
            </a:r>
            <a:r>
              <a:rPr lang="pl-PL" sz="3400" dirty="0" smtClean="0"/>
              <a:t>, </a:t>
            </a:r>
            <a:r>
              <a:rPr lang="pl-PL" sz="3400" dirty="0"/>
              <a:t>wraz z zagospodarowaniem przyległego otoczenia funkcjonalnie związanego z budynkiem, zdegradowanych budynków (w tym poprzemysłowych, powojskowych, popegeerowskich, pokolejowych) wraz z zagospodarowaniem przyległego otoczenia funkcjonalnie </a:t>
            </a:r>
            <a:r>
              <a:rPr lang="pl-PL" sz="3400" dirty="0" smtClean="0"/>
              <a:t>związanego </a:t>
            </a:r>
            <a:r>
              <a:rPr lang="pl-PL" sz="3400" dirty="0"/>
              <a:t>z budynkiem, </a:t>
            </a:r>
            <a:endParaRPr lang="pl-PL" sz="3400" dirty="0" smtClean="0"/>
          </a:p>
          <a:p>
            <a:pPr marL="57150" lvl="0" algn="just"/>
            <a:endParaRPr lang="pl-PL" sz="3400" dirty="0"/>
          </a:p>
          <a:p>
            <a:pPr marL="57150" lvl="0" algn="just"/>
            <a:r>
              <a:rPr lang="pl-PL" sz="3400" dirty="0"/>
              <a:t>b) </a:t>
            </a:r>
            <a:r>
              <a:rPr lang="pl-PL" sz="3400" b="1" i="1" dirty="0"/>
              <a:t>obszaru przestrzeni </a:t>
            </a:r>
            <a:r>
              <a:rPr lang="pl-PL" sz="3400" b="1" i="1" dirty="0" smtClean="0"/>
              <a:t>publicznej </a:t>
            </a:r>
          </a:p>
          <a:p>
            <a:pPr marL="57150" lvl="0" algn="just"/>
            <a:endParaRPr lang="pl-PL" sz="3400" dirty="0"/>
          </a:p>
          <a:p>
            <a:pPr marL="57150" lvl="0" algn="just"/>
            <a:r>
              <a:rPr lang="pl-PL" sz="3400" dirty="0"/>
              <a:t>c) </a:t>
            </a:r>
            <a:r>
              <a:rPr lang="pl-PL" sz="3400" b="1" i="1" dirty="0"/>
              <a:t>części wspólnych wielorodzinnych budynków mieszkalnych </a:t>
            </a:r>
            <a:r>
              <a:rPr lang="pl-PL" sz="3400" dirty="0"/>
              <a:t>wraz z otoczeniem - jako element szerszego projektu. </a:t>
            </a:r>
          </a:p>
          <a:p>
            <a:pPr marL="57150" lvl="0" algn="ctr"/>
            <a:endParaRPr lang="pl-PL" sz="3600" b="1" dirty="0">
              <a:solidFill>
                <a:srgbClr val="FF0000"/>
              </a:solidFill>
            </a:endParaRPr>
          </a:p>
          <a:p>
            <a:pPr marL="57150" lvl="0" algn="ctr"/>
            <a:endParaRPr lang="pl-PL" sz="3600" dirty="0" smtClean="0"/>
          </a:p>
          <a:p>
            <a:pPr marL="800100" indent="-742950">
              <a:buAutoNum type="arabicPeriod"/>
            </a:pPr>
            <a:endParaRPr lang="pl-PL" sz="3600" dirty="0" smtClean="0"/>
          </a:p>
          <a:p>
            <a:pPr marL="800100" indent="-742950">
              <a:buAutoNum type="arabicPeriod"/>
            </a:pPr>
            <a:endParaRPr lang="pl-PL" sz="3600" dirty="0"/>
          </a:p>
          <a:p>
            <a:pPr marL="800100" indent="-742950">
              <a:buAutoNum type="arabicPeriod"/>
            </a:pPr>
            <a:endParaRPr lang="pl-PL" sz="3600" b="1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111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052736"/>
            <a:ext cx="8424167" cy="5400600"/>
          </a:xfrm>
        </p:spPr>
        <p:txBody>
          <a:bodyPr>
            <a:normAutofit fontScale="40000" lnSpcReduction="20000"/>
          </a:bodyPr>
          <a:lstStyle/>
          <a:p>
            <a:pPr marL="57150" lvl="0" algn="ctr"/>
            <a:r>
              <a:rPr lang="pl-PL" sz="4400" b="1" dirty="0" smtClean="0"/>
              <a:t>Typy </a:t>
            </a:r>
            <a:r>
              <a:rPr lang="pl-PL" sz="4400" b="1" dirty="0"/>
              <a:t>projektów </a:t>
            </a:r>
            <a:r>
              <a:rPr lang="pl-PL" sz="4500" b="1" dirty="0"/>
              <a:t>rewitalizacyjnych w RPO WP 2014-2020 cd</a:t>
            </a:r>
            <a:r>
              <a:rPr lang="pl-PL" sz="4400" b="1" dirty="0"/>
              <a:t>.</a:t>
            </a:r>
          </a:p>
          <a:p>
            <a:pPr marL="800100" indent="-742950">
              <a:buAutoNum type="arabicPeriod"/>
            </a:pPr>
            <a:endParaRPr lang="pl-PL" sz="3600" dirty="0" smtClean="0"/>
          </a:p>
          <a:p>
            <a:pPr marL="57150" algn="just"/>
            <a:r>
              <a:rPr lang="pl-PL" sz="5000" dirty="0"/>
              <a:t>W ramach ww. typów projektów (wyłącznie, jako element uzupełniający realizację kompleksowego projektu przyczyniającego się do osiągnięcia celów Lokalnego / Gminnego Programu Rewitalizacji) możliwa jest: </a:t>
            </a:r>
            <a:endParaRPr lang="pl-PL" sz="5000" dirty="0" smtClean="0"/>
          </a:p>
          <a:p>
            <a:pPr marL="800100" indent="-742950" algn="just">
              <a:buFont typeface="+mj-lt"/>
              <a:buAutoNum type="alphaLcParenR"/>
            </a:pPr>
            <a:r>
              <a:rPr lang="pl-PL" sz="5000" dirty="0" smtClean="0"/>
              <a:t>budowa</a:t>
            </a:r>
            <a:r>
              <a:rPr lang="pl-PL" sz="5000" dirty="0"/>
              <a:t>, przebudowa, rozbudowa </a:t>
            </a:r>
            <a:r>
              <a:rPr lang="pl-PL" sz="5000" b="1" i="1" dirty="0" smtClean="0"/>
              <a:t>infrastruktury </a:t>
            </a:r>
            <a:r>
              <a:rPr lang="pl-PL" sz="5000" b="1" i="1" dirty="0"/>
              <a:t>drogowej </a:t>
            </a:r>
            <a:r>
              <a:rPr lang="pl-PL" sz="5000" dirty="0"/>
              <a:t>poprawiającej dostępność do rewitalizowanych obiektów i terenów – </a:t>
            </a:r>
            <a:r>
              <a:rPr lang="pl-PL" sz="5000" dirty="0" smtClean="0"/>
              <a:t>w </a:t>
            </a:r>
            <a:r>
              <a:rPr lang="pl-PL" sz="5000" dirty="0"/>
              <a:t>wysokości nie przekraczającej 30 % kosztów kwalifikowalnych projektu, </a:t>
            </a:r>
          </a:p>
          <a:p>
            <a:pPr marL="800100" indent="-742950" algn="just">
              <a:buFont typeface="+mj-lt"/>
              <a:buAutoNum type="alphaLcParenR"/>
            </a:pPr>
            <a:r>
              <a:rPr lang="pl-PL" sz="5000" dirty="0" smtClean="0"/>
              <a:t>budowa</a:t>
            </a:r>
            <a:r>
              <a:rPr lang="pl-PL" sz="5000" dirty="0"/>
              <a:t>, przebudowa, rozbudowa, </a:t>
            </a:r>
            <a:r>
              <a:rPr lang="pl-PL" sz="5000" b="1" i="1" dirty="0"/>
              <a:t>podstawowej infrastruktury komunalnej </a:t>
            </a:r>
            <a:r>
              <a:rPr lang="pl-PL" sz="5000" dirty="0"/>
              <a:t>tj. przewodów lub urządzeń wodociągowych, kanalizacyjnych, ciepłowniczych, elektrycznych, gazowych i teletechnicznych na obszarze objętym projektem, w celu zapewnienia dostępu wszystkich obiektów i terenów rewitalizowanych do podstawowych usług komunalnych, </a:t>
            </a:r>
          </a:p>
          <a:p>
            <a:pPr marL="800100" indent="-742950" algn="just">
              <a:buFont typeface="+mj-lt"/>
              <a:buAutoNum type="alphaLcParenR"/>
            </a:pPr>
            <a:r>
              <a:rPr lang="pl-PL" sz="5000" dirty="0" smtClean="0"/>
              <a:t>przebudowa </a:t>
            </a:r>
            <a:r>
              <a:rPr lang="pl-PL" sz="5000" b="1" i="1" dirty="0"/>
              <a:t>części wspólnych budynków mieszkalnych </a:t>
            </a:r>
            <a:r>
              <a:rPr lang="pl-PL" sz="5000" dirty="0"/>
              <a:t>wraz </a:t>
            </a:r>
            <a:r>
              <a:rPr lang="pl-PL" sz="5000" dirty="0" smtClean="0"/>
              <a:t/>
            </a:r>
            <a:br>
              <a:rPr lang="pl-PL" sz="5000" dirty="0" smtClean="0"/>
            </a:br>
            <a:r>
              <a:rPr lang="pl-PL" sz="5000" dirty="0" smtClean="0"/>
              <a:t>z </a:t>
            </a:r>
            <a:r>
              <a:rPr lang="pl-PL" sz="5000" dirty="0"/>
              <a:t>otoczeniem, </a:t>
            </a:r>
          </a:p>
          <a:p>
            <a:pPr marL="800100" indent="-742950" algn="just">
              <a:buFont typeface="+mj-lt"/>
              <a:buAutoNum type="alphaLcParenR"/>
            </a:pPr>
            <a:r>
              <a:rPr lang="pl-PL" sz="5000" dirty="0" smtClean="0"/>
              <a:t>przebudowa </a:t>
            </a:r>
            <a:r>
              <a:rPr lang="pl-PL" sz="5000" dirty="0"/>
              <a:t>i zakup </a:t>
            </a:r>
            <a:r>
              <a:rPr lang="pl-PL" sz="5000" b="1" i="1" dirty="0"/>
              <a:t>systemów poprawy bezpieczeństwa publicznego</a:t>
            </a:r>
            <a:r>
              <a:rPr lang="pl-PL" sz="5000" dirty="0"/>
              <a:t>, </a:t>
            </a:r>
          </a:p>
          <a:p>
            <a:pPr marL="800100" indent="-742950" algn="just">
              <a:buFont typeface="+mj-lt"/>
              <a:buAutoNum type="alphaLcParenR"/>
            </a:pPr>
            <a:r>
              <a:rPr lang="pl-PL" sz="5000" dirty="0" smtClean="0"/>
              <a:t>realizacja </a:t>
            </a:r>
            <a:r>
              <a:rPr lang="pl-PL" sz="5000" b="1" i="1" dirty="0"/>
              <a:t>zakupu sprzętu i wyposażenia</a:t>
            </a:r>
            <a:r>
              <a:rPr lang="pl-PL" sz="5000" dirty="0"/>
              <a:t> bezpośrednio związanego </a:t>
            </a:r>
            <a:r>
              <a:rPr lang="pl-PL" sz="5000" dirty="0" smtClean="0"/>
              <a:t/>
            </a:r>
            <a:br>
              <a:rPr lang="pl-PL" sz="5000" dirty="0" smtClean="0"/>
            </a:br>
            <a:r>
              <a:rPr lang="pl-PL" sz="5000" dirty="0" smtClean="0"/>
              <a:t>z </a:t>
            </a:r>
            <a:r>
              <a:rPr lang="pl-PL" sz="5000" dirty="0"/>
              <a:t>funkcją, jaka będzie pełniona </a:t>
            </a:r>
            <a:r>
              <a:rPr lang="pl-PL" sz="5000" b="1" i="1" dirty="0"/>
              <a:t>przez budynek/przestrzeń publiczną. </a:t>
            </a:r>
          </a:p>
          <a:p>
            <a:pPr marL="800100" indent="-742950">
              <a:buAutoNum type="alphaLcParenR"/>
            </a:pPr>
            <a:endParaRPr lang="pl-PL" sz="3600" b="1" i="1" dirty="0"/>
          </a:p>
          <a:p>
            <a:pPr marL="800100" indent="-742950">
              <a:buAutoNum type="alphaLcParenR"/>
            </a:pPr>
            <a:endParaRPr lang="pl-PL" sz="3600" b="1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28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035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052736"/>
            <a:ext cx="8424167" cy="5400600"/>
          </a:xfrm>
        </p:spPr>
        <p:txBody>
          <a:bodyPr>
            <a:normAutofit fontScale="70000" lnSpcReduction="20000"/>
          </a:bodyPr>
          <a:lstStyle/>
          <a:p>
            <a:pPr marL="57150" lvl="0" algn="ctr"/>
            <a:r>
              <a:rPr lang="pl-PL" sz="3400" b="1" dirty="0" smtClean="0"/>
              <a:t>Typy </a:t>
            </a:r>
            <a:r>
              <a:rPr lang="pl-PL" sz="3400" b="1" dirty="0"/>
              <a:t>projektów rewitalizacyjnych w RPO WP 2014-2020 – działania uzupełniające </a:t>
            </a:r>
          </a:p>
          <a:p>
            <a:pPr marL="57150" algn="just"/>
            <a:r>
              <a:rPr lang="pl-PL" sz="3600" dirty="0"/>
              <a:t>Uzupełniające inwestycje niezbędne dla rewitalizacji danego obszaru przewidziane zostały w następujących działaniach/poddziałaniach: </a:t>
            </a:r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1.3 Promowanie przedsiębiorczości Typ 1 - Strefy aktywności </a:t>
            </a:r>
            <a:r>
              <a:rPr lang="pl-PL" sz="3600" dirty="0" smtClean="0"/>
              <a:t>gospodarczej;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3.2 Modernizacja energetyczna </a:t>
            </a:r>
            <a:r>
              <a:rPr lang="pl-PL" sz="3600" dirty="0" smtClean="0"/>
              <a:t>budynków;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3.3.1 Realizacja planów </a:t>
            </a:r>
            <a:r>
              <a:rPr lang="pl-PL" sz="3600" dirty="0" smtClean="0"/>
              <a:t>niskoemisyjnych;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4.3.1 Gospodarka </a:t>
            </a:r>
            <a:r>
              <a:rPr lang="pl-PL" sz="3600" dirty="0" smtClean="0"/>
              <a:t>ściekowa;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4.3.2 Zaopatrzenie w </a:t>
            </a:r>
            <a:r>
              <a:rPr lang="pl-PL" sz="3600" dirty="0" smtClean="0"/>
              <a:t>wodę;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5.4 Niskoemisyjny transport </a:t>
            </a:r>
            <a:r>
              <a:rPr lang="pl-PL" sz="3600" dirty="0" smtClean="0"/>
              <a:t>miejski;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6.2.1 Infrastruktura ochrony </a:t>
            </a:r>
            <a:r>
              <a:rPr lang="pl-PL" sz="3600" dirty="0" smtClean="0"/>
              <a:t>zdrowia; </a:t>
            </a:r>
            <a:endParaRPr lang="pl-PL" sz="3600" dirty="0"/>
          </a:p>
          <a:p>
            <a:pPr marL="800100" indent="-742950">
              <a:buFont typeface="Wingdings" panose="05000000000000000000" pitchFamily="2" charset="2"/>
              <a:buChar char="Ø"/>
            </a:pPr>
            <a:r>
              <a:rPr lang="pl-PL" sz="3600" dirty="0"/>
              <a:t>6.2.2 Infrastruktura pomocy </a:t>
            </a:r>
            <a:r>
              <a:rPr lang="pl-PL" sz="3600" dirty="0" smtClean="0"/>
              <a:t>społecznej. </a:t>
            </a:r>
            <a:endParaRPr lang="pl-PL" sz="3600" dirty="0"/>
          </a:p>
          <a:p>
            <a:pPr marL="800100" indent="-742950">
              <a:buAutoNum type="arabicPeriod"/>
            </a:pPr>
            <a:endParaRPr lang="pl-PL" sz="3600" dirty="0"/>
          </a:p>
          <a:p>
            <a:pPr marL="57150"/>
            <a:endParaRPr lang="pl-PL" sz="3600" b="1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29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398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403350"/>
            <a:ext cx="8424167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sz="3600" b="1" dirty="0" smtClean="0"/>
              <a:t>Po </a:t>
            </a:r>
            <a:r>
              <a:rPr lang="pl-PL" sz="3600" b="1" dirty="0"/>
              <a:t>co powstaje program rewitalizacji?</a:t>
            </a:r>
            <a:endParaRPr lang="pl-PL" sz="4000" b="1" dirty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3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96" y="220486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646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96752"/>
          </a:xfrm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359916" y="1428478"/>
            <a:ext cx="8424167" cy="5054959"/>
          </a:xfrm>
        </p:spPr>
        <p:txBody>
          <a:bodyPr>
            <a:normAutofit fontScale="40000" lnSpcReduction="20000"/>
          </a:bodyPr>
          <a:lstStyle/>
          <a:p>
            <a:pPr marL="57150" lvl="0" algn="ctr"/>
            <a:r>
              <a:rPr lang="pl-PL" sz="4500" b="1" dirty="0" smtClean="0"/>
              <a:t>Typy </a:t>
            </a:r>
            <a:r>
              <a:rPr lang="pl-PL" sz="4500" b="1" dirty="0"/>
              <a:t>projektów rewitalizacyjnych w RPO WP </a:t>
            </a:r>
            <a:r>
              <a:rPr lang="pl-PL" sz="4500" b="1" dirty="0" smtClean="0"/>
              <a:t>2014-2020 </a:t>
            </a:r>
            <a:r>
              <a:rPr lang="pl-PL" sz="4500" b="1" dirty="0"/>
              <a:t>– działania uzupełniające </a:t>
            </a:r>
            <a:endParaRPr lang="pl-PL" sz="3400" b="1" dirty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/>
              <a:t>jednostki samorządu terytorialnego, ich związki i stowarzyszenia,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jednostki </a:t>
            </a:r>
            <a:r>
              <a:rPr lang="pl-PL" sz="5000" dirty="0"/>
              <a:t>organizacyjne jednostek samorządu terytorialnego posiadające osobowość prawną,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jednostki </a:t>
            </a:r>
            <a:r>
              <a:rPr lang="pl-PL" sz="5000" dirty="0"/>
              <a:t>sektora finansów publicznych posiadające osobowość prawną,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Państwowe </a:t>
            </a:r>
            <a:r>
              <a:rPr lang="pl-PL" sz="5000" dirty="0"/>
              <a:t>Gospodarstwo Leśne Lasy Państwowe i jego jednostki organizacyjne,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partnerzy </a:t>
            </a:r>
            <a:r>
              <a:rPr lang="pl-PL" sz="5000" dirty="0"/>
              <a:t>społeczni i gospodarczy,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jednostki </a:t>
            </a:r>
            <a:r>
              <a:rPr lang="pl-PL" sz="5000" dirty="0"/>
              <a:t>naukowe,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szkoły </a:t>
            </a:r>
            <a:r>
              <a:rPr lang="pl-PL" sz="5000" dirty="0"/>
              <a:t>wyższe,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instytucje </a:t>
            </a:r>
            <a:r>
              <a:rPr lang="pl-PL" sz="5000" dirty="0"/>
              <a:t>kultury,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kościoły </a:t>
            </a:r>
            <a:r>
              <a:rPr lang="pl-PL" sz="5000" dirty="0"/>
              <a:t>i związki wyznaniowe oraz osoby prawne kościołów i związków wyznaniowych,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spółdzielnie </a:t>
            </a:r>
            <a:r>
              <a:rPr lang="pl-PL" sz="5000" dirty="0"/>
              <a:t>/ wspólnoty mieszkaniowe, TBS,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przedsiębiorstwa </a:t>
            </a:r>
            <a:r>
              <a:rPr lang="pl-PL" sz="5000" dirty="0"/>
              <a:t>komunalne / Skarbu Państwa, </a:t>
            </a:r>
            <a:endParaRPr lang="pl-PL" sz="5000" dirty="0" smtClean="0"/>
          </a:p>
          <a:p>
            <a:pPr marL="628650" indent="-571500" algn="just">
              <a:buFont typeface="Wingdings" panose="05000000000000000000" pitchFamily="2" charset="2"/>
              <a:buChar char="§"/>
            </a:pPr>
            <a:r>
              <a:rPr lang="pl-PL" sz="5000" dirty="0" smtClean="0"/>
              <a:t>porozumienia </a:t>
            </a:r>
            <a:r>
              <a:rPr lang="pl-PL" sz="5000" dirty="0"/>
              <a:t>podmiotów wyżej wymienionych, reprezentowane przez lidera. </a:t>
            </a: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30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6152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/>
          </p:cNvSpPr>
          <p:nvPr/>
        </p:nvSpPr>
        <p:spPr bwMode="auto">
          <a:xfrm>
            <a:off x="369467" y="2011412"/>
            <a:ext cx="8405068" cy="234850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ctr">
              <a:buClr>
                <a:srgbClr val="FFC000"/>
              </a:buClr>
            </a:pPr>
            <a:endParaRPr lang="pl-PL" sz="3400" b="1" i="1" dirty="0" smtClean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 smtClean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 smtClean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 smtClean="0">
              <a:solidFill>
                <a:srgbClr val="095CC4"/>
              </a:solidFill>
            </a:endParaRPr>
          </a:p>
          <a:p>
            <a:pPr algn="ctr">
              <a:buClr>
                <a:srgbClr val="FFC000"/>
              </a:buClr>
            </a:pPr>
            <a:r>
              <a:rPr lang="pl-PL" sz="3400" b="1" i="1" dirty="0" smtClean="0">
                <a:solidFill>
                  <a:schemeClr val="accent6">
                    <a:lumMod val="50000"/>
                  </a:schemeClr>
                </a:solidFill>
              </a:rPr>
              <a:t>Dziękuję </a:t>
            </a:r>
            <a:r>
              <a:rPr lang="pl-PL" sz="3400" b="1" i="1" dirty="0">
                <a:solidFill>
                  <a:schemeClr val="accent6">
                    <a:lumMod val="50000"/>
                  </a:schemeClr>
                </a:solidFill>
              </a:rPr>
              <a:t>za </a:t>
            </a:r>
            <a:r>
              <a:rPr lang="pl-PL" sz="3400" b="1" i="1" dirty="0" smtClean="0">
                <a:solidFill>
                  <a:schemeClr val="accent6">
                    <a:lumMod val="50000"/>
                  </a:schemeClr>
                </a:solidFill>
              </a:rPr>
              <a:t>uwagę!</a:t>
            </a:r>
          </a:p>
          <a:p>
            <a:pPr algn="r">
              <a:buClr>
                <a:srgbClr val="FFC000"/>
              </a:buClr>
            </a:pPr>
            <a:endParaRPr lang="pl-PL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Clr>
                <a:srgbClr val="FFC000"/>
              </a:buClr>
            </a:pPr>
            <a:endParaRPr lang="pl-PL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Clr>
                <a:srgbClr val="FFC000"/>
              </a:buClr>
            </a:pPr>
            <a:r>
              <a:rPr lang="pl-PL" sz="1600" b="1" i="1" dirty="0" smtClean="0">
                <a:solidFill>
                  <a:schemeClr val="accent6">
                    <a:lumMod val="50000"/>
                  </a:schemeClr>
                </a:solidFill>
              </a:rPr>
              <a:t>Tomasz </a:t>
            </a:r>
            <a:r>
              <a:rPr lang="pl-PL" sz="1600" b="1" i="1" dirty="0">
                <a:solidFill>
                  <a:schemeClr val="accent6">
                    <a:lumMod val="50000"/>
                  </a:schemeClr>
                </a:solidFill>
              </a:rPr>
              <a:t>Bartnicki</a:t>
            </a:r>
          </a:p>
          <a:p>
            <a:pPr algn="r">
              <a:buClr>
                <a:srgbClr val="FFC000"/>
              </a:buClr>
            </a:pPr>
            <a:r>
              <a:rPr lang="pl-PL" sz="1600" b="1" i="1" dirty="0">
                <a:solidFill>
                  <a:schemeClr val="accent6">
                    <a:lumMod val="50000"/>
                  </a:schemeClr>
                </a:solidFill>
              </a:rPr>
              <a:t>Res Management s.c. Brzozów</a:t>
            </a:r>
          </a:p>
          <a:p>
            <a:pPr algn="r">
              <a:buClr>
                <a:srgbClr val="FFC000"/>
              </a:buClr>
            </a:pPr>
            <a:r>
              <a:rPr lang="pl-PL" sz="1600" b="1" i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t.bartnicki@resmanagement.pl</a:t>
            </a:r>
            <a:endParaRPr lang="pl-PL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rgbClr val="FFC000"/>
              </a:buClr>
            </a:pPr>
            <a:endParaRPr lang="pl-PL" sz="3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31</a:t>
            </a:fld>
            <a:endParaRPr lang="pl-PL" dirty="0"/>
          </a:p>
        </p:txBody>
      </p:sp>
      <p:pic>
        <p:nvPicPr>
          <p:cNvPr id="3076" name="Picture 4" descr="http://kbtriada.pl/wp-content/uploads/2013/11/slide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3" y="836712"/>
            <a:ext cx="77724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960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8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24335"/>
          </a:xfrm>
          <a:noFill/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501737" y="1268760"/>
            <a:ext cx="8424167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sz="3600" b="1" dirty="0" smtClean="0"/>
              <a:t>Po </a:t>
            </a:r>
            <a:r>
              <a:rPr lang="pl-PL" sz="3600" b="1" dirty="0"/>
              <a:t>co powstaje program rewitalizacji</a:t>
            </a:r>
            <a:r>
              <a:rPr lang="pl-PL" sz="3600" b="1" dirty="0" smtClean="0"/>
              <a:t>?</a:t>
            </a:r>
          </a:p>
          <a:p>
            <a:pPr marL="361950" indent="-361950">
              <a:buAutoNum type="arabicPeriod"/>
            </a:pPr>
            <a:r>
              <a:rPr lang="pl-PL" dirty="0" smtClean="0"/>
              <a:t>Koordynacja </a:t>
            </a:r>
            <a:r>
              <a:rPr lang="pl-PL" dirty="0"/>
              <a:t>działań z zakresu </a:t>
            </a:r>
            <a:r>
              <a:rPr lang="pl-PL" dirty="0" smtClean="0"/>
              <a:t>rewitalizacji. </a:t>
            </a:r>
          </a:p>
          <a:p>
            <a:pPr marL="361950" indent="-361950">
              <a:buAutoNum type="arabicPeriod"/>
            </a:pPr>
            <a:r>
              <a:rPr lang="pl-PL" dirty="0" smtClean="0"/>
              <a:t>Zachowanie </a:t>
            </a:r>
            <a:r>
              <a:rPr lang="pl-PL" dirty="0"/>
              <a:t>cennych obiektów dziedzictwa </a:t>
            </a:r>
            <a:r>
              <a:rPr lang="pl-PL" dirty="0" smtClean="0"/>
              <a:t>kulturowego. </a:t>
            </a:r>
          </a:p>
          <a:p>
            <a:pPr marL="361950" indent="-361950">
              <a:buAutoNum type="arabicPeriod"/>
            </a:pPr>
            <a:r>
              <a:rPr lang="pl-PL" dirty="0" smtClean="0"/>
              <a:t>Ożywienie </a:t>
            </a:r>
            <a:r>
              <a:rPr lang="pl-PL" dirty="0"/>
              <a:t>obszarów o trudnej sytuacji </a:t>
            </a:r>
            <a:r>
              <a:rPr lang="pl-PL" dirty="0" smtClean="0"/>
              <a:t>społeczno-gospodarczej.</a:t>
            </a:r>
          </a:p>
          <a:p>
            <a:pPr marL="361950" indent="-361950">
              <a:buAutoNum type="arabicPeriod"/>
            </a:pPr>
            <a:r>
              <a:rPr lang="pl-PL" dirty="0" smtClean="0"/>
              <a:t>Pozyskanie </a:t>
            </a:r>
            <a:r>
              <a:rPr lang="pl-PL" dirty="0"/>
              <a:t>środków </a:t>
            </a:r>
            <a:r>
              <a:rPr lang="pl-PL" dirty="0" smtClean="0"/>
              <a:t>UE.</a:t>
            </a:r>
            <a:endParaRPr lang="pl-PL" b="1" dirty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53200" y="5879679"/>
            <a:ext cx="2133600" cy="365125"/>
          </a:xfrm>
        </p:spPr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4</a:t>
            </a:fld>
            <a:endParaRPr lang="pl-PL" dirty="0"/>
          </a:p>
        </p:txBody>
      </p:sp>
      <p:pic>
        <p:nvPicPr>
          <p:cNvPr id="3" name="Picture 2" descr="http://static.guim.co.uk/sys-images/Money/Pix/pictures/2008/07/08/EurosAPJoergSarbach4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273784" cy="19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85568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0161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403350"/>
            <a:ext cx="8640960" cy="5049986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pl-PL" sz="2400" b="1" dirty="0"/>
              <a:t>Etapy realizacji projektu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Podstawowe informacje na temat rewitalizacji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Opracowanie diagnozy (analiza danych zastanych, badanie ankietowe, spotkania diagnostyczne).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Identyfikacja </a:t>
            </a:r>
            <a:r>
              <a:rPr lang="pl-PL" sz="2400" dirty="0"/>
              <a:t>problemów, zjawisk kryzysowych w </a:t>
            </a:r>
            <a:r>
              <a:rPr lang="pl-PL" sz="2400" dirty="0" smtClean="0"/>
              <a:t>gminie.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Wstępne </a:t>
            </a:r>
            <a:r>
              <a:rPr lang="pl-PL" sz="2400" dirty="0"/>
              <a:t>wskazanie obszarów wymagających </a:t>
            </a:r>
            <a:r>
              <a:rPr lang="pl-PL" sz="2400" dirty="0" smtClean="0"/>
              <a:t>rewitalizacji.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Podjęcie </a:t>
            </a:r>
            <a:r>
              <a:rPr lang="pl-PL" sz="2400" dirty="0"/>
              <a:t>decyzji o wyznaczeniu obszaru/ów </a:t>
            </a:r>
            <a:r>
              <a:rPr lang="pl-PL" sz="2400" dirty="0" smtClean="0"/>
              <a:t>rewitalizacji.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Opracowanie </a:t>
            </a:r>
            <a:r>
              <a:rPr lang="pl-PL" sz="2400" dirty="0"/>
              <a:t>projektu Lokalnego Programu Rewitalizacyjnego (LPR) - spotkania warsztatowe, praca </a:t>
            </a:r>
            <a:r>
              <a:rPr lang="pl-PL" sz="2400" dirty="0" smtClean="0"/>
              <a:t>ekspertów.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Konsultacje </a:t>
            </a:r>
            <a:r>
              <a:rPr lang="pl-PL" sz="2400" dirty="0"/>
              <a:t>społeczne </a:t>
            </a:r>
            <a:r>
              <a:rPr lang="pl-PL" sz="2400" dirty="0" smtClean="0"/>
              <a:t>LPR.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Uchwalenie </a:t>
            </a:r>
            <a:r>
              <a:rPr lang="pl-PL" sz="2400" dirty="0"/>
              <a:t>i przekazanie projektu LPR.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endParaRPr lang="pl-PL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5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315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403350"/>
            <a:ext cx="8640960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sz="3600" b="1" dirty="0" smtClean="0"/>
              <a:t>Definicja rewitalizacji</a:t>
            </a:r>
          </a:p>
          <a:p>
            <a:pPr marL="57150" algn="ctr"/>
            <a:endParaRPr lang="pl-PL" sz="3200" dirty="0"/>
          </a:p>
          <a:p>
            <a:pPr marL="457200" lvl="1" indent="0" algn="just">
              <a:buNone/>
            </a:pPr>
            <a:r>
              <a:rPr lang="pl-PL" b="1" dirty="0"/>
              <a:t>Rewitalizacja</a:t>
            </a:r>
            <a:r>
              <a:rPr lang="pl-PL" dirty="0"/>
              <a:t> stanowi </a:t>
            </a:r>
            <a:r>
              <a:rPr lang="pl-PL" dirty="0">
                <a:solidFill>
                  <a:srgbClr val="C00000"/>
                </a:solidFill>
              </a:rPr>
              <a:t>proces</a:t>
            </a:r>
            <a:r>
              <a:rPr lang="pl-PL" dirty="0"/>
              <a:t> wyprowadzania ze stanu kryzysowego obszarów zdegradowanych, prowadzony w sposób kompleksowy, poprzez zintegrowane działania na rzecz lokalnej społeczności, przestrzeni </a:t>
            </a:r>
            <a:r>
              <a:rPr lang="pl-PL" dirty="0" smtClean="0"/>
              <a:t>i </a:t>
            </a:r>
            <a:r>
              <a:rPr lang="pl-PL" dirty="0"/>
              <a:t>gospodarki, skoncentrowane terytorialnie, prowadzone przez </a:t>
            </a:r>
            <a:r>
              <a:rPr lang="pl-PL" dirty="0">
                <a:solidFill>
                  <a:srgbClr val="C00000"/>
                </a:solidFill>
              </a:rPr>
              <a:t>interesariuszy</a:t>
            </a:r>
            <a:r>
              <a:rPr lang="pl-PL" dirty="0"/>
              <a:t> rewitalizacji na podstawie </a:t>
            </a:r>
            <a:r>
              <a:rPr lang="pl-PL" b="1" dirty="0" smtClean="0"/>
              <a:t>lokalnego </a:t>
            </a:r>
            <a:r>
              <a:rPr lang="pl-PL" b="1" dirty="0"/>
              <a:t>programu rewitalizacji</a:t>
            </a:r>
            <a:r>
              <a:rPr lang="pl-PL" dirty="0"/>
              <a:t>.</a:t>
            </a: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6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821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403350"/>
            <a:ext cx="8424167" cy="5049986"/>
          </a:xfrm>
        </p:spPr>
        <p:txBody>
          <a:bodyPr>
            <a:normAutofit lnSpcReduction="10000"/>
          </a:bodyPr>
          <a:lstStyle/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pPr marL="57150" algn="ctr"/>
            <a:endParaRPr lang="pl-PL" b="1" dirty="0"/>
          </a:p>
          <a:p>
            <a:pPr algn="just"/>
            <a:r>
              <a:rPr lang="pl-PL" sz="2800" dirty="0"/>
              <a:t>Obszar gminy znajdujący się w stanie kryzysowym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powodu koncentracji negatywnych zjawisk społecznych, w szczególności </a:t>
            </a:r>
            <a:r>
              <a:rPr lang="pl-PL" sz="2800" b="1" dirty="0"/>
              <a:t>bezrobocia, ubóstwa, przestępczości, niskiego poziomu edukacji lub kapitału społecznego</a:t>
            </a:r>
            <a:r>
              <a:rPr lang="pl-PL" sz="2800" dirty="0"/>
              <a:t>, a także </a:t>
            </a:r>
            <a:r>
              <a:rPr lang="pl-PL" sz="2800" b="1" dirty="0"/>
              <a:t>niewystarczającego poziomu uczestnictwa w życiu publicznym i kulturalnym</a:t>
            </a:r>
            <a:r>
              <a:rPr lang="pl-PL" sz="2800" dirty="0"/>
              <a:t>, można wyznaczyć jako </a:t>
            </a:r>
            <a:r>
              <a:rPr lang="pl-PL" sz="2800" b="1" dirty="0">
                <a:solidFill>
                  <a:srgbClr val="C00000"/>
                </a:solidFill>
              </a:rPr>
              <a:t>obszar zdegradowany</a:t>
            </a:r>
            <a:r>
              <a:rPr lang="pl-PL" sz="2800" dirty="0"/>
              <a:t> w przypadku występowania na nim ponadto co najmniej jednego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następujących negatywnych zjawisk:</a:t>
            </a:r>
          </a:p>
          <a:p>
            <a:endParaRPr lang="pl-PL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7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297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Gminy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403350"/>
            <a:ext cx="8424167" cy="5049986"/>
          </a:xfrm>
        </p:spPr>
        <p:txBody>
          <a:bodyPr>
            <a:normAutofit/>
          </a:bodyPr>
          <a:lstStyle/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pPr algn="just"/>
            <a:r>
              <a:rPr lang="pl-PL" dirty="0" smtClean="0"/>
              <a:t>1</a:t>
            </a:r>
            <a:r>
              <a:rPr lang="pl-PL" dirty="0"/>
              <a:t>)  </a:t>
            </a:r>
            <a:r>
              <a:rPr lang="pl-PL" b="1" dirty="0" smtClean="0">
                <a:solidFill>
                  <a:srgbClr val="C00000"/>
                </a:solidFill>
              </a:rPr>
              <a:t>gospodarczych</a:t>
            </a:r>
            <a:r>
              <a:rPr lang="pl-PL" dirty="0" smtClean="0"/>
              <a:t> </a:t>
            </a:r>
            <a:r>
              <a:rPr lang="pl-PL" dirty="0"/>
              <a:t>– w szczególności niskiego stopnia przedsiębiorczości, słabej kondycji lokalnych </a:t>
            </a:r>
            <a:r>
              <a:rPr lang="pl-PL" dirty="0" smtClean="0"/>
              <a:t>przedsiębiorstw, </a:t>
            </a:r>
            <a:r>
              <a:rPr lang="pl-PL" dirty="0"/>
              <a:t>lub</a:t>
            </a:r>
          </a:p>
          <a:p>
            <a:pPr algn="just"/>
            <a:r>
              <a:rPr lang="pl-PL" dirty="0"/>
              <a:t>2) </a:t>
            </a:r>
            <a:r>
              <a:rPr lang="pl-PL" b="1" dirty="0" smtClean="0">
                <a:solidFill>
                  <a:srgbClr val="C00000"/>
                </a:solidFill>
              </a:rPr>
              <a:t>środowiskowych</a:t>
            </a:r>
            <a:r>
              <a:rPr lang="pl-PL" dirty="0" smtClean="0"/>
              <a:t> </a:t>
            </a:r>
            <a:r>
              <a:rPr lang="pl-PL" dirty="0"/>
              <a:t>– w szczególności przekroczenia standardów jakości środowiska, obecności odpadów stwarzających zagrożenie dla życia, zdrowia ludzi lub stanu środowiska, lub</a:t>
            </a:r>
          </a:p>
          <a:p>
            <a:endParaRPr lang="pl-PL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8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594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Lokalny Program Rewitalizacji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Gminy Jedlicze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na lata 2017-2023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03350"/>
            <a:ext cx="8208144" cy="5049986"/>
          </a:xfrm>
        </p:spPr>
        <p:txBody>
          <a:bodyPr>
            <a:normAutofit fontScale="85000" lnSpcReduction="20000"/>
          </a:bodyPr>
          <a:lstStyle/>
          <a:p>
            <a:pPr marL="57150" algn="ctr"/>
            <a:r>
              <a:rPr lang="pl-PL" b="1" dirty="0" smtClean="0"/>
              <a:t>Uwarunkowania formalno-prawne rewitalizacji</a:t>
            </a:r>
          </a:p>
          <a:p>
            <a:pPr marL="57150" algn="ctr"/>
            <a:endParaRPr lang="pl-PL" b="1" dirty="0"/>
          </a:p>
          <a:p>
            <a:pPr algn="just"/>
            <a:r>
              <a:rPr lang="pl-PL" dirty="0" smtClean="0"/>
              <a:t>3</a:t>
            </a:r>
            <a:r>
              <a:rPr lang="pl-PL" dirty="0"/>
              <a:t>)   </a:t>
            </a:r>
            <a:r>
              <a:rPr lang="pl-PL" b="1" dirty="0" smtClean="0">
                <a:solidFill>
                  <a:srgbClr val="C00000"/>
                </a:solidFill>
              </a:rPr>
              <a:t>przestrzenno-funkcjonalnych </a:t>
            </a:r>
            <a:r>
              <a:rPr lang="pl-PL" dirty="0"/>
              <a:t>– w szczególności niewystarczającego wyposażenia w infrastrukturę techniczną i społeczną lub jej złego stanu technicznego, braku dostępu do podstawowych usług lub ich niskiej jakości, </a:t>
            </a:r>
            <a:r>
              <a:rPr lang="pl-PL" dirty="0" smtClean="0"/>
              <a:t>niskiego </a:t>
            </a:r>
            <a:r>
              <a:rPr lang="pl-PL" dirty="0"/>
              <a:t>poziomu obsługi komunikacyjnej, niedoboru lub niskiej jakości terenów publicznych, lub</a:t>
            </a:r>
          </a:p>
          <a:p>
            <a:pPr algn="just"/>
            <a:r>
              <a:rPr lang="pl-PL" dirty="0"/>
              <a:t>4)     </a:t>
            </a:r>
            <a:r>
              <a:rPr lang="pl-PL" b="1" dirty="0">
                <a:solidFill>
                  <a:srgbClr val="C00000"/>
                </a:solidFill>
              </a:rPr>
              <a:t>technicznych</a:t>
            </a:r>
            <a:r>
              <a:rPr lang="pl-PL" dirty="0"/>
              <a:t> – w szczególności degradacji stanu technicznego obiektów budowlanych, w tym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przeznaczeniu mieszkaniowym, oraz niefunkcjonowaniu rozwiązań technicznych umożliwiających efektywne korzystanie z obiektów budowlanych, w szczególności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energooszczędności i ochrony środowiska.</a:t>
            </a:r>
          </a:p>
          <a:p>
            <a:endParaRPr lang="pl-PL" dirty="0" smtClean="0"/>
          </a:p>
          <a:p>
            <a:pPr lvl="1" eaLnBrk="1" hangingPunct="1"/>
            <a:endParaRPr lang="pl-PL" sz="3200" dirty="0"/>
          </a:p>
          <a:p>
            <a:pPr marL="457200" lvl="1" indent="0" eaLnBrk="1" hangingPunct="1">
              <a:buNone/>
            </a:pPr>
            <a:endParaRPr 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4E7FFD-CB9A-4C18-9701-92B1F49FA960}" type="slidenum">
              <a:rPr lang="pl-PL" smtClean="0"/>
              <a:pPr algn="r"/>
              <a:t>9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6" y="6070334"/>
            <a:ext cx="5414168" cy="7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0118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6566</TotalTime>
  <Words>1368</Words>
  <Application>Microsoft Office PowerPoint</Application>
  <PresentationFormat>Pokaz na ekranie (4:3)</PresentationFormat>
  <Paragraphs>236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Prezentacja programu PowerPoint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Aspekty rewitalizacji </vt:lpstr>
      <vt:lpstr>Lokalny Program Rewitalizacji Gminy Jedlicze na lata 2017-2023</vt:lpstr>
      <vt:lpstr>Lokalny Program Rewitalizacji Gminy Jedlicze na lata 2017-2023</vt:lpstr>
      <vt:lpstr>Lokalny Program Rewitalizacji Gminy Jedlicze na lata 2017-2023</vt:lpstr>
      <vt:lpstr>Sfera społeczna </vt:lpstr>
      <vt:lpstr>Sfera techniczna </vt:lpstr>
      <vt:lpstr>Sfera gospodarcza</vt:lpstr>
      <vt:lpstr>Sfera środowiskowa </vt:lpstr>
      <vt:lpstr>Sfera przestrzenno-funkcjonalna </vt:lpstr>
      <vt:lpstr>Sfera przestrzenno-funkcjonalna </vt:lpstr>
      <vt:lpstr>Lokalny Program Rewitalizacji Gminy Jedlicze na lata 2017-2023 – wybrane dane statystyczne</vt:lpstr>
      <vt:lpstr>Lokalny Program Rewitalizacji Gminy Jedlicze na lata 2017-2023 – wybrane dane statystyczne</vt:lpstr>
      <vt:lpstr>Lokalny Program Rewitalizacji Gminy Jedlicze na lata 2017-2023 – propozycje obszarów rewitalizacji</vt:lpstr>
      <vt:lpstr>Sfera przestrzenno-funkcjonalna </vt:lpstr>
      <vt:lpstr>Sfera przestrzenno-funkcjonalna </vt:lpstr>
      <vt:lpstr>Sfera przestrzenno-funkcjonalna </vt:lpstr>
      <vt:lpstr>Lokalny Program Rewitalizacji Gminy Jedlicze na lata 2017-2023 </vt:lpstr>
      <vt:lpstr>Lokalny Program Rewitalizacji Gminy Jedlicze na lata 2017-2023</vt:lpstr>
      <vt:lpstr> Lokalny Program Rewitalizacji Gminy Jedlicze na lata 2017-2023   </vt:lpstr>
      <vt:lpstr>Lokalny Program Rewitalizacji Gminy Jedlicze na lata 2017-2023</vt:lpstr>
      <vt:lpstr>Lokalny Program Rewitalizacji Gminy Jedlicze na lata 2017-2023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</dc:creator>
  <cp:lastModifiedBy>zzz</cp:lastModifiedBy>
  <cp:revision>234</cp:revision>
  <cp:lastPrinted>2015-12-16T09:05:51Z</cp:lastPrinted>
  <dcterms:created xsi:type="dcterms:W3CDTF">2013-04-23T14:45:31Z</dcterms:created>
  <dcterms:modified xsi:type="dcterms:W3CDTF">2017-04-05T07:04:30Z</dcterms:modified>
</cp:coreProperties>
</file>