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028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gram%20rewitalizacji%20Brzoz&#243;w\Aniekta%20Dubiecko%20rewitalizacj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zz\Documents\AA%20RES%20Management\Rewitalizacja%202017\Jedlicze\Badanie%20ankietowe\Aniekta%20Jedlicze%20rewitalizacja%2030.03.2017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spPr>
    <a:noFill/>
    <a:ln w="25400" cap="flat" cmpd="sng" algn="ctr">
      <a:noFill/>
      <a:prstDash val="solid"/>
    </a:ln>
    <a:effectLst/>
  </c:spPr>
  <c:txPr>
    <a:bodyPr/>
    <a:lstStyle/>
    <a:p>
      <a:pPr>
        <a:defRPr lang="pl-PL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Arkusz1!$B$83:$B$93</c:f>
              <c:strCache>
                <c:ptCount val="11"/>
                <c:pt idx="0">
                  <c:v>Żarnowiec</c:v>
                </c:pt>
                <c:pt idx="1">
                  <c:v>Potok</c:v>
                </c:pt>
                <c:pt idx="2">
                  <c:v>Poręby</c:v>
                </c:pt>
                <c:pt idx="3">
                  <c:v>Podniebyle</c:v>
                </c:pt>
                <c:pt idx="4">
                  <c:v>Piotrówka</c:v>
                </c:pt>
                <c:pt idx="5">
                  <c:v>Moderówka</c:v>
                </c:pt>
                <c:pt idx="6">
                  <c:v>Jedlicze</c:v>
                </c:pt>
                <c:pt idx="7">
                  <c:v>Jaszczew</c:v>
                </c:pt>
                <c:pt idx="8">
                  <c:v>Dobieszyn</c:v>
                </c:pt>
                <c:pt idx="9">
                  <c:v>Długie</c:v>
                </c:pt>
                <c:pt idx="10">
                  <c:v>Chlebna</c:v>
                </c:pt>
              </c:strCache>
            </c:strRef>
          </c:cat>
          <c:val>
            <c:numRef>
              <c:f>Arkusz1!$C$83:$C$93</c:f>
              <c:numCache>
                <c:formatCode>0.00%</c:formatCode>
                <c:ptCount val="11"/>
                <c:pt idx="0">
                  <c:v>0.11</c:v>
                </c:pt>
                <c:pt idx="1">
                  <c:v>7.5999999999999998E-2</c:v>
                </c:pt>
                <c:pt idx="2">
                  <c:v>2.1999999999999999E-2</c:v>
                </c:pt>
                <c:pt idx="3">
                  <c:v>0</c:v>
                </c:pt>
                <c:pt idx="4">
                  <c:v>3.3000000000000002E-2</c:v>
                </c:pt>
                <c:pt idx="5">
                  <c:v>4.3999999999999997E-2</c:v>
                </c:pt>
                <c:pt idx="6">
                  <c:v>0.495</c:v>
                </c:pt>
                <c:pt idx="7">
                  <c:v>5.5E-2</c:v>
                </c:pt>
                <c:pt idx="8">
                  <c:v>5.5E-2</c:v>
                </c:pt>
                <c:pt idx="9">
                  <c:v>7.6999999999999999E-2</c:v>
                </c:pt>
                <c:pt idx="10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186688"/>
        <c:axId val="113188224"/>
        <c:axId val="0"/>
      </c:bar3DChart>
      <c:catAx>
        <c:axId val="113186688"/>
        <c:scaling>
          <c:orientation val="minMax"/>
        </c:scaling>
        <c:delete val="0"/>
        <c:axPos val="l"/>
        <c:majorTickMark val="out"/>
        <c:minorTickMark val="none"/>
        <c:tickLblPos val="nextTo"/>
        <c:crossAx val="113188224"/>
        <c:crosses val="autoZero"/>
        <c:auto val="1"/>
        <c:lblAlgn val="ctr"/>
        <c:lblOffset val="100"/>
        <c:noMultiLvlLbl val="0"/>
      </c:catAx>
      <c:valAx>
        <c:axId val="11318822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13186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Arkusz1!$B$103:$B$107</c:f>
              <c:strCache>
                <c:ptCount val="5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 </c:v>
                </c:pt>
                <c:pt idx="4">
                  <c:v>bardzo źle</c:v>
                </c:pt>
              </c:strCache>
            </c:strRef>
          </c:cat>
          <c:val>
            <c:numRef>
              <c:f>Arkusz1!$C$103:$C$107</c:f>
              <c:numCache>
                <c:formatCode>0.00%</c:formatCode>
                <c:ptCount val="5"/>
                <c:pt idx="0">
                  <c:v>3.2000000000000001E-2</c:v>
                </c:pt>
                <c:pt idx="1">
                  <c:v>0.41099999999999998</c:v>
                </c:pt>
                <c:pt idx="2">
                  <c:v>0.33700000000000002</c:v>
                </c:pt>
                <c:pt idx="3">
                  <c:v>0.16700000000000001</c:v>
                </c:pt>
                <c:pt idx="4">
                  <c:v>5.2999999999999999E-2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0980608"/>
        <c:axId val="100982144"/>
        <c:axId val="0"/>
      </c:bar3DChart>
      <c:catAx>
        <c:axId val="1009806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0982144"/>
        <c:crosses val="autoZero"/>
        <c:auto val="1"/>
        <c:lblAlgn val="ctr"/>
        <c:lblOffset val="100"/>
        <c:noMultiLvlLbl val="0"/>
      </c:catAx>
      <c:valAx>
        <c:axId val="1009821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09806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2345484592203752E-2"/>
          <c:y val="3.7037037037037035E-2"/>
          <c:w val="0.39012345679012345"/>
          <c:h val="0.73148148148148151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Arkusz1!$A$1:$A$8</c:f>
              <c:strCache>
                <c:ptCount val="8"/>
                <c:pt idx="0">
                  <c:v>Rodziny z małymi dziećmi</c:v>
                </c:pt>
                <c:pt idx="1">
                  <c:v>Dzieci</c:v>
                </c:pt>
                <c:pt idx="2">
                  <c:v>Młodzież</c:v>
                </c:pt>
                <c:pt idx="3">
                  <c:v>Seniorzy</c:v>
                </c:pt>
                <c:pt idx="4">
                  <c:v>Osoby niepełnosprawne</c:v>
                </c:pt>
                <c:pt idx="5">
                  <c:v>Osoby bezrobotne</c:v>
                </c:pt>
                <c:pt idx="6">
                  <c:v>Osoby zagrożone ubóstwem i wykluczeniem społecznym</c:v>
                </c:pt>
                <c:pt idx="7">
                  <c:v>Osoby zagrożone patologiami (alkoholizm, narkomania, przestępczość, itp.)</c:v>
                </c:pt>
              </c:strCache>
            </c:strRef>
          </c:cat>
          <c:val>
            <c:numRef>
              <c:f>Arkusz1!$B$1:$B$8</c:f>
              <c:numCache>
                <c:formatCode>0.0%</c:formatCode>
                <c:ptCount val="8"/>
                <c:pt idx="0">
                  <c:v>0.54900000000000004</c:v>
                </c:pt>
                <c:pt idx="1">
                  <c:v>0.35199999999999998</c:v>
                </c:pt>
                <c:pt idx="2">
                  <c:v>0.626</c:v>
                </c:pt>
                <c:pt idx="3">
                  <c:v>0.35199999999999998</c:v>
                </c:pt>
                <c:pt idx="4">
                  <c:v>0.252</c:v>
                </c:pt>
                <c:pt idx="5">
                  <c:v>0.35199999999999998</c:v>
                </c:pt>
                <c:pt idx="6">
                  <c:v>0.187</c:v>
                </c:pt>
                <c:pt idx="7">
                  <c:v>0.154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2685194906192281"/>
          <c:y val="3.0104257801108196E-2"/>
          <c:w val="0.55648157869155246"/>
          <c:h val="0.9629396325459317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0"/>
          </c:dPt>
          <c:dPt>
            <c:idx val="2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Arkusz1!$B$149:$B$152</c:f>
              <c:strCache>
                <c:ptCount val="4"/>
                <c:pt idx="0">
                  <c:v>zdecydowanie tak</c:v>
                </c:pt>
                <c:pt idx="1">
                  <c:v>raczej tak</c:v>
                </c:pt>
                <c:pt idx="2">
                  <c:v>raczej nie</c:v>
                </c:pt>
                <c:pt idx="3">
                  <c:v>zdecydowanie nie</c:v>
                </c:pt>
              </c:strCache>
            </c:strRef>
          </c:cat>
          <c:val>
            <c:numRef>
              <c:f>Arkusz1!$C$149:$C$152</c:f>
              <c:numCache>
                <c:formatCode>0.00%</c:formatCode>
                <c:ptCount val="4"/>
                <c:pt idx="0">
                  <c:v>0.61099999999999999</c:v>
                </c:pt>
                <c:pt idx="1">
                  <c:v>0.32600000000000001</c:v>
                </c:pt>
                <c:pt idx="2">
                  <c:v>3.15E-2</c:v>
                </c:pt>
                <c:pt idx="3">
                  <c:v>3.15E-2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3578796897249765"/>
          <c:y val="0.32713754646840149"/>
          <c:w val="0.24749228522166944"/>
          <c:h val="0.330855018587360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98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01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30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152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377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0714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8345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849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37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9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47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16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64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59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4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94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3C987-876E-4987-BA02-F3D353DD6C63}" type="datetimeFigureOut">
              <a:rPr lang="pl-PL" smtClean="0"/>
              <a:pPr/>
              <a:t>04.04.2017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0EEA17-A014-4F93-A36F-165C168A2B7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599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pl/url?sa=i&amp;rct=j&amp;q=&amp;esrc=s&amp;source=images&amp;cd=&amp;ved=0ahUKEwiMlOqmxf3SAhXHZCwKHSm8CvkQjRwIBw&amp;url=https://pl.wikipedia.org/wiki/Herb_Jedlicza&amp;psig=AFQjCNFgVSnXcUjsG_Me6jWtL0BGKTMuqg&amp;ust=1490939687643441&amp;cad=rj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7624" y="1412776"/>
            <a:ext cx="7439190" cy="1296144"/>
          </a:xfrm>
        </p:spPr>
        <p:txBody>
          <a:bodyPr>
            <a:normAutofit/>
          </a:bodyPr>
          <a:lstStyle/>
          <a:p>
            <a:pPr algn="ctr"/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Lokalny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Program Rewitalizacji Gminy Jedlicze</a:t>
            </a:r>
            <a:b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 lata 2017-2023</a:t>
            </a: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500439"/>
            <a:ext cx="8229600" cy="1571636"/>
          </a:xfrm>
        </p:spPr>
        <p:txBody>
          <a:bodyPr/>
          <a:lstStyle/>
          <a:p>
            <a:pPr algn="ctr">
              <a:buNone/>
            </a:pPr>
            <a:r>
              <a:rPr lang="pl-PL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badań ankietowych przeprowadzonych na terenie Gminy Jedlicze</a:t>
            </a:r>
            <a:endParaRPr lang="pl-PL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196" y="5634935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5201" y="188640"/>
            <a:ext cx="6589199" cy="1008112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– najważniejsze problemy dotyczące budynków i budowli w Gminie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</a:p>
        </p:txBody>
      </p:sp>
      <p:pic>
        <p:nvPicPr>
          <p:cNvPr id="8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899593" y="2133600"/>
            <a:ext cx="7634808" cy="3777622"/>
          </a:xfrm>
        </p:spPr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Ankietowani </a:t>
            </a:r>
            <a:r>
              <a:rPr lang="pl-PL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wskazywali najczęściej Bibliotekę w Jedliczu, Dom Ludowy w Jedliczu-Męcince oraz szkoły podstawowe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85080"/>
              </p:ext>
            </p:extLst>
          </p:nvPr>
        </p:nvGraphicFramePr>
        <p:xfrm>
          <a:off x="827584" y="1484783"/>
          <a:ext cx="7706816" cy="3268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0826"/>
                <a:gridCol w="1305534"/>
                <a:gridCol w="650456"/>
              </a:tblGrid>
              <a:tr h="8172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odpowiedzi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817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Zły stan budynków publicznych (urząd miejski, szkoły, przedszkola, opieki społecznej, biblioteki inne)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17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Braki w wyposażeniu budynków w rozwiązania energooszczędne i proekologiczne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172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Zły stan komunalnych budynków mieszkalnych (elewacja, dach, stolarka okienna, kanalizacja, ogrzewanie inne)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9448" y="632411"/>
            <a:ext cx="6589199" cy="1007947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– grupy społeczne, które powinny być głównymi odbiorcami działań rewitalizacyjnych </a:t>
            </a:r>
            <a:br>
              <a:rPr lang="pl-P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Gminie 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</a:p>
        </p:txBody>
      </p:sp>
      <p:pic>
        <p:nvPicPr>
          <p:cNvPr id="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674421"/>
              </p:ext>
            </p:extLst>
          </p:nvPr>
        </p:nvGraphicFramePr>
        <p:xfrm>
          <a:off x="899592" y="1628800"/>
          <a:ext cx="7634808" cy="4283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404665"/>
            <a:ext cx="7632848" cy="936103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– ocena </a:t>
            </a:r>
            <a:r>
              <a:rPr lang="pl-P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konieczności wdrożenia programu ożywienia społeczno-gospodarczego w Gminie </a:t>
            </a:r>
            <a:r>
              <a:rPr lang="pl-PL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Jedlicze  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</a:p>
        </p:txBody>
      </p:sp>
      <p:pic>
        <p:nvPicPr>
          <p:cNvPr id="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808425"/>
              </p:ext>
            </p:extLst>
          </p:nvPr>
        </p:nvGraphicFramePr>
        <p:xfrm>
          <a:off x="1077044" y="1484784"/>
          <a:ext cx="731387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15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0723" y="353722"/>
            <a:ext cx="7772400" cy="78436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Ogólne informacje</a:t>
            </a: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29802" y="1628800"/>
            <a:ext cx="7572428" cy="385287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dniach od 01.032017 do 15.03.2017 roku przeprowadzone zostało badanie ankietowe w ramach projektu „Opracowanie Lokalnego Programu Rewitalizacji Gminy Jedlicze na lata 2017-2023”. Badanie było realizowane za pomocą papierowych kwestionariuszy do samodzielnego wypełniania oraz aplikacji na stronie internetowej Gminy. 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Celem badania było poznanie opinii mieszkańców Gminy Jedlicze na temat aktualnych potrzeb w zakresie rewitalizacji problemowych obszarów gminy oraz oczekiwanych działań mających na celu ich ożywienie społeczno-gospodarcze. </a:t>
            </a:r>
          </a:p>
          <a:p>
            <a:pPr algn="just"/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Badanie to należy traktować jako materiał uzupełniający do analiz statystycznych prowadzonych dla obszaru gminy i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obszarów, które zostaną wyznaczone </a:t>
            </a:r>
            <a:r>
              <a:rPr lang="pl-PL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jako </a:t>
            </a:r>
            <a:r>
              <a:rPr lang="pl-PL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zdegradowane </a:t>
            </a:r>
            <a:r>
              <a:rPr lang="pl-PL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 rewitalizacji.</a:t>
            </a:r>
          </a:p>
          <a:p>
            <a:pPr algn="just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  <a:endParaRPr lang="pl-PL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38800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7744" y="540345"/>
            <a:ext cx="6589199" cy="1280890"/>
          </a:xfrm>
        </p:spPr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informacje </a:t>
            </a:r>
            <a:r>
              <a:rPr lang="pl-PL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pl-PL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32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821235"/>
            <a:ext cx="8064896" cy="37776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badaniu wzięło udział łącznie </a:t>
            </a:r>
            <a: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 osób</a:t>
            </a:r>
            <a:r>
              <a:rPr lang="pl-P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wśród których 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przeważali mężczyźni (53,7%). </a:t>
            </a:r>
            <a:endParaRPr lang="pl-PL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l-PL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Jeśli 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chodzi o wiek, najliczniejszą grupę stanowiły osoby w przedziale od 25-44 lat (58,9%). Na kolejnych miejscach znalazły się osoby w przedziale wiekowym 45-64 lat (27,4%), 20-24 lata (9,5%). Najmniej liczną grupę stanowiły osoby powyżej 65 roku życia (1,1%).</a:t>
            </a:r>
          </a:p>
        </p:txBody>
      </p:sp>
      <p:sp>
        <p:nvSpPr>
          <p:cNvPr id="5" name="Prostokąt 4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</a:t>
            </a:r>
          </a:p>
        </p:txBody>
      </p:sp>
      <p:pic>
        <p:nvPicPr>
          <p:cNvPr id="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695227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Ogólne informacje </a:t>
            </a:r>
            <a:r>
              <a:rPr lang="pl-P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340768"/>
            <a:ext cx="7848871" cy="4570454"/>
          </a:xfrm>
        </p:spPr>
        <p:txBody>
          <a:bodyPr>
            <a:normAutofit/>
          </a:bodyPr>
          <a:lstStyle/>
          <a:p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Najliczniejszą grupę ankietowanych stanowili mieszkańcy Jedlicza (49,5%), Żarnowca (11%) oraz miejscowości Potok (7,6%) i Długie (7,7%). </a:t>
            </a:r>
          </a:p>
          <a:p>
            <a:endParaRPr lang="pl-P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059317873"/>
              </p:ext>
            </p:extLst>
          </p:nvPr>
        </p:nvGraphicFramePr>
        <p:xfrm>
          <a:off x="2244278" y="2528887"/>
          <a:ext cx="4943475" cy="288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rostokąt 7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</a:t>
            </a:r>
          </a:p>
        </p:txBody>
      </p:sp>
      <p:pic>
        <p:nvPicPr>
          <p:cNvPr id="7" name="Picture 2" descr="Znalezione obrazy dla zapytania herb jedlicz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2334361715"/>
              </p:ext>
            </p:extLst>
          </p:nvPr>
        </p:nvGraphicFramePr>
        <p:xfrm>
          <a:off x="2267744" y="2420888"/>
          <a:ext cx="56166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7664" y="188641"/>
            <a:ext cx="6589199" cy="57606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– ogólna ocena życia w Gminie</a:t>
            </a:r>
            <a:endParaRPr lang="pl-PL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908720"/>
            <a:ext cx="8136904" cy="412333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Pierwsze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pytanie w ankiecie dotyczyło ogólnej opinii mieszkańców na temat życia w gminie. </a:t>
            </a:r>
            <a:r>
              <a:rPr lang="pl-P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Łącznie </a:t>
            </a:r>
            <a:r>
              <a:rPr lang="pl-P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odpowiedzi „bardzo dobrze” i „dobrze” udzieliło ponad 40% ankietowanych (44,3%). 22,0% ankietowanych stwierdziło, że w Gminie Jedlicze mieszka się „źle” lub „bardzo źle”.</a:t>
            </a:r>
          </a:p>
          <a:p>
            <a:pPr algn="just">
              <a:buNone/>
            </a:pPr>
            <a:endParaRPr lang="pl-PL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</a:t>
            </a:r>
          </a:p>
        </p:txBody>
      </p:sp>
      <p:pic>
        <p:nvPicPr>
          <p:cNvPr id="8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2208346548"/>
              </p:ext>
            </p:extLst>
          </p:nvPr>
        </p:nvGraphicFramePr>
        <p:xfrm>
          <a:off x="1922053" y="2420888"/>
          <a:ext cx="5386251" cy="3392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5209" y="1"/>
            <a:ext cx="6589199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700" b="1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Wyniki – najważniejsze problemy społeczne w Gminie</a:t>
            </a:r>
            <a:r>
              <a:rPr lang="pl-PL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pl-PL" b="1" dirty="0" smtClean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</a:p>
        </p:txBody>
      </p:sp>
      <p:pic>
        <p:nvPicPr>
          <p:cNvPr id="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077765"/>
              </p:ext>
            </p:extLst>
          </p:nvPr>
        </p:nvGraphicFramePr>
        <p:xfrm>
          <a:off x="971600" y="1052736"/>
          <a:ext cx="8064896" cy="4019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4364"/>
                <a:gridCol w="2051596"/>
                <a:gridCol w="848936"/>
              </a:tblGrid>
              <a:tr h="5871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Problemy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odpowiedzi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58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Emigracja ludzi młodych, w tym rodzin z dziećmi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22%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Bezrobocie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87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Niewielka aktywność mieszkańców w życiu publicznym i kulturalnym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Niski poziom integracji mieszkańców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Ubóstwo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531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Przestępczość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pl-PL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29468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Wyniki – najważniejsze problemy środowiskowe w Gminie</a:t>
            </a:r>
            <a:endParaRPr lang="pl-PL" sz="2400" dirty="0"/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</a:p>
        </p:txBody>
      </p:sp>
      <p:pic>
        <p:nvPicPr>
          <p:cNvPr id="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870356"/>
              </p:ext>
            </p:extLst>
          </p:nvPr>
        </p:nvGraphicFramePr>
        <p:xfrm>
          <a:off x="755577" y="1556791"/>
          <a:ext cx="7848871" cy="3982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1811"/>
                <a:gridCol w="1318737"/>
                <a:gridCol w="718323"/>
              </a:tblGrid>
              <a:tr h="746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Problemy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odpowiedzi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450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Zanieczyszczenie powietrza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46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Nieekologiczne zachowania wśród mieszkańców (niesprzątanie po zwierzętach, wywożenie śmieci do lasu, spalanie śmieci, inne)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46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 lub zły stan terenów zielonych (np. parków, skwerków, ogródków miejskich inne)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50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Zanieczyszczenie gleb w tym dzikie wysypiska śmieci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46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Zły stan zbiorników i cieków wodnych, zanieczyszczenie wody (np. staw, zalew, rzeki, inne)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– najważniejsze problemy gospodarcze w Gminie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</a:t>
            </a:r>
          </a:p>
        </p:txBody>
      </p:sp>
      <p:pic>
        <p:nvPicPr>
          <p:cNvPr id="6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5489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304888"/>
              </p:ext>
            </p:extLst>
          </p:nvPr>
        </p:nvGraphicFramePr>
        <p:xfrm>
          <a:off x="1115616" y="1628801"/>
          <a:ext cx="7488831" cy="3778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4639"/>
                <a:gridCol w="1258431"/>
                <a:gridCol w="685761"/>
              </a:tblGrid>
              <a:tr h="819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Problemy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odpowiedzi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81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 stałych miejsc pracy dostosowanych do profilu zawodowego mieszkańców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26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Zbyt mała liczba lokali usługowych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2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Słaba kondycja ekonomiczna istniejących przedsiębiorstw 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264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Mała przedsiębiorczość mieszkańców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26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 wykwalifikowanych pracowników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l-PL" sz="20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  <a:endParaRPr lang="pl-PL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Wyniki – najważniejsze problemy przestrzenno-funkcjonalne </a:t>
            </a:r>
            <a:b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Gminie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4048" y="5638800"/>
            <a:ext cx="3240360" cy="81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Gmina Jedlicze </a:t>
            </a:r>
          </a:p>
        </p:txBody>
      </p:sp>
      <p:pic>
        <p:nvPicPr>
          <p:cNvPr id="8" name="Picture 2" descr="Znalezione obrazy dla zapytania herb jedlicz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940016"/>
            <a:ext cx="722570" cy="7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941177"/>
              </p:ext>
            </p:extLst>
          </p:nvPr>
        </p:nvGraphicFramePr>
        <p:xfrm>
          <a:off x="1043608" y="1772816"/>
          <a:ext cx="7347305" cy="3995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9720"/>
                <a:gridCol w="1234502"/>
                <a:gridCol w="673083"/>
              </a:tblGrid>
              <a:tr h="390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Problemy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Liczba odpowiedzi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</a:tr>
              <a:tr h="592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 lub niewystarczający stopień zagospodarowania miejsc publicznie dostępnych (deptaki, parki, muszle koncertowe, ścieżki rowerowe, zalew, tereny wzdłuż rzeki inne).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92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Braki lub zła jakość infrastruktury technicznej: kolejowej, drogowej, wodnokanalizacyjne, energetyczne, teleinformatyczne, internetowej, gazowe, ciepłownicze. 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92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Zły stan, brak lub mała dostępność do obiektów kulturalnych, miejsc spotkań dla mieszkańców (np. organizacji pozarządowych, seniorów, młodzieży, kółek zainteresowań innych).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92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Zły stan, brak lub mała dostępność do infrastruktury społecznej: placówki edukacyjne - szkoły, placówki opiekuńcze - żłobki, domy opieki dla osób starszych, niepełnosprawnych.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592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Niedostosowanie miejsc publicznych dla rodziców z dzieckiem w wózku (brak podjazdów, wind, miejsc dla rodzica z dzieckiem w tym przewijanie i karmienie, ogólnodostępnych placów zabaw inne).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906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Niedostosowanie miejsc publicznie dostępnych do potrzeb osób niepełnosprawnych (brak podjazdów, wind, inne).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pl-PL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461</TotalTime>
  <Words>758</Words>
  <Application>Microsoft Office PowerPoint</Application>
  <PresentationFormat>Pokaz na ekranie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Smuga</vt:lpstr>
      <vt:lpstr>Lokalny Program Rewitalizacji Gminy Jedlicze na lata 2017-2023 </vt:lpstr>
      <vt:lpstr>Ogólne informacje</vt:lpstr>
      <vt:lpstr>Ogólne informacje cd.</vt:lpstr>
      <vt:lpstr>Ogólne informacje cd.</vt:lpstr>
      <vt:lpstr>Wyniki – ogólna ocena życia w Gminie</vt:lpstr>
      <vt:lpstr>Wyniki – najważniejsze problemy społeczne w Gminie </vt:lpstr>
      <vt:lpstr>Wyniki – najważniejsze problemy środowiskowe w Gminie</vt:lpstr>
      <vt:lpstr>Wyniki – najważniejsze problemy gospodarcze w Gminie</vt:lpstr>
      <vt:lpstr>Wyniki – najważniejsze problemy przestrzenno-funkcjonalne  w Gminie </vt:lpstr>
      <vt:lpstr>Wyniki – najważniejsze problemy dotyczące budynków i budowli w Gminie </vt:lpstr>
      <vt:lpstr>Wyniki – grupy społeczne, które powinny być głównymi odbiorcami działań rewitalizacyjnych  w Gminie  </vt:lpstr>
      <vt:lpstr>Wyniki – ocena konieczności wdrożenia programu ożywienia społeczno-gospodarczego w Gminie Jedlicze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Ogólne informacje</dc:title>
  <dc:creator>user</dc:creator>
  <cp:lastModifiedBy>zzz</cp:lastModifiedBy>
  <cp:revision>32</cp:revision>
  <dcterms:created xsi:type="dcterms:W3CDTF">2017-03-28T14:28:22Z</dcterms:created>
  <dcterms:modified xsi:type="dcterms:W3CDTF">2017-04-04T13:36:14Z</dcterms:modified>
</cp:coreProperties>
</file>